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3713" r:id="rId2"/>
  </p:sldMasterIdLst>
  <p:notesMasterIdLst>
    <p:notesMasterId r:id="rId25"/>
  </p:notesMasterIdLst>
  <p:sldIdLst>
    <p:sldId id="512" r:id="rId3"/>
    <p:sldId id="513" r:id="rId4"/>
    <p:sldId id="457" r:id="rId5"/>
    <p:sldId id="514" r:id="rId6"/>
    <p:sldId id="459" r:id="rId7"/>
    <p:sldId id="460" r:id="rId8"/>
    <p:sldId id="515" r:id="rId9"/>
    <p:sldId id="488" r:id="rId10"/>
    <p:sldId id="467" r:id="rId11"/>
    <p:sldId id="470" r:id="rId12"/>
    <p:sldId id="479" r:id="rId13"/>
    <p:sldId id="472" r:id="rId14"/>
    <p:sldId id="480" r:id="rId15"/>
    <p:sldId id="481" r:id="rId16"/>
    <p:sldId id="473" r:id="rId17"/>
    <p:sldId id="482" r:id="rId18"/>
    <p:sldId id="474" r:id="rId19"/>
    <p:sldId id="475" r:id="rId20"/>
    <p:sldId id="476" r:id="rId21"/>
    <p:sldId id="477" r:id="rId22"/>
    <p:sldId id="478" r:id="rId23"/>
    <p:sldId id="516"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tlicka, Teresa, Sony Music" initials="KT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2768"/>
    <a:srgbClr val="283683"/>
    <a:srgbClr val="E87C5B"/>
    <a:srgbClr val="E6DBE8"/>
    <a:srgbClr val="FD8D8E"/>
    <a:srgbClr val="E5D2DF"/>
    <a:srgbClr val="EA1A1F"/>
    <a:srgbClr val="F36A43"/>
    <a:srgbClr val="CD242A"/>
    <a:srgbClr val="A723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0" autoAdjust="0"/>
    <p:restoredTop sz="92281" autoAdjust="0"/>
  </p:normalViewPr>
  <p:slideViewPr>
    <p:cSldViewPr snapToGrid="0">
      <p:cViewPr varScale="1">
        <p:scale>
          <a:sx n="61" d="100"/>
          <a:sy n="61" d="100"/>
        </p:scale>
        <p:origin x="882" y="114"/>
      </p:cViewPr>
      <p:guideLst>
        <p:guide orient="horz" pos="2160"/>
        <p:guide pos="3840"/>
      </p:guideLst>
    </p:cSldViewPr>
  </p:slideViewPr>
  <p:outlineViewPr>
    <p:cViewPr>
      <p:scale>
        <a:sx n="33" d="100"/>
        <a:sy n="33" d="100"/>
      </p:scale>
      <p:origin x="0" y="161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2863075"/>
          </a:xfrm>
          <a:prstGeom prst="rect">
            <a:avLst/>
          </a:prstGeom>
        </p:spPr>
        <p:txBody>
          <a:bodyPr vert="horz" lIns="181005" tIns="90503" rIns="181005" bIns="90503" rtlCol="0"/>
          <a:lstStyle>
            <a:lvl1pPr algn="l">
              <a:defRPr sz="2400"/>
            </a:lvl1pPr>
          </a:lstStyle>
          <a:p>
            <a:endParaRPr lang="en-GB"/>
          </a:p>
        </p:txBody>
      </p:sp>
      <p:sp>
        <p:nvSpPr>
          <p:cNvPr id="3" name="Date Placeholder 2"/>
          <p:cNvSpPr>
            <a:spLocks noGrp="1"/>
          </p:cNvSpPr>
          <p:nvPr>
            <p:ph type="dt" idx="1"/>
          </p:nvPr>
        </p:nvSpPr>
        <p:spPr>
          <a:xfrm>
            <a:off x="3850443" y="1"/>
            <a:ext cx="2945659" cy="2863075"/>
          </a:xfrm>
          <a:prstGeom prst="rect">
            <a:avLst/>
          </a:prstGeom>
        </p:spPr>
        <p:txBody>
          <a:bodyPr vert="horz" lIns="181005" tIns="90503" rIns="181005" bIns="90503" rtlCol="0"/>
          <a:lstStyle>
            <a:lvl1pPr algn="r">
              <a:defRPr sz="2400"/>
            </a:lvl1pPr>
          </a:lstStyle>
          <a:p>
            <a:fld id="{55185F80-6473-40CC-B145-FB261DEA7F92}" type="datetimeFigureOut">
              <a:rPr lang="en-GB" smtClean="0"/>
              <a:t>17/05/2019</a:t>
            </a:fld>
            <a:endParaRPr lang="en-GB"/>
          </a:p>
        </p:txBody>
      </p:sp>
      <p:sp>
        <p:nvSpPr>
          <p:cNvPr id="4" name="Slide Image Placeholder 3"/>
          <p:cNvSpPr>
            <a:spLocks noGrp="1" noRot="1" noChangeAspect="1"/>
          </p:cNvSpPr>
          <p:nvPr>
            <p:ph type="sldImg" idx="2"/>
          </p:nvPr>
        </p:nvSpPr>
        <p:spPr>
          <a:xfrm>
            <a:off x="-13719175" y="7132638"/>
            <a:ext cx="34236025" cy="19257962"/>
          </a:xfrm>
          <a:prstGeom prst="rect">
            <a:avLst/>
          </a:prstGeom>
          <a:noFill/>
          <a:ln w="12700">
            <a:solidFill>
              <a:prstClr val="black"/>
            </a:solidFill>
          </a:ln>
        </p:spPr>
        <p:txBody>
          <a:bodyPr vert="horz" lIns="181005" tIns="90503" rIns="181005" bIns="90503" rtlCol="0" anchor="ctr"/>
          <a:lstStyle/>
          <a:p>
            <a:endParaRPr lang="en-GB"/>
          </a:p>
        </p:txBody>
      </p:sp>
      <p:sp>
        <p:nvSpPr>
          <p:cNvPr id="5" name="Notes Placeholder 4"/>
          <p:cNvSpPr>
            <a:spLocks noGrp="1"/>
          </p:cNvSpPr>
          <p:nvPr>
            <p:ph type="body" sz="quarter" idx="3"/>
          </p:nvPr>
        </p:nvSpPr>
        <p:spPr>
          <a:xfrm>
            <a:off x="679768" y="27461717"/>
            <a:ext cx="5438140" cy="22468677"/>
          </a:xfrm>
          <a:prstGeom prst="rect">
            <a:avLst/>
          </a:prstGeom>
        </p:spPr>
        <p:txBody>
          <a:bodyPr vert="horz" lIns="181005" tIns="90503" rIns="181005" bIns="9050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54200242"/>
            <a:ext cx="2945659" cy="2863070"/>
          </a:xfrm>
          <a:prstGeom prst="rect">
            <a:avLst/>
          </a:prstGeom>
        </p:spPr>
        <p:txBody>
          <a:bodyPr vert="horz" lIns="181005" tIns="90503" rIns="181005" bIns="90503" rtlCol="0" anchor="b"/>
          <a:lstStyle>
            <a:lvl1pPr algn="l">
              <a:defRPr sz="2400"/>
            </a:lvl1pPr>
          </a:lstStyle>
          <a:p>
            <a:endParaRPr lang="en-GB"/>
          </a:p>
        </p:txBody>
      </p:sp>
      <p:sp>
        <p:nvSpPr>
          <p:cNvPr id="7" name="Slide Number Placeholder 6"/>
          <p:cNvSpPr>
            <a:spLocks noGrp="1"/>
          </p:cNvSpPr>
          <p:nvPr>
            <p:ph type="sldNum" sz="quarter" idx="5"/>
          </p:nvPr>
        </p:nvSpPr>
        <p:spPr>
          <a:xfrm>
            <a:off x="3850443" y="54200242"/>
            <a:ext cx="2945659" cy="2863070"/>
          </a:xfrm>
          <a:prstGeom prst="rect">
            <a:avLst/>
          </a:prstGeom>
        </p:spPr>
        <p:txBody>
          <a:bodyPr vert="horz" lIns="181005" tIns="90503" rIns="181005" bIns="90503" rtlCol="0" anchor="b"/>
          <a:lstStyle>
            <a:lvl1pPr algn="r">
              <a:defRPr sz="2400"/>
            </a:lvl1pPr>
          </a:lstStyle>
          <a:p>
            <a:fld id="{FAE3EC29-9015-4144-A242-1570B21994B4}" type="slidenum">
              <a:rPr lang="en-GB" smtClean="0"/>
              <a:t>‹#›</a:t>
            </a:fld>
            <a:endParaRPr lang="en-GB"/>
          </a:p>
        </p:txBody>
      </p:sp>
    </p:spTree>
    <p:extLst>
      <p:ext uri="{BB962C8B-B14F-4D97-AF65-F5344CB8AC3E}">
        <p14:creationId xmlns:p14="http://schemas.microsoft.com/office/powerpoint/2010/main" val="13331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E3EC29-9015-4144-A242-1570B21994B4}" type="slidenum">
              <a:rPr lang="en-GB" smtClean="0"/>
              <a:t>1</a:t>
            </a:fld>
            <a:endParaRPr lang="en-GB"/>
          </a:p>
        </p:txBody>
      </p:sp>
    </p:spTree>
    <p:extLst>
      <p:ext uri="{BB962C8B-B14F-4D97-AF65-F5344CB8AC3E}">
        <p14:creationId xmlns:p14="http://schemas.microsoft.com/office/powerpoint/2010/main" val="2236245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E3EC29-9015-4144-A242-1570B21994B4}" type="slidenum">
              <a:rPr lang="en-GB" smtClean="0"/>
              <a:t>2</a:t>
            </a:fld>
            <a:endParaRPr lang="en-GB"/>
          </a:p>
        </p:txBody>
      </p:sp>
    </p:spTree>
    <p:extLst>
      <p:ext uri="{BB962C8B-B14F-4D97-AF65-F5344CB8AC3E}">
        <p14:creationId xmlns:p14="http://schemas.microsoft.com/office/powerpoint/2010/main" val="2353603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E3EC29-9015-4144-A242-1570B21994B4}" type="slidenum">
              <a:rPr lang="en-GB" smtClean="0"/>
              <a:t>7</a:t>
            </a:fld>
            <a:endParaRPr lang="en-GB"/>
          </a:p>
        </p:txBody>
      </p:sp>
    </p:spTree>
    <p:extLst>
      <p:ext uri="{BB962C8B-B14F-4D97-AF65-F5344CB8AC3E}">
        <p14:creationId xmlns:p14="http://schemas.microsoft.com/office/powerpoint/2010/main" val="3424913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E3EC29-9015-4144-A242-1570B21994B4}" type="slidenum">
              <a:rPr lang="en-GB" smtClean="0"/>
              <a:t>8</a:t>
            </a:fld>
            <a:endParaRPr lang="en-GB"/>
          </a:p>
        </p:txBody>
      </p:sp>
    </p:spTree>
    <p:extLst>
      <p:ext uri="{BB962C8B-B14F-4D97-AF65-F5344CB8AC3E}">
        <p14:creationId xmlns:p14="http://schemas.microsoft.com/office/powerpoint/2010/main" val="1939630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E87C5B"/>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smtClean="0">
                <a:solidFill>
                  <a:schemeClr val="bg1"/>
                </a:solidFill>
                <a:latin typeface="Suisse Int'l Mono" panose="020B0509000000000000" pitchFamily="49" charset="77"/>
              </a:rPr>
              <a:t>THINK.DO.SPRINTS.</a:t>
            </a:r>
            <a:endParaRPr lang="en-US" sz="1100" dirty="0">
              <a:solidFill>
                <a:schemeClr val="bg1"/>
              </a:solidFill>
              <a:latin typeface="Suisse Int'l Mono" panose="020B0509000000000000" pitchFamily="49" charset="77"/>
            </a:endParaRP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pic>
        <p:nvPicPr>
          <p:cNvPr id="3" name="Picture 2">
            <a:extLst>
              <a:ext uri="{FF2B5EF4-FFF2-40B4-BE49-F238E27FC236}">
                <a16:creationId xmlns:a16="http://schemas.microsoft.com/office/drawing/2014/main" id="{721ACF8D-3C6B-FD40-83F6-2D981F3156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95238" y="7879976"/>
            <a:ext cx="3739702" cy="2064389"/>
          </a:xfrm>
          <a:prstGeom prst="rect">
            <a:avLst/>
          </a:prstGeom>
        </p:spPr>
      </p:pic>
      <p:sp>
        <p:nvSpPr>
          <p:cNvPr id="4" name="Rectangle 3">
            <a:extLst>
              <a:ext uri="{FF2B5EF4-FFF2-40B4-BE49-F238E27FC236}">
                <a16:creationId xmlns:a16="http://schemas.microsoft.com/office/drawing/2014/main" id="{4982296E-827C-6D43-A97D-2935095FDE36}"/>
              </a:ext>
            </a:extLst>
          </p:cNvPr>
          <p:cNvSpPr/>
          <p:nvPr userDrawn="1"/>
        </p:nvSpPr>
        <p:spPr>
          <a:xfrm>
            <a:off x="4547286" y="-815546"/>
            <a:ext cx="881449" cy="757881"/>
          </a:xfrm>
          <a:prstGeom prst="rect">
            <a:avLst/>
          </a:prstGeom>
          <a:solidFill>
            <a:srgbClr val="E87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9E7F385-B65E-D54A-9062-4519C06D1F3D}"/>
              </a:ext>
            </a:extLst>
          </p:cNvPr>
          <p:cNvSpPr/>
          <p:nvPr userDrawn="1"/>
        </p:nvSpPr>
        <p:spPr>
          <a:xfrm>
            <a:off x="5379308" y="-815546"/>
            <a:ext cx="881449" cy="757881"/>
          </a:xfrm>
          <a:prstGeom prst="rect">
            <a:avLst/>
          </a:prstGeom>
          <a:solidFill>
            <a:srgbClr val="E5D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15809F9-FC6E-F945-A1E5-008942544CC8}"/>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CREATING POSITIVE HABITS</a:t>
            </a:r>
          </a:p>
        </p:txBody>
      </p:sp>
    </p:spTree>
    <p:extLst>
      <p:ext uri="{BB962C8B-B14F-4D97-AF65-F5344CB8AC3E}">
        <p14:creationId xmlns:p14="http://schemas.microsoft.com/office/powerpoint/2010/main" val="254245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rgbClr val="E87C5B"/>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
        <p:nvSpPr>
          <p:cNvPr id="7" name="Content Placeholder 2">
            <a:extLst>
              <a:ext uri="{FF2B5EF4-FFF2-40B4-BE49-F238E27FC236}">
                <a16:creationId xmlns:a16="http://schemas.microsoft.com/office/drawing/2014/main" id="{FEF455BF-C776-274C-9D3A-0B3202BD2A0B}"/>
              </a:ext>
            </a:extLst>
          </p:cNvPr>
          <p:cNvSpPr>
            <a:spLocks noGrp="1"/>
          </p:cNvSpPr>
          <p:nvPr>
            <p:ph sz="quarter" idx="10"/>
          </p:nvPr>
        </p:nvSpPr>
        <p:spPr>
          <a:xfrm>
            <a:off x="2755932" y="367104"/>
            <a:ext cx="8266784" cy="2884569"/>
          </a:xfrm>
          <a:prstGeom prst="rect">
            <a:avLst/>
          </a:prstGeom>
        </p:spPr>
        <p:txBody>
          <a:bodyPr lIns="0" tIns="0" rIns="0" bIns="0"/>
          <a:lstStyle>
            <a:lvl1pPr marL="540000" indent="-540000">
              <a:lnSpc>
                <a:spcPts val="3300"/>
              </a:lnSpc>
              <a:spcBef>
                <a:spcPts val="1000"/>
              </a:spcBef>
              <a:buFont typeface="System Font"/>
              <a:buChar char="—"/>
              <a:defRPr lang="en-US" sz="2400" kern="1200" dirty="0" smtClean="0">
                <a:solidFill>
                  <a:srgbClr val="E5D2DF"/>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E5D2DF"/>
                </a:solidFill>
                <a:latin typeface="Arial" panose="020B0604020202020204" pitchFamily="34" charset="0"/>
                <a:ea typeface="+mn-ea"/>
                <a:cs typeface="Arial" panose="020B0604020202020204" pitchFamily="34" charset="0"/>
              </a:defRPr>
            </a:lvl2pPr>
          </a:lstStyle>
          <a:p>
            <a:pPr lvl="0"/>
            <a:r>
              <a:rPr lang="en-US" dirty="0"/>
              <a:t>Click to edit Master text styles</a:t>
            </a:r>
          </a:p>
          <a:p>
            <a:pPr lvl="1"/>
            <a:r>
              <a:rPr lang="en-US" dirty="0"/>
              <a:t>Second level</a:t>
            </a:r>
          </a:p>
        </p:txBody>
      </p:sp>
      <p:sp>
        <p:nvSpPr>
          <p:cNvPr id="9" name="Content Placeholder 9">
            <a:extLst>
              <a:ext uri="{FF2B5EF4-FFF2-40B4-BE49-F238E27FC236}">
                <a16:creationId xmlns:a16="http://schemas.microsoft.com/office/drawing/2014/main" id="{BFD318EB-E022-B349-8472-DCEF49CDABBD}"/>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E5D2DF"/>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11" name="Rectangle 10">
            <a:extLst>
              <a:ext uri="{FF2B5EF4-FFF2-40B4-BE49-F238E27FC236}">
                <a16:creationId xmlns:a16="http://schemas.microsoft.com/office/drawing/2014/main" id="{B3441854-6880-3D4B-801D-14CC6CF6D083}"/>
              </a:ext>
            </a:extLst>
          </p:cNvPr>
          <p:cNvSpPr/>
          <p:nvPr userDrawn="1"/>
        </p:nvSpPr>
        <p:spPr>
          <a:xfrm>
            <a:off x="5689600" y="-1615440"/>
            <a:ext cx="1127760" cy="1127760"/>
          </a:xfrm>
          <a:prstGeom prst="rect">
            <a:avLst/>
          </a:prstGeom>
          <a:solidFill>
            <a:srgbClr val="CCF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4A152E-57A6-D041-B106-4B1B5636DC81}"/>
              </a:ext>
            </a:extLst>
          </p:cNvPr>
          <p:cNvSpPr/>
          <p:nvPr userDrawn="1"/>
        </p:nvSpPr>
        <p:spPr>
          <a:xfrm>
            <a:off x="4547286" y="-815546"/>
            <a:ext cx="881449" cy="757881"/>
          </a:xfrm>
          <a:prstGeom prst="rect">
            <a:avLst/>
          </a:prstGeom>
          <a:solidFill>
            <a:srgbClr val="E87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E879AE8-C25A-4B48-B618-09A5D4496F0B}"/>
              </a:ext>
            </a:extLst>
          </p:cNvPr>
          <p:cNvSpPr/>
          <p:nvPr userDrawn="1"/>
        </p:nvSpPr>
        <p:spPr>
          <a:xfrm>
            <a:off x="5379308" y="-815546"/>
            <a:ext cx="881449" cy="757881"/>
          </a:xfrm>
          <a:prstGeom prst="rect">
            <a:avLst/>
          </a:prstGeom>
          <a:solidFill>
            <a:srgbClr val="E5D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33C877D-B412-A54C-9BA6-1FB969E62CA8}"/>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CREATING POSITIVE HABITS</a:t>
            </a:r>
          </a:p>
        </p:txBody>
      </p:sp>
    </p:spTree>
    <p:extLst>
      <p:ext uri="{BB962C8B-B14F-4D97-AF65-F5344CB8AC3E}">
        <p14:creationId xmlns:p14="http://schemas.microsoft.com/office/powerpoint/2010/main" val="2271851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rgbClr val="E87C5B"/>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6" name="TextBox 5">
            <a:extLst>
              <a:ext uri="{FF2B5EF4-FFF2-40B4-BE49-F238E27FC236}">
                <a16:creationId xmlns:a16="http://schemas.microsoft.com/office/drawing/2014/main" id="{6BC2B8EF-0B8F-3F42-8D87-71A0B28C3134}"/>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CREATING POSITIVE HABITS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15560F30-D014-B843-ABB1-9AF77139AE5C}"/>
              </a:ext>
            </a:extLst>
          </p:cNvPr>
          <p:cNvSpPr>
            <a:spLocks noGrp="1"/>
          </p:cNvSpPr>
          <p:nvPr>
            <p:ph sz="quarter" idx="10"/>
          </p:nvPr>
        </p:nvSpPr>
        <p:spPr>
          <a:xfrm>
            <a:off x="2755932" y="367104"/>
            <a:ext cx="8266784" cy="2884569"/>
          </a:xfrm>
          <a:prstGeom prst="rect">
            <a:avLst/>
          </a:prstGeom>
        </p:spPr>
        <p:txBody>
          <a:bodyPr lIns="0" tIns="0" rIns="0" bIns="0"/>
          <a:lstStyle>
            <a:lvl1pPr marL="396000" indent="-396000">
              <a:lnSpc>
                <a:spcPts val="2600"/>
              </a:lnSpc>
              <a:spcBef>
                <a:spcPts val="700"/>
              </a:spcBef>
              <a:buFont typeface="System Font"/>
              <a:buChar char="—"/>
              <a:defRPr lang="en-US" sz="1800" kern="1200" dirty="0" smtClean="0">
                <a:solidFill>
                  <a:schemeClr val="bg1"/>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283683"/>
                </a:solidFill>
                <a:latin typeface="Arial" panose="020B0604020202020204" pitchFamily="34" charset="0"/>
                <a:ea typeface="+mn-ea"/>
                <a:cs typeface="Arial" panose="020B0604020202020204" pitchFamily="34" charset="0"/>
              </a:defRPr>
            </a:lvl2pPr>
          </a:lstStyle>
          <a:p>
            <a:pPr lvl="0"/>
            <a:r>
              <a:rPr lang="en-US" dirty="0"/>
              <a:t>Click to edit Master text styles</a:t>
            </a:r>
          </a:p>
        </p:txBody>
      </p:sp>
      <p:sp>
        <p:nvSpPr>
          <p:cNvPr id="10" name="Content Placeholder 9">
            <a:extLst>
              <a:ext uri="{FF2B5EF4-FFF2-40B4-BE49-F238E27FC236}">
                <a16:creationId xmlns:a16="http://schemas.microsoft.com/office/drawing/2014/main" id="{28C4EDE4-9B8F-FA4E-9D73-029099D7EECA}"/>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chemeClr val="bg1"/>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11" name="Rectangle 10">
            <a:extLst>
              <a:ext uri="{FF2B5EF4-FFF2-40B4-BE49-F238E27FC236}">
                <a16:creationId xmlns:a16="http://schemas.microsoft.com/office/drawing/2014/main" id="{D1B5EBC7-2BBE-5140-A1AB-C5E0A96F25B5}"/>
              </a:ext>
            </a:extLst>
          </p:cNvPr>
          <p:cNvSpPr/>
          <p:nvPr userDrawn="1"/>
        </p:nvSpPr>
        <p:spPr>
          <a:xfrm>
            <a:off x="4547286" y="-815546"/>
            <a:ext cx="881449" cy="757881"/>
          </a:xfrm>
          <a:prstGeom prst="rect">
            <a:avLst/>
          </a:prstGeom>
          <a:solidFill>
            <a:srgbClr val="E87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B173F0-4D71-5742-9608-CB091FF079DF}"/>
              </a:ext>
            </a:extLst>
          </p:cNvPr>
          <p:cNvSpPr/>
          <p:nvPr userDrawn="1"/>
        </p:nvSpPr>
        <p:spPr>
          <a:xfrm>
            <a:off x="5379308" y="-815546"/>
            <a:ext cx="881449" cy="757881"/>
          </a:xfrm>
          <a:prstGeom prst="rect">
            <a:avLst/>
          </a:prstGeom>
          <a:solidFill>
            <a:srgbClr val="E5D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0409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rgbClr val="E87C5B"/>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53546AC3-58D1-4A40-8501-E6C4B7E34DAB}"/>
              </a:ext>
            </a:extLst>
          </p:cNvPr>
          <p:cNvSpPr>
            <a:spLocks noGrp="1"/>
          </p:cNvSpPr>
          <p:nvPr>
            <p:ph sz="quarter" idx="10" hasCustomPrompt="1"/>
          </p:nvPr>
        </p:nvSpPr>
        <p:spPr>
          <a:xfrm>
            <a:off x="2755932" y="401301"/>
            <a:ext cx="8200993" cy="5542299"/>
          </a:xfrm>
          <a:prstGeom prst="rect">
            <a:avLst/>
          </a:prstGeom>
        </p:spPr>
        <p:txBody>
          <a:bodyPr lIns="0" tIns="0" rIns="0" bIns="0"/>
          <a:lstStyle>
            <a:lvl1pPr marL="0" indent="0">
              <a:lnSpc>
                <a:spcPts val="7000"/>
              </a:lnSpc>
              <a:spcBef>
                <a:spcPts val="1000"/>
              </a:spcBef>
              <a:buNone/>
              <a:defRPr lang="en-US" sz="6600" kern="1200" spc="40" dirty="0">
                <a:solidFill>
                  <a:schemeClr val="bg1"/>
                </a:solidFill>
                <a:latin typeface="Suisse Int'l Mono" panose="020B0509000000000000" pitchFamily="49" charset="77"/>
                <a:ea typeface="+mn-ea"/>
                <a:cs typeface="Arial" panose="020B0604020202020204" pitchFamily="34" charset="0"/>
              </a:defRPr>
            </a:lvl1pPr>
            <a:lvl2pPr marL="252000" indent="0">
              <a:buNone/>
              <a:defRPr/>
            </a:lvl2pPr>
            <a:lvl3pPr marL="504000" indent="0">
              <a:buNone/>
              <a:defRPr/>
            </a:lvl3pPr>
            <a:lvl4pPr marL="756000" indent="0">
              <a:buNone/>
              <a:defRPr/>
            </a:lvl4pPr>
            <a:lvl5pPr marL="1008000" indent="0">
              <a:buNone/>
              <a:defRPr/>
            </a:lvl5pPr>
          </a:lstStyle>
          <a:p>
            <a:pPr lvl="0"/>
            <a:r>
              <a:rPr lang="en-US" dirty="0"/>
              <a:t>CLICK TO EDIT MASTER TEXT STYLES</a:t>
            </a:r>
          </a:p>
        </p:txBody>
      </p:sp>
      <p:sp>
        <p:nvSpPr>
          <p:cNvPr id="7" name="Content Placeholder 9">
            <a:extLst>
              <a:ext uri="{FF2B5EF4-FFF2-40B4-BE49-F238E27FC236}">
                <a16:creationId xmlns:a16="http://schemas.microsoft.com/office/drawing/2014/main" id="{0E22962B-3B54-4048-B085-21EE1DBFAC2F}"/>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chemeClr val="bg1"/>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11" name="Rectangle 10">
            <a:extLst>
              <a:ext uri="{FF2B5EF4-FFF2-40B4-BE49-F238E27FC236}">
                <a16:creationId xmlns:a16="http://schemas.microsoft.com/office/drawing/2014/main" id="{54B34449-8B2E-0D44-B37E-BCFC970E3036}"/>
              </a:ext>
            </a:extLst>
          </p:cNvPr>
          <p:cNvSpPr/>
          <p:nvPr userDrawn="1"/>
        </p:nvSpPr>
        <p:spPr>
          <a:xfrm>
            <a:off x="4547286" y="-815546"/>
            <a:ext cx="881449" cy="757881"/>
          </a:xfrm>
          <a:prstGeom prst="rect">
            <a:avLst/>
          </a:prstGeom>
          <a:solidFill>
            <a:srgbClr val="E87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24F163-3253-F946-B052-049D528E4870}"/>
              </a:ext>
            </a:extLst>
          </p:cNvPr>
          <p:cNvSpPr/>
          <p:nvPr userDrawn="1"/>
        </p:nvSpPr>
        <p:spPr>
          <a:xfrm>
            <a:off x="5379308" y="-815546"/>
            <a:ext cx="881449" cy="757881"/>
          </a:xfrm>
          <a:prstGeom prst="rect">
            <a:avLst/>
          </a:prstGeom>
          <a:solidFill>
            <a:srgbClr val="E5D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55E38B2-9D14-904B-B61B-399AD60713D1}"/>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CREATING POSITIVE HABITS</a:t>
            </a:r>
          </a:p>
        </p:txBody>
      </p:sp>
    </p:spTree>
    <p:extLst>
      <p:ext uri="{BB962C8B-B14F-4D97-AF65-F5344CB8AC3E}">
        <p14:creationId xmlns:p14="http://schemas.microsoft.com/office/powerpoint/2010/main" val="3094148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E6DBE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rgbClr val="E87C5B"/>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E87C5B"/>
                </a:solidFill>
                <a:latin typeface="Suisse Int'l Mono" panose="020B0509000000000000" pitchFamily="49" charset="77"/>
              </a:rPr>
              <a:t>‹#›</a:t>
            </a:fld>
            <a:endParaRPr lang="en-US" sz="1100" dirty="0">
              <a:solidFill>
                <a:srgbClr val="E87C5B"/>
              </a:solidFill>
              <a:latin typeface="Suisse Int'l Mono" panose="020B0509000000000000" pitchFamily="49" charset="77"/>
            </a:endParaRPr>
          </a:p>
        </p:txBody>
      </p:sp>
      <p:sp>
        <p:nvSpPr>
          <p:cNvPr id="7" name="Rectangle 6">
            <a:extLst>
              <a:ext uri="{FF2B5EF4-FFF2-40B4-BE49-F238E27FC236}">
                <a16:creationId xmlns:a16="http://schemas.microsoft.com/office/drawing/2014/main" id="{0FB54973-0F7D-3541-81FE-B5C9BF4D8024}"/>
              </a:ext>
            </a:extLst>
          </p:cNvPr>
          <p:cNvSpPr/>
          <p:nvPr userDrawn="1"/>
        </p:nvSpPr>
        <p:spPr>
          <a:xfrm>
            <a:off x="4823253" y="-1071040"/>
            <a:ext cx="881449" cy="757881"/>
          </a:xfrm>
          <a:prstGeom prst="rect">
            <a:avLst/>
          </a:prstGeom>
          <a:solidFill>
            <a:srgbClr val="E87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8A4515-68D1-2C40-89F4-2FA9EFCF0281}"/>
              </a:ext>
            </a:extLst>
          </p:cNvPr>
          <p:cNvSpPr/>
          <p:nvPr userDrawn="1"/>
        </p:nvSpPr>
        <p:spPr>
          <a:xfrm>
            <a:off x="5655275" y="-1071040"/>
            <a:ext cx="881449" cy="757881"/>
          </a:xfrm>
          <a:prstGeom prst="rect">
            <a:avLst/>
          </a:prstGeom>
          <a:solidFill>
            <a:srgbClr val="E6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F8E4BDD-9EB8-6145-9E45-D109EC3A4C8D}"/>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rgbClr val="E87C5B"/>
                </a:solidFill>
                <a:latin typeface="Suisse Int'l Mono" panose="020B0509000000000000" pitchFamily="49" charset="77"/>
              </a:rPr>
              <a:t>CREATING POSITIVE HABITS</a:t>
            </a:r>
          </a:p>
        </p:txBody>
      </p:sp>
    </p:spTree>
    <p:extLst>
      <p:ext uri="{BB962C8B-B14F-4D97-AF65-F5344CB8AC3E}">
        <p14:creationId xmlns:p14="http://schemas.microsoft.com/office/powerpoint/2010/main" val="3778339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E6DBE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rgbClr val="E87C5B"/>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E87C5B"/>
                </a:solidFill>
                <a:latin typeface="Suisse Int'l Mono" panose="020B0509000000000000" pitchFamily="49" charset="77"/>
              </a:rPr>
              <a:t>‹#›</a:t>
            </a:fld>
            <a:endParaRPr lang="en-US" sz="1100" dirty="0">
              <a:solidFill>
                <a:srgbClr val="E87C5B"/>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15560F30-D014-B843-ABB1-9AF77139AE5C}"/>
              </a:ext>
            </a:extLst>
          </p:cNvPr>
          <p:cNvSpPr>
            <a:spLocks noGrp="1"/>
          </p:cNvSpPr>
          <p:nvPr>
            <p:ph sz="quarter" idx="10"/>
          </p:nvPr>
        </p:nvSpPr>
        <p:spPr>
          <a:xfrm>
            <a:off x="2755932" y="367104"/>
            <a:ext cx="8266784" cy="2884569"/>
          </a:xfrm>
          <a:prstGeom prst="rect">
            <a:avLst/>
          </a:prstGeom>
        </p:spPr>
        <p:txBody>
          <a:bodyPr lIns="0" tIns="0" rIns="0" bIns="0"/>
          <a:lstStyle>
            <a:lvl1pPr marL="540000" indent="-540000">
              <a:lnSpc>
                <a:spcPts val="3300"/>
              </a:lnSpc>
              <a:spcBef>
                <a:spcPts val="1000"/>
              </a:spcBef>
              <a:buFont typeface="System Font"/>
              <a:buChar char="—"/>
              <a:defRPr lang="en-US" sz="2400" kern="1200" dirty="0" smtClean="0">
                <a:solidFill>
                  <a:srgbClr val="E87C5B"/>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E87C5B"/>
                </a:solidFill>
                <a:latin typeface="Arial" panose="020B0604020202020204" pitchFamily="34" charset="0"/>
                <a:ea typeface="+mn-ea"/>
                <a:cs typeface="Arial" panose="020B0604020202020204" pitchFamily="34" charset="0"/>
              </a:defRPr>
            </a:lvl2pPr>
          </a:lstStyle>
          <a:p>
            <a:pPr lvl="0"/>
            <a:r>
              <a:rPr lang="en-US" dirty="0"/>
              <a:t>Click to edit Master text styles</a:t>
            </a:r>
          </a:p>
          <a:p>
            <a:pPr lvl="1"/>
            <a:r>
              <a:rPr lang="en-US" dirty="0"/>
              <a:t>Second level</a:t>
            </a:r>
          </a:p>
        </p:txBody>
      </p:sp>
      <p:sp>
        <p:nvSpPr>
          <p:cNvPr id="10" name="Content Placeholder 9">
            <a:extLst>
              <a:ext uri="{FF2B5EF4-FFF2-40B4-BE49-F238E27FC236}">
                <a16:creationId xmlns:a16="http://schemas.microsoft.com/office/drawing/2014/main" id="{28C4EDE4-9B8F-FA4E-9D73-029099D7EECA}"/>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E87C5B"/>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B71BEA83-DE67-994F-870A-EDC89FB20655}"/>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rgbClr val="E87C5B"/>
                </a:solidFill>
                <a:latin typeface="Suisse Int'l Mono" panose="020B0509000000000000" pitchFamily="49" charset="77"/>
              </a:rPr>
              <a:t>CREATING POSITIVE HABITS</a:t>
            </a:r>
          </a:p>
        </p:txBody>
      </p:sp>
    </p:spTree>
    <p:extLst>
      <p:ext uri="{BB962C8B-B14F-4D97-AF65-F5344CB8AC3E}">
        <p14:creationId xmlns:p14="http://schemas.microsoft.com/office/powerpoint/2010/main" val="1292248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rgbClr val="E6DBE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rgbClr val="E87C5B"/>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E87C5B"/>
                </a:solidFill>
                <a:latin typeface="Suisse Int'l Mono" panose="020B0509000000000000" pitchFamily="49" charset="77"/>
              </a:rPr>
              <a:t>‹#›</a:t>
            </a:fld>
            <a:endParaRPr lang="en-US" sz="1100" dirty="0">
              <a:solidFill>
                <a:srgbClr val="E87C5B"/>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15560F30-D014-B843-ABB1-9AF77139AE5C}"/>
              </a:ext>
            </a:extLst>
          </p:cNvPr>
          <p:cNvSpPr>
            <a:spLocks noGrp="1"/>
          </p:cNvSpPr>
          <p:nvPr>
            <p:ph sz="quarter" idx="10"/>
          </p:nvPr>
        </p:nvSpPr>
        <p:spPr>
          <a:xfrm>
            <a:off x="2755932" y="367104"/>
            <a:ext cx="8266784" cy="2884569"/>
          </a:xfrm>
          <a:prstGeom prst="rect">
            <a:avLst/>
          </a:prstGeom>
        </p:spPr>
        <p:txBody>
          <a:bodyPr lIns="0" tIns="0" rIns="0" bIns="0"/>
          <a:lstStyle>
            <a:lvl1pPr marL="396000" indent="-396000">
              <a:lnSpc>
                <a:spcPts val="2600"/>
              </a:lnSpc>
              <a:spcBef>
                <a:spcPts val="700"/>
              </a:spcBef>
              <a:buFont typeface="System Font"/>
              <a:buChar char="—"/>
              <a:defRPr lang="en-US" sz="1800" kern="1200" dirty="0" smtClean="0">
                <a:solidFill>
                  <a:srgbClr val="E87C5B"/>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283683"/>
                </a:solidFill>
                <a:latin typeface="Arial" panose="020B0604020202020204" pitchFamily="34" charset="0"/>
                <a:ea typeface="+mn-ea"/>
                <a:cs typeface="Arial" panose="020B0604020202020204" pitchFamily="34" charset="0"/>
              </a:defRPr>
            </a:lvl2pPr>
          </a:lstStyle>
          <a:p>
            <a:pPr lvl="0"/>
            <a:r>
              <a:rPr lang="en-US" dirty="0"/>
              <a:t>Click to edit Master text styles</a:t>
            </a:r>
          </a:p>
        </p:txBody>
      </p:sp>
      <p:sp>
        <p:nvSpPr>
          <p:cNvPr id="10" name="Content Placeholder 9">
            <a:extLst>
              <a:ext uri="{FF2B5EF4-FFF2-40B4-BE49-F238E27FC236}">
                <a16:creationId xmlns:a16="http://schemas.microsoft.com/office/drawing/2014/main" id="{28C4EDE4-9B8F-FA4E-9D73-029099D7EECA}"/>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E87C5B"/>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E6C0EB01-D046-0245-A268-DAA336483724}"/>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rgbClr val="E87C5B"/>
                </a:solidFill>
                <a:latin typeface="Suisse Int'l Mono" panose="020B0509000000000000" pitchFamily="49" charset="77"/>
              </a:rPr>
              <a:t>CREATING POSITIVE HABITS</a:t>
            </a:r>
          </a:p>
        </p:txBody>
      </p:sp>
    </p:spTree>
    <p:extLst>
      <p:ext uri="{BB962C8B-B14F-4D97-AF65-F5344CB8AC3E}">
        <p14:creationId xmlns:p14="http://schemas.microsoft.com/office/powerpoint/2010/main" val="2274152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rgbClr val="E6DBE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rgbClr val="E87C5B"/>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E87C5B"/>
                </a:solidFill>
                <a:latin typeface="Suisse Int'l Mono" panose="020B0509000000000000" pitchFamily="49" charset="77"/>
              </a:rPr>
              <a:t>‹#›</a:t>
            </a:fld>
            <a:endParaRPr lang="en-US" sz="1100" dirty="0">
              <a:solidFill>
                <a:srgbClr val="E87C5B"/>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53546AC3-58D1-4A40-8501-E6C4B7E34DAB}"/>
              </a:ext>
            </a:extLst>
          </p:cNvPr>
          <p:cNvSpPr>
            <a:spLocks noGrp="1"/>
          </p:cNvSpPr>
          <p:nvPr>
            <p:ph sz="quarter" idx="10" hasCustomPrompt="1"/>
          </p:nvPr>
        </p:nvSpPr>
        <p:spPr>
          <a:xfrm>
            <a:off x="2755932" y="401301"/>
            <a:ext cx="8200993" cy="5542299"/>
          </a:xfrm>
          <a:prstGeom prst="rect">
            <a:avLst/>
          </a:prstGeom>
        </p:spPr>
        <p:txBody>
          <a:bodyPr lIns="0" tIns="0" rIns="0" bIns="0"/>
          <a:lstStyle>
            <a:lvl1pPr marL="0" indent="0">
              <a:lnSpc>
                <a:spcPts val="7000"/>
              </a:lnSpc>
              <a:spcBef>
                <a:spcPts val="1000"/>
              </a:spcBef>
              <a:buNone/>
              <a:defRPr lang="en-US" sz="6600" kern="1200" spc="40" dirty="0">
                <a:solidFill>
                  <a:srgbClr val="E87C5B"/>
                </a:solidFill>
                <a:latin typeface="Suisse Int'l Mono" panose="020B0509000000000000" pitchFamily="49" charset="77"/>
                <a:ea typeface="+mn-ea"/>
                <a:cs typeface="Arial" panose="020B0604020202020204" pitchFamily="34" charset="0"/>
              </a:defRPr>
            </a:lvl1pPr>
            <a:lvl2pPr marL="252000" indent="0">
              <a:buNone/>
              <a:defRPr/>
            </a:lvl2pPr>
            <a:lvl3pPr marL="504000" indent="0">
              <a:buNone/>
              <a:defRPr/>
            </a:lvl3pPr>
            <a:lvl4pPr marL="756000" indent="0">
              <a:buNone/>
              <a:defRPr/>
            </a:lvl4pPr>
            <a:lvl5pPr marL="1008000" indent="0">
              <a:buNone/>
              <a:defRPr/>
            </a:lvl5pPr>
          </a:lstStyle>
          <a:p>
            <a:pPr lvl="0"/>
            <a:r>
              <a:rPr lang="en-US" dirty="0"/>
              <a:t>CLICK TO EDIT MASTER TEXT STYLES</a:t>
            </a:r>
          </a:p>
        </p:txBody>
      </p:sp>
      <p:sp>
        <p:nvSpPr>
          <p:cNvPr id="9" name="Content Placeholder 9">
            <a:extLst>
              <a:ext uri="{FF2B5EF4-FFF2-40B4-BE49-F238E27FC236}">
                <a16:creationId xmlns:a16="http://schemas.microsoft.com/office/drawing/2014/main" id="{53C26B26-52F5-5E4D-AE48-9CB6C5BEF402}"/>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E87C5B"/>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91C6FE0D-8F10-3745-A0D9-3A235D0E665D}"/>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rgbClr val="E87C5B"/>
                </a:solidFill>
                <a:latin typeface="Suisse Int'l Mono" panose="020B0509000000000000" pitchFamily="49" charset="77"/>
              </a:rPr>
              <a:t>CREATING POSITIVE HABITS</a:t>
            </a:r>
          </a:p>
        </p:txBody>
      </p:sp>
    </p:spTree>
    <p:extLst>
      <p:ext uri="{BB962C8B-B14F-4D97-AF65-F5344CB8AC3E}">
        <p14:creationId xmlns:p14="http://schemas.microsoft.com/office/powerpoint/2010/main" val="94861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rgbClr val="E87C5B"/>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smtClean="0">
                <a:solidFill>
                  <a:schemeClr val="bg1"/>
                </a:solidFill>
                <a:latin typeface="Suisse Int'l Mono" panose="020B0509000000000000" pitchFamily="49" charset="77"/>
              </a:rPr>
              <a:t>THINK.DO.SPRINTS.</a:t>
            </a:r>
            <a:endParaRPr lang="en-US" sz="1100" dirty="0">
              <a:solidFill>
                <a:schemeClr val="bg1"/>
              </a:solidFill>
              <a:latin typeface="Suisse Int'l Mono" panose="020B0509000000000000" pitchFamily="49" charset="77"/>
            </a:endParaRP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
        <p:nvSpPr>
          <p:cNvPr id="7" name="Content Placeholder 2">
            <a:extLst>
              <a:ext uri="{FF2B5EF4-FFF2-40B4-BE49-F238E27FC236}">
                <a16:creationId xmlns:a16="http://schemas.microsoft.com/office/drawing/2014/main" id="{FEF455BF-C776-274C-9D3A-0B3202BD2A0B}"/>
              </a:ext>
            </a:extLst>
          </p:cNvPr>
          <p:cNvSpPr>
            <a:spLocks noGrp="1"/>
          </p:cNvSpPr>
          <p:nvPr>
            <p:ph sz="quarter" idx="10"/>
          </p:nvPr>
        </p:nvSpPr>
        <p:spPr>
          <a:xfrm>
            <a:off x="2755932" y="367104"/>
            <a:ext cx="8266784" cy="2884569"/>
          </a:xfrm>
          <a:prstGeom prst="rect">
            <a:avLst/>
          </a:prstGeom>
        </p:spPr>
        <p:txBody>
          <a:bodyPr lIns="0" tIns="0" rIns="0" bIns="0"/>
          <a:lstStyle>
            <a:lvl1pPr marL="540000" indent="-540000">
              <a:lnSpc>
                <a:spcPts val="3300"/>
              </a:lnSpc>
              <a:spcBef>
                <a:spcPts val="1000"/>
              </a:spcBef>
              <a:buFont typeface="System Font"/>
              <a:buChar char="—"/>
              <a:defRPr lang="en-US" sz="2400" kern="1200" dirty="0" smtClean="0">
                <a:solidFill>
                  <a:srgbClr val="E5D2DF"/>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E5D2DF"/>
                </a:solidFill>
                <a:latin typeface="Arial" panose="020B0604020202020204" pitchFamily="34" charset="0"/>
                <a:ea typeface="+mn-ea"/>
                <a:cs typeface="Arial" panose="020B0604020202020204" pitchFamily="34" charset="0"/>
              </a:defRPr>
            </a:lvl2pPr>
          </a:lstStyle>
          <a:p>
            <a:pPr lvl="0"/>
            <a:r>
              <a:rPr lang="en-US" dirty="0"/>
              <a:t>Click to edit Master text styles</a:t>
            </a:r>
          </a:p>
          <a:p>
            <a:pPr lvl="1"/>
            <a:r>
              <a:rPr lang="en-US" dirty="0"/>
              <a:t>Second level</a:t>
            </a:r>
          </a:p>
        </p:txBody>
      </p:sp>
      <p:sp>
        <p:nvSpPr>
          <p:cNvPr id="9" name="Content Placeholder 9">
            <a:extLst>
              <a:ext uri="{FF2B5EF4-FFF2-40B4-BE49-F238E27FC236}">
                <a16:creationId xmlns:a16="http://schemas.microsoft.com/office/drawing/2014/main" id="{BFD318EB-E022-B349-8472-DCEF49CDABBD}"/>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chemeClr val="bg1"/>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11" name="Rectangle 10">
            <a:extLst>
              <a:ext uri="{FF2B5EF4-FFF2-40B4-BE49-F238E27FC236}">
                <a16:creationId xmlns:a16="http://schemas.microsoft.com/office/drawing/2014/main" id="{B3441854-6880-3D4B-801D-14CC6CF6D083}"/>
              </a:ext>
            </a:extLst>
          </p:cNvPr>
          <p:cNvSpPr/>
          <p:nvPr userDrawn="1"/>
        </p:nvSpPr>
        <p:spPr>
          <a:xfrm>
            <a:off x="5689600" y="-1615440"/>
            <a:ext cx="1127760" cy="1127760"/>
          </a:xfrm>
          <a:prstGeom prst="rect">
            <a:avLst/>
          </a:prstGeom>
          <a:solidFill>
            <a:srgbClr val="CCF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E4A152E-57A6-D041-B106-4B1B5636DC81}"/>
              </a:ext>
            </a:extLst>
          </p:cNvPr>
          <p:cNvSpPr/>
          <p:nvPr userDrawn="1"/>
        </p:nvSpPr>
        <p:spPr>
          <a:xfrm>
            <a:off x="4547286" y="-815546"/>
            <a:ext cx="881449" cy="757881"/>
          </a:xfrm>
          <a:prstGeom prst="rect">
            <a:avLst/>
          </a:prstGeom>
          <a:solidFill>
            <a:srgbClr val="E87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E879AE8-C25A-4B48-B618-09A5D4496F0B}"/>
              </a:ext>
            </a:extLst>
          </p:cNvPr>
          <p:cNvSpPr/>
          <p:nvPr userDrawn="1"/>
        </p:nvSpPr>
        <p:spPr>
          <a:xfrm>
            <a:off x="5379308" y="-815546"/>
            <a:ext cx="881449" cy="757881"/>
          </a:xfrm>
          <a:prstGeom prst="rect">
            <a:avLst/>
          </a:prstGeom>
          <a:solidFill>
            <a:srgbClr val="E5D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33C877D-B412-A54C-9BA6-1FB969E62CA8}"/>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CREATING POSITIVE HABITS</a:t>
            </a:r>
          </a:p>
        </p:txBody>
      </p:sp>
    </p:spTree>
    <p:extLst>
      <p:ext uri="{BB962C8B-B14F-4D97-AF65-F5344CB8AC3E}">
        <p14:creationId xmlns:p14="http://schemas.microsoft.com/office/powerpoint/2010/main" val="423973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rgbClr val="E87C5B"/>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smtClean="0">
                <a:solidFill>
                  <a:schemeClr val="bg1"/>
                </a:solidFill>
                <a:latin typeface="Suisse Int'l Mono" panose="020B0509000000000000" pitchFamily="49" charset="77"/>
              </a:rPr>
              <a:t>THINK.DO.SPRINTS.</a:t>
            </a:r>
            <a:endParaRPr lang="en-US" sz="1100" dirty="0">
              <a:solidFill>
                <a:schemeClr val="bg1"/>
              </a:solidFill>
              <a:latin typeface="Suisse Int'l Mono" panose="020B0509000000000000" pitchFamily="49" charset="77"/>
            </a:endParaRPr>
          </a:p>
        </p:txBody>
      </p:sp>
      <p:sp>
        <p:nvSpPr>
          <p:cNvPr id="6" name="TextBox 5">
            <a:extLst>
              <a:ext uri="{FF2B5EF4-FFF2-40B4-BE49-F238E27FC236}">
                <a16:creationId xmlns:a16="http://schemas.microsoft.com/office/drawing/2014/main" id="{6BC2B8EF-0B8F-3F42-8D87-71A0B28C3134}"/>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CREATING POSITIVE HABITS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15560F30-D014-B843-ABB1-9AF77139AE5C}"/>
              </a:ext>
            </a:extLst>
          </p:cNvPr>
          <p:cNvSpPr>
            <a:spLocks noGrp="1"/>
          </p:cNvSpPr>
          <p:nvPr>
            <p:ph sz="quarter" idx="10"/>
          </p:nvPr>
        </p:nvSpPr>
        <p:spPr>
          <a:xfrm>
            <a:off x="2755932" y="367104"/>
            <a:ext cx="8266784" cy="2884569"/>
          </a:xfrm>
          <a:prstGeom prst="rect">
            <a:avLst/>
          </a:prstGeom>
        </p:spPr>
        <p:txBody>
          <a:bodyPr lIns="0" tIns="0" rIns="0" bIns="0"/>
          <a:lstStyle>
            <a:lvl1pPr marL="396000" indent="-396000">
              <a:lnSpc>
                <a:spcPts val="2600"/>
              </a:lnSpc>
              <a:spcBef>
                <a:spcPts val="700"/>
              </a:spcBef>
              <a:buFont typeface="System Font"/>
              <a:buChar char="—"/>
              <a:defRPr lang="en-US" sz="1800" kern="1200" dirty="0" smtClean="0">
                <a:solidFill>
                  <a:schemeClr val="bg1"/>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283683"/>
                </a:solidFill>
                <a:latin typeface="Arial" panose="020B0604020202020204" pitchFamily="34" charset="0"/>
                <a:ea typeface="+mn-ea"/>
                <a:cs typeface="Arial" panose="020B0604020202020204" pitchFamily="34" charset="0"/>
              </a:defRPr>
            </a:lvl2pPr>
          </a:lstStyle>
          <a:p>
            <a:pPr lvl="0"/>
            <a:r>
              <a:rPr lang="en-US" dirty="0"/>
              <a:t>Click to edit Master text styles</a:t>
            </a:r>
          </a:p>
        </p:txBody>
      </p:sp>
      <p:sp>
        <p:nvSpPr>
          <p:cNvPr id="10" name="Content Placeholder 9">
            <a:extLst>
              <a:ext uri="{FF2B5EF4-FFF2-40B4-BE49-F238E27FC236}">
                <a16:creationId xmlns:a16="http://schemas.microsoft.com/office/drawing/2014/main" id="{28C4EDE4-9B8F-FA4E-9D73-029099D7EECA}"/>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chemeClr val="bg1"/>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11" name="Rectangle 10">
            <a:extLst>
              <a:ext uri="{FF2B5EF4-FFF2-40B4-BE49-F238E27FC236}">
                <a16:creationId xmlns:a16="http://schemas.microsoft.com/office/drawing/2014/main" id="{D1B5EBC7-2BBE-5140-A1AB-C5E0A96F25B5}"/>
              </a:ext>
            </a:extLst>
          </p:cNvPr>
          <p:cNvSpPr/>
          <p:nvPr userDrawn="1"/>
        </p:nvSpPr>
        <p:spPr>
          <a:xfrm>
            <a:off x="4547286" y="-815546"/>
            <a:ext cx="881449" cy="757881"/>
          </a:xfrm>
          <a:prstGeom prst="rect">
            <a:avLst/>
          </a:prstGeom>
          <a:solidFill>
            <a:srgbClr val="E87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B173F0-4D71-5742-9608-CB091FF079DF}"/>
              </a:ext>
            </a:extLst>
          </p:cNvPr>
          <p:cNvSpPr/>
          <p:nvPr userDrawn="1"/>
        </p:nvSpPr>
        <p:spPr>
          <a:xfrm>
            <a:off x="5379308" y="-815546"/>
            <a:ext cx="881449" cy="757881"/>
          </a:xfrm>
          <a:prstGeom prst="rect">
            <a:avLst/>
          </a:prstGeom>
          <a:solidFill>
            <a:srgbClr val="E5D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437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rgbClr val="E87C5B"/>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smtClean="0">
                <a:solidFill>
                  <a:schemeClr val="bg1"/>
                </a:solidFill>
                <a:latin typeface="Suisse Int'l Mono" panose="020B0509000000000000" pitchFamily="49" charset="77"/>
              </a:rPr>
              <a:t>THINK.DO.SPRINTS.</a:t>
            </a:r>
            <a:endParaRPr lang="en-US" sz="1100" dirty="0">
              <a:solidFill>
                <a:schemeClr val="bg1"/>
              </a:solidFill>
              <a:latin typeface="Suisse Int'l Mono" panose="020B0509000000000000" pitchFamily="49" charset="77"/>
            </a:endParaRP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53546AC3-58D1-4A40-8501-E6C4B7E34DAB}"/>
              </a:ext>
            </a:extLst>
          </p:cNvPr>
          <p:cNvSpPr>
            <a:spLocks noGrp="1"/>
          </p:cNvSpPr>
          <p:nvPr>
            <p:ph sz="quarter" idx="10" hasCustomPrompt="1"/>
          </p:nvPr>
        </p:nvSpPr>
        <p:spPr>
          <a:xfrm>
            <a:off x="2755932" y="401301"/>
            <a:ext cx="8200993" cy="5542299"/>
          </a:xfrm>
          <a:prstGeom prst="rect">
            <a:avLst/>
          </a:prstGeom>
        </p:spPr>
        <p:txBody>
          <a:bodyPr lIns="0" tIns="0" rIns="0" bIns="0"/>
          <a:lstStyle>
            <a:lvl1pPr marL="0" indent="0">
              <a:lnSpc>
                <a:spcPts val="7000"/>
              </a:lnSpc>
              <a:spcBef>
                <a:spcPts val="1000"/>
              </a:spcBef>
              <a:buNone/>
              <a:defRPr lang="en-US" sz="6600" kern="1200" spc="40" dirty="0">
                <a:solidFill>
                  <a:schemeClr val="bg1"/>
                </a:solidFill>
                <a:latin typeface="Suisse Int'l Mono" panose="020B0509000000000000" pitchFamily="49" charset="77"/>
                <a:ea typeface="+mn-ea"/>
                <a:cs typeface="Arial" panose="020B0604020202020204" pitchFamily="34" charset="0"/>
              </a:defRPr>
            </a:lvl1pPr>
            <a:lvl2pPr marL="252000" indent="0">
              <a:buNone/>
              <a:defRPr/>
            </a:lvl2pPr>
            <a:lvl3pPr marL="504000" indent="0">
              <a:buNone/>
              <a:defRPr/>
            </a:lvl3pPr>
            <a:lvl4pPr marL="756000" indent="0">
              <a:buNone/>
              <a:defRPr/>
            </a:lvl4pPr>
            <a:lvl5pPr marL="1008000" indent="0">
              <a:buNone/>
              <a:defRPr/>
            </a:lvl5pPr>
          </a:lstStyle>
          <a:p>
            <a:pPr lvl="0"/>
            <a:r>
              <a:rPr lang="en-US" dirty="0"/>
              <a:t>CLICK TO EDIT MASTER TEXT STYLES</a:t>
            </a:r>
          </a:p>
        </p:txBody>
      </p:sp>
      <p:sp>
        <p:nvSpPr>
          <p:cNvPr id="7" name="Content Placeholder 9">
            <a:extLst>
              <a:ext uri="{FF2B5EF4-FFF2-40B4-BE49-F238E27FC236}">
                <a16:creationId xmlns:a16="http://schemas.microsoft.com/office/drawing/2014/main" id="{0E22962B-3B54-4048-B085-21EE1DBFAC2F}"/>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chemeClr val="bg1"/>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11" name="Rectangle 10">
            <a:extLst>
              <a:ext uri="{FF2B5EF4-FFF2-40B4-BE49-F238E27FC236}">
                <a16:creationId xmlns:a16="http://schemas.microsoft.com/office/drawing/2014/main" id="{54B34449-8B2E-0D44-B37E-BCFC970E3036}"/>
              </a:ext>
            </a:extLst>
          </p:cNvPr>
          <p:cNvSpPr/>
          <p:nvPr userDrawn="1"/>
        </p:nvSpPr>
        <p:spPr>
          <a:xfrm>
            <a:off x="4547286" y="-815546"/>
            <a:ext cx="881449" cy="757881"/>
          </a:xfrm>
          <a:prstGeom prst="rect">
            <a:avLst/>
          </a:prstGeom>
          <a:solidFill>
            <a:srgbClr val="E87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24F163-3253-F946-B052-049D528E4870}"/>
              </a:ext>
            </a:extLst>
          </p:cNvPr>
          <p:cNvSpPr/>
          <p:nvPr userDrawn="1"/>
        </p:nvSpPr>
        <p:spPr>
          <a:xfrm>
            <a:off x="5379308" y="-815546"/>
            <a:ext cx="881449" cy="757881"/>
          </a:xfrm>
          <a:prstGeom prst="rect">
            <a:avLst/>
          </a:prstGeom>
          <a:solidFill>
            <a:srgbClr val="E5D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55E38B2-9D14-904B-B61B-399AD60713D1}"/>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CREATING POSITIVE HABITS</a:t>
            </a:r>
          </a:p>
        </p:txBody>
      </p:sp>
    </p:spTree>
    <p:extLst>
      <p:ext uri="{BB962C8B-B14F-4D97-AF65-F5344CB8AC3E}">
        <p14:creationId xmlns:p14="http://schemas.microsoft.com/office/powerpoint/2010/main" val="1529607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E6DBE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smtClean="0">
                <a:solidFill>
                  <a:srgbClr val="6F2768"/>
                </a:solidFill>
                <a:latin typeface="Suisse Int'l Mono" panose="020B0509000000000000" pitchFamily="49" charset="77"/>
              </a:rPr>
              <a:t>THINK.DO.SPRINTS.</a:t>
            </a:r>
            <a:endParaRPr lang="en-US" sz="1100" dirty="0">
              <a:solidFill>
                <a:srgbClr val="6F2768"/>
              </a:solidFill>
              <a:latin typeface="Suisse Int'l Mono" panose="020B0509000000000000" pitchFamily="49" charset="77"/>
            </a:endParaRP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6F2768"/>
                </a:solidFill>
                <a:latin typeface="Suisse Int'l Mono" panose="020B0509000000000000" pitchFamily="49" charset="77"/>
              </a:rPr>
              <a:t>‹#›</a:t>
            </a:fld>
            <a:endParaRPr lang="en-US" sz="1100" dirty="0">
              <a:solidFill>
                <a:srgbClr val="6F2768"/>
              </a:solidFill>
              <a:latin typeface="Suisse Int'l Mono" panose="020B0509000000000000" pitchFamily="49" charset="77"/>
            </a:endParaRPr>
          </a:p>
        </p:txBody>
      </p:sp>
      <p:sp>
        <p:nvSpPr>
          <p:cNvPr id="7" name="Rectangle 6">
            <a:extLst>
              <a:ext uri="{FF2B5EF4-FFF2-40B4-BE49-F238E27FC236}">
                <a16:creationId xmlns:a16="http://schemas.microsoft.com/office/drawing/2014/main" id="{0FB54973-0F7D-3541-81FE-B5C9BF4D8024}"/>
              </a:ext>
            </a:extLst>
          </p:cNvPr>
          <p:cNvSpPr/>
          <p:nvPr userDrawn="1"/>
        </p:nvSpPr>
        <p:spPr>
          <a:xfrm>
            <a:off x="4823253" y="-1071040"/>
            <a:ext cx="881449" cy="757881"/>
          </a:xfrm>
          <a:prstGeom prst="rect">
            <a:avLst/>
          </a:prstGeom>
          <a:solidFill>
            <a:srgbClr val="E87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8A4515-68D1-2C40-89F4-2FA9EFCF0281}"/>
              </a:ext>
            </a:extLst>
          </p:cNvPr>
          <p:cNvSpPr/>
          <p:nvPr userDrawn="1"/>
        </p:nvSpPr>
        <p:spPr>
          <a:xfrm>
            <a:off x="5655275" y="-1071040"/>
            <a:ext cx="881449" cy="757881"/>
          </a:xfrm>
          <a:prstGeom prst="rect">
            <a:avLst/>
          </a:prstGeom>
          <a:solidFill>
            <a:srgbClr val="E6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F8E4BDD-9EB8-6145-9E45-D109EC3A4C8D}"/>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rgbClr val="6F2768"/>
                </a:solidFill>
                <a:latin typeface="Suisse Int'l Mono" panose="020B0509000000000000" pitchFamily="49" charset="77"/>
              </a:rPr>
              <a:t>CREATING POSITIVE HABITS</a:t>
            </a:r>
          </a:p>
        </p:txBody>
      </p:sp>
    </p:spTree>
    <p:extLst>
      <p:ext uri="{BB962C8B-B14F-4D97-AF65-F5344CB8AC3E}">
        <p14:creationId xmlns:p14="http://schemas.microsoft.com/office/powerpoint/2010/main" val="34202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E6DBE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smtClean="0">
                <a:solidFill>
                  <a:srgbClr val="6F2768"/>
                </a:solidFill>
                <a:latin typeface="Suisse Int'l Mono" panose="020B0509000000000000" pitchFamily="49" charset="77"/>
              </a:rPr>
              <a:t>THINK.DO.SPRINTS.</a:t>
            </a:r>
            <a:endParaRPr lang="en-US" sz="1100" dirty="0">
              <a:solidFill>
                <a:srgbClr val="6F2768"/>
              </a:solidFill>
              <a:latin typeface="Suisse Int'l Mono" panose="020B0509000000000000" pitchFamily="49" charset="77"/>
            </a:endParaRP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6F2768"/>
                </a:solidFill>
                <a:latin typeface="Suisse Int'l Mono" panose="020B0509000000000000" pitchFamily="49" charset="77"/>
              </a:rPr>
              <a:t>‹#›</a:t>
            </a:fld>
            <a:endParaRPr lang="en-US" sz="1100" dirty="0">
              <a:solidFill>
                <a:srgbClr val="6F2768"/>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15560F30-D014-B843-ABB1-9AF77139AE5C}"/>
              </a:ext>
            </a:extLst>
          </p:cNvPr>
          <p:cNvSpPr>
            <a:spLocks noGrp="1"/>
          </p:cNvSpPr>
          <p:nvPr>
            <p:ph sz="quarter" idx="10"/>
          </p:nvPr>
        </p:nvSpPr>
        <p:spPr>
          <a:xfrm>
            <a:off x="2755932" y="367104"/>
            <a:ext cx="8266784" cy="2884569"/>
          </a:xfrm>
          <a:prstGeom prst="rect">
            <a:avLst/>
          </a:prstGeom>
        </p:spPr>
        <p:txBody>
          <a:bodyPr lIns="0" tIns="0" rIns="0" bIns="0"/>
          <a:lstStyle>
            <a:lvl1pPr marL="540000" indent="-540000">
              <a:lnSpc>
                <a:spcPts val="3300"/>
              </a:lnSpc>
              <a:spcBef>
                <a:spcPts val="1000"/>
              </a:spcBef>
              <a:buFont typeface="System Font"/>
              <a:buChar char="—"/>
              <a:defRPr lang="en-US" sz="2400" kern="1200" dirty="0" smtClean="0">
                <a:solidFill>
                  <a:srgbClr val="6F2768"/>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6F2768"/>
                </a:solidFill>
                <a:latin typeface="Arial" panose="020B0604020202020204" pitchFamily="34" charset="0"/>
                <a:ea typeface="+mn-ea"/>
                <a:cs typeface="Arial" panose="020B0604020202020204" pitchFamily="34" charset="0"/>
              </a:defRPr>
            </a:lvl2pPr>
          </a:lstStyle>
          <a:p>
            <a:pPr lvl="0"/>
            <a:r>
              <a:rPr lang="en-US" dirty="0"/>
              <a:t>Click to edit Master text styles</a:t>
            </a:r>
          </a:p>
          <a:p>
            <a:pPr lvl="1"/>
            <a:r>
              <a:rPr lang="en-US" dirty="0"/>
              <a:t>Second level</a:t>
            </a:r>
          </a:p>
        </p:txBody>
      </p:sp>
      <p:sp>
        <p:nvSpPr>
          <p:cNvPr id="10" name="Content Placeholder 9">
            <a:extLst>
              <a:ext uri="{FF2B5EF4-FFF2-40B4-BE49-F238E27FC236}">
                <a16:creationId xmlns:a16="http://schemas.microsoft.com/office/drawing/2014/main" id="{28C4EDE4-9B8F-FA4E-9D73-029099D7EECA}"/>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6F2768"/>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B71BEA83-DE67-994F-870A-EDC89FB20655}"/>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rgbClr val="6F2768"/>
                </a:solidFill>
                <a:latin typeface="Suisse Int'l Mono" panose="020B0509000000000000" pitchFamily="49" charset="77"/>
              </a:rPr>
              <a:t>CREATING POSITIVE HABITS</a:t>
            </a:r>
          </a:p>
        </p:txBody>
      </p:sp>
    </p:spTree>
    <p:extLst>
      <p:ext uri="{BB962C8B-B14F-4D97-AF65-F5344CB8AC3E}">
        <p14:creationId xmlns:p14="http://schemas.microsoft.com/office/powerpoint/2010/main" val="1058000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rgbClr val="E6DBE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smtClean="0">
                <a:solidFill>
                  <a:srgbClr val="6F2768"/>
                </a:solidFill>
                <a:latin typeface="Suisse Int'l Mono" panose="020B0509000000000000" pitchFamily="49" charset="77"/>
              </a:rPr>
              <a:t>THINK.DO.SPRINTS.</a:t>
            </a:r>
            <a:endParaRPr lang="en-US" sz="1100" dirty="0">
              <a:solidFill>
                <a:srgbClr val="6F2768"/>
              </a:solidFill>
              <a:latin typeface="Suisse Int'l Mono" panose="020B0509000000000000" pitchFamily="49" charset="77"/>
            </a:endParaRP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6F2768"/>
                </a:solidFill>
                <a:latin typeface="Suisse Int'l Mono" panose="020B0509000000000000" pitchFamily="49" charset="77"/>
              </a:rPr>
              <a:t>‹#›</a:t>
            </a:fld>
            <a:endParaRPr lang="en-US" sz="1100" dirty="0">
              <a:solidFill>
                <a:srgbClr val="6F2768"/>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15560F30-D014-B843-ABB1-9AF77139AE5C}"/>
              </a:ext>
            </a:extLst>
          </p:cNvPr>
          <p:cNvSpPr>
            <a:spLocks noGrp="1"/>
          </p:cNvSpPr>
          <p:nvPr>
            <p:ph sz="quarter" idx="10"/>
          </p:nvPr>
        </p:nvSpPr>
        <p:spPr>
          <a:xfrm>
            <a:off x="2755932" y="367104"/>
            <a:ext cx="8266784" cy="2884569"/>
          </a:xfrm>
          <a:prstGeom prst="rect">
            <a:avLst/>
          </a:prstGeom>
        </p:spPr>
        <p:txBody>
          <a:bodyPr lIns="0" tIns="0" rIns="0" bIns="0"/>
          <a:lstStyle>
            <a:lvl1pPr marL="396000" indent="-396000">
              <a:lnSpc>
                <a:spcPts val="2600"/>
              </a:lnSpc>
              <a:spcBef>
                <a:spcPts val="700"/>
              </a:spcBef>
              <a:buFont typeface="System Font"/>
              <a:buChar char="—"/>
              <a:defRPr lang="en-US" sz="1800" kern="1200" dirty="0" smtClean="0">
                <a:solidFill>
                  <a:srgbClr val="6F2768"/>
                </a:solidFill>
                <a:latin typeface="Arial" panose="020B0604020202020204" pitchFamily="34" charset="0"/>
                <a:ea typeface="+mn-ea"/>
                <a:cs typeface="Arial" panose="020B0604020202020204" pitchFamily="34" charset="0"/>
              </a:defRPr>
            </a:lvl1pPr>
            <a:lvl2pPr marL="1080000" indent="-540000">
              <a:lnSpc>
                <a:spcPts val="2600"/>
              </a:lnSpc>
              <a:spcBef>
                <a:spcPts val="700"/>
              </a:spcBef>
              <a:defRPr lang="en-US" sz="1800" kern="1200" dirty="0">
                <a:solidFill>
                  <a:srgbClr val="283683"/>
                </a:solidFill>
                <a:latin typeface="Arial" panose="020B0604020202020204" pitchFamily="34" charset="0"/>
                <a:ea typeface="+mn-ea"/>
                <a:cs typeface="Arial" panose="020B0604020202020204" pitchFamily="34" charset="0"/>
              </a:defRPr>
            </a:lvl2pPr>
          </a:lstStyle>
          <a:p>
            <a:pPr lvl="0"/>
            <a:r>
              <a:rPr lang="en-US" dirty="0"/>
              <a:t>Click to edit Master text styles</a:t>
            </a:r>
          </a:p>
        </p:txBody>
      </p:sp>
      <p:sp>
        <p:nvSpPr>
          <p:cNvPr id="10" name="Content Placeholder 9">
            <a:extLst>
              <a:ext uri="{FF2B5EF4-FFF2-40B4-BE49-F238E27FC236}">
                <a16:creationId xmlns:a16="http://schemas.microsoft.com/office/drawing/2014/main" id="{28C4EDE4-9B8F-FA4E-9D73-029099D7EECA}"/>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6F2768"/>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E6C0EB01-D046-0245-A268-DAA336483724}"/>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rgbClr val="6F2768"/>
                </a:solidFill>
                <a:latin typeface="Suisse Int'l Mono" panose="020B0509000000000000" pitchFamily="49" charset="77"/>
              </a:rPr>
              <a:t>CREATING POSITIVE HABITS</a:t>
            </a:r>
          </a:p>
        </p:txBody>
      </p:sp>
    </p:spTree>
    <p:extLst>
      <p:ext uri="{BB962C8B-B14F-4D97-AF65-F5344CB8AC3E}">
        <p14:creationId xmlns:p14="http://schemas.microsoft.com/office/powerpoint/2010/main" val="91745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rgbClr val="E6DBE8"/>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smtClean="0">
                <a:solidFill>
                  <a:srgbClr val="6F2768"/>
                </a:solidFill>
                <a:latin typeface="Suisse Int'l Mono" panose="020B0509000000000000" pitchFamily="49" charset="77"/>
              </a:rPr>
              <a:t>THINK.DO.SPRINTS.</a:t>
            </a:r>
            <a:endParaRPr lang="en-US" sz="1100" dirty="0">
              <a:solidFill>
                <a:srgbClr val="6F2768"/>
              </a:solidFill>
              <a:latin typeface="Suisse Int'l Mono" panose="020B0509000000000000" pitchFamily="49" charset="77"/>
            </a:endParaRP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rgbClr val="6F2768"/>
                </a:solidFill>
                <a:latin typeface="Suisse Int'l Mono" panose="020B0509000000000000" pitchFamily="49" charset="77"/>
              </a:rPr>
              <a:t>‹#›</a:t>
            </a:fld>
            <a:endParaRPr lang="en-US" sz="1100" dirty="0">
              <a:solidFill>
                <a:srgbClr val="6F2768"/>
              </a:solidFill>
              <a:latin typeface="Suisse Int'l Mono" panose="020B0509000000000000" pitchFamily="49" charset="77"/>
            </a:endParaRPr>
          </a:p>
        </p:txBody>
      </p:sp>
      <p:sp>
        <p:nvSpPr>
          <p:cNvPr id="3" name="Content Placeholder 2">
            <a:extLst>
              <a:ext uri="{FF2B5EF4-FFF2-40B4-BE49-F238E27FC236}">
                <a16:creationId xmlns:a16="http://schemas.microsoft.com/office/drawing/2014/main" id="{53546AC3-58D1-4A40-8501-E6C4B7E34DAB}"/>
              </a:ext>
            </a:extLst>
          </p:cNvPr>
          <p:cNvSpPr>
            <a:spLocks noGrp="1"/>
          </p:cNvSpPr>
          <p:nvPr>
            <p:ph sz="quarter" idx="10" hasCustomPrompt="1"/>
          </p:nvPr>
        </p:nvSpPr>
        <p:spPr>
          <a:xfrm>
            <a:off x="2755932" y="401301"/>
            <a:ext cx="8200993" cy="5542299"/>
          </a:xfrm>
          <a:prstGeom prst="rect">
            <a:avLst/>
          </a:prstGeom>
        </p:spPr>
        <p:txBody>
          <a:bodyPr lIns="0" tIns="0" rIns="0" bIns="0"/>
          <a:lstStyle>
            <a:lvl1pPr marL="0" indent="0">
              <a:lnSpc>
                <a:spcPts val="7000"/>
              </a:lnSpc>
              <a:spcBef>
                <a:spcPts val="1000"/>
              </a:spcBef>
              <a:buNone/>
              <a:defRPr lang="en-US" sz="6600" kern="1200" spc="40" dirty="0">
                <a:solidFill>
                  <a:srgbClr val="6F2768"/>
                </a:solidFill>
                <a:latin typeface="Suisse Int'l Mono" panose="020B0509000000000000" pitchFamily="49" charset="77"/>
                <a:ea typeface="+mn-ea"/>
                <a:cs typeface="Arial" panose="020B0604020202020204" pitchFamily="34" charset="0"/>
              </a:defRPr>
            </a:lvl1pPr>
            <a:lvl2pPr marL="252000" indent="0">
              <a:buNone/>
              <a:defRPr/>
            </a:lvl2pPr>
            <a:lvl3pPr marL="504000" indent="0">
              <a:buNone/>
              <a:defRPr/>
            </a:lvl3pPr>
            <a:lvl4pPr marL="756000" indent="0">
              <a:buNone/>
              <a:defRPr/>
            </a:lvl4pPr>
            <a:lvl5pPr marL="1008000" indent="0">
              <a:buNone/>
              <a:defRPr/>
            </a:lvl5pPr>
          </a:lstStyle>
          <a:p>
            <a:pPr lvl="0"/>
            <a:r>
              <a:rPr lang="en-US" dirty="0"/>
              <a:t>CLICK TO EDIT MASTER TEXT STYLES</a:t>
            </a:r>
          </a:p>
        </p:txBody>
      </p:sp>
      <p:sp>
        <p:nvSpPr>
          <p:cNvPr id="9" name="Content Placeholder 9">
            <a:extLst>
              <a:ext uri="{FF2B5EF4-FFF2-40B4-BE49-F238E27FC236}">
                <a16:creationId xmlns:a16="http://schemas.microsoft.com/office/drawing/2014/main" id="{53C26B26-52F5-5E4D-AE48-9CB6C5BEF402}"/>
              </a:ext>
            </a:extLst>
          </p:cNvPr>
          <p:cNvSpPr>
            <a:spLocks noGrp="1"/>
          </p:cNvSpPr>
          <p:nvPr>
            <p:ph sz="quarter" idx="11" hasCustomPrompt="1"/>
          </p:nvPr>
        </p:nvSpPr>
        <p:spPr>
          <a:xfrm>
            <a:off x="442913" y="441325"/>
            <a:ext cx="2130605" cy="433388"/>
          </a:xfrm>
          <a:prstGeom prst="rect">
            <a:avLst/>
          </a:prstGeom>
        </p:spPr>
        <p:txBody>
          <a:bodyPr lIns="0" tIns="0" rIns="0" bIns="0"/>
          <a:lstStyle>
            <a:lvl1pPr marL="0" indent="0">
              <a:buNone/>
              <a:defRPr lang="en-US" sz="1050" b="1" kern="1200" spc="40" dirty="0">
                <a:solidFill>
                  <a:srgbClr val="6F2768"/>
                </a:solidFill>
                <a:latin typeface="Suisse Int'l Mono" panose="020B0509000000000000" pitchFamily="49" charset="77"/>
                <a:ea typeface="+mn-ea"/>
                <a:cs typeface="Arial" panose="020B0604020202020204" pitchFamily="34" charset="0"/>
              </a:defRPr>
            </a:lvl1pPr>
          </a:lstStyle>
          <a:p>
            <a:pPr lvl="0"/>
            <a:r>
              <a:rPr lang="en-US" dirty="0"/>
              <a:t>CLICK TO EDIT MASTER TEXT STYLES</a:t>
            </a:r>
          </a:p>
        </p:txBody>
      </p:sp>
      <p:sp>
        <p:nvSpPr>
          <p:cNvPr id="7" name="TextBox 6">
            <a:extLst>
              <a:ext uri="{FF2B5EF4-FFF2-40B4-BE49-F238E27FC236}">
                <a16:creationId xmlns:a16="http://schemas.microsoft.com/office/drawing/2014/main" id="{91C6FE0D-8F10-3745-A0D9-3A235D0E665D}"/>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rgbClr val="6F2768"/>
                </a:solidFill>
                <a:latin typeface="Suisse Int'l Mono" panose="020B0509000000000000" pitchFamily="49" charset="77"/>
              </a:rPr>
              <a:t>CREATING POSITIVE HABITS</a:t>
            </a:r>
          </a:p>
        </p:txBody>
      </p:sp>
    </p:spTree>
    <p:extLst>
      <p:ext uri="{BB962C8B-B14F-4D97-AF65-F5344CB8AC3E}">
        <p14:creationId xmlns:p14="http://schemas.microsoft.com/office/powerpoint/2010/main" val="1692414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E87C5B"/>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EDC1AF-7022-C44B-B3B0-4DE83B7D4FB6}"/>
              </a:ext>
            </a:extLst>
          </p:cNvPr>
          <p:cNvSpPr txBox="1"/>
          <p:nvPr userDrawn="1"/>
        </p:nvSpPr>
        <p:spPr>
          <a:xfrm>
            <a:off x="465219" y="6258846"/>
            <a:ext cx="1938616"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THINK.DO.SPRINTS.</a:t>
            </a:r>
          </a:p>
        </p:txBody>
      </p:sp>
      <p:sp>
        <p:nvSpPr>
          <p:cNvPr id="8" name="TextBox 7">
            <a:extLst>
              <a:ext uri="{FF2B5EF4-FFF2-40B4-BE49-F238E27FC236}">
                <a16:creationId xmlns:a16="http://schemas.microsoft.com/office/drawing/2014/main" id="{03EFABE1-BAA0-EC44-B246-D6A1887BF706}"/>
              </a:ext>
            </a:extLst>
          </p:cNvPr>
          <p:cNvSpPr txBox="1"/>
          <p:nvPr userDrawn="1"/>
        </p:nvSpPr>
        <p:spPr>
          <a:xfrm>
            <a:off x="9788165" y="6258846"/>
            <a:ext cx="1938616" cy="169277"/>
          </a:xfrm>
          <a:prstGeom prst="rect">
            <a:avLst/>
          </a:prstGeom>
          <a:noFill/>
        </p:spPr>
        <p:txBody>
          <a:bodyPr wrap="square" lIns="0" tIns="0" rIns="0" bIns="0" rtlCol="0">
            <a:spAutoFit/>
          </a:bodyPr>
          <a:lstStyle/>
          <a:p>
            <a:pPr algn="r"/>
            <a:fld id="{8D87387A-D4FB-DC4D-AE8D-9294557E7C07}" type="slidenum">
              <a:rPr lang="en-US" sz="1100" smtClean="0">
                <a:solidFill>
                  <a:schemeClr val="bg1"/>
                </a:solidFill>
                <a:latin typeface="Suisse Int'l Mono" panose="020B0509000000000000" pitchFamily="49" charset="77"/>
              </a:rPr>
              <a:t>‹#›</a:t>
            </a:fld>
            <a:endParaRPr lang="en-US" sz="1100" dirty="0">
              <a:solidFill>
                <a:schemeClr val="bg1"/>
              </a:solidFill>
              <a:latin typeface="Suisse Int'l Mono" panose="020B0509000000000000" pitchFamily="49" charset="77"/>
            </a:endParaRPr>
          </a:p>
        </p:txBody>
      </p:sp>
      <p:pic>
        <p:nvPicPr>
          <p:cNvPr id="3" name="Picture 2">
            <a:extLst>
              <a:ext uri="{FF2B5EF4-FFF2-40B4-BE49-F238E27FC236}">
                <a16:creationId xmlns:a16="http://schemas.microsoft.com/office/drawing/2014/main" id="{721ACF8D-3C6B-FD40-83F6-2D981F3156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95238" y="7879976"/>
            <a:ext cx="3739702" cy="2064389"/>
          </a:xfrm>
          <a:prstGeom prst="rect">
            <a:avLst/>
          </a:prstGeom>
        </p:spPr>
      </p:pic>
      <p:sp>
        <p:nvSpPr>
          <p:cNvPr id="4" name="Rectangle 3">
            <a:extLst>
              <a:ext uri="{FF2B5EF4-FFF2-40B4-BE49-F238E27FC236}">
                <a16:creationId xmlns:a16="http://schemas.microsoft.com/office/drawing/2014/main" id="{4982296E-827C-6D43-A97D-2935095FDE36}"/>
              </a:ext>
            </a:extLst>
          </p:cNvPr>
          <p:cNvSpPr/>
          <p:nvPr userDrawn="1"/>
        </p:nvSpPr>
        <p:spPr>
          <a:xfrm>
            <a:off x="4547286" y="-815546"/>
            <a:ext cx="881449" cy="757881"/>
          </a:xfrm>
          <a:prstGeom prst="rect">
            <a:avLst/>
          </a:prstGeom>
          <a:solidFill>
            <a:srgbClr val="E87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9E7F385-B65E-D54A-9062-4519C06D1F3D}"/>
              </a:ext>
            </a:extLst>
          </p:cNvPr>
          <p:cNvSpPr/>
          <p:nvPr userDrawn="1"/>
        </p:nvSpPr>
        <p:spPr>
          <a:xfrm>
            <a:off x="5379308" y="-815546"/>
            <a:ext cx="881449" cy="757881"/>
          </a:xfrm>
          <a:prstGeom prst="rect">
            <a:avLst/>
          </a:prstGeom>
          <a:solidFill>
            <a:srgbClr val="E5D2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15809F9-FC6E-F945-A1E5-008942544CC8}"/>
              </a:ext>
            </a:extLst>
          </p:cNvPr>
          <p:cNvSpPr txBox="1"/>
          <p:nvPr userDrawn="1"/>
        </p:nvSpPr>
        <p:spPr>
          <a:xfrm>
            <a:off x="2755932" y="6258846"/>
            <a:ext cx="3060405" cy="169277"/>
          </a:xfrm>
          <a:prstGeom prst="rect">
            <a:avLst/>
          </a:prstGeom>
          <a:noFill/>
        </p:spPr>
        <p:txBody>
          <a:bodyPr wrap="square" lIns="0" tIns="0" rIns="0" bIns="0" rtlCol="0">
            <a:spAutoFit/>
          </a:bodyPr>
          <a:lstStyle/>
          <a:p>
            <a:r>
              <a:rPr lang="en-US" sz="1100" dirty="0">
                <a:solidFill>
                  <a:schemeClr val="bg1"/>
                </a:solidFill>
                <a:latin typeface="Suisse Int'l Mono" panose="020B0509000000000000" pitchFamily="49" charset="77"/>
              </a:rPr>
              <a:t>CREATING POSITIVE HABITS</a:t>
            </a:r>
          </a:p>
        </p:txBody>
      </p:sp>
    </p:spTree>
    <p:extLst>
      <p:ext uri="{BB962C8B-B14F-4D97-AF65-F5344CB8AC3E}">
        <p14:creationId xmlns:p14="http://schemas.microsoft.com/office/powerpoint/2010/main" val="4007720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35006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Lst>
  <p:hf hdr="0" dt="0"/>
  <p:txStyles>
    <p:titleStyle>
      <a:lvl1pPr algn="l" defTabSz="914400" rtl="0" eaLnBrk="1" latinLnBrk="0" hangingPunct="1">
        <a:lnSpc>
          <a:spcPct val="105000"/>
        </a:lnSpc>
        <a:spcBef>
          <a:spcPct val="0"/>
        </a:spcBef>
        <a:buNone/>
        <a:defRPr sz="2100" b="1" kern="1200" cap="all" baseline="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9">
          <p15:clr>
            <a:srgbClr val="F26B43"/>
          </p15:clr>
        </p15:guide>
        <p15:guide id="3" pos="6902">
          <p15:clr>
            <a:srgbClr val="F26B43"/>
          </p15:clr>
        </p15:guide>
        <p15:guide id="6" pos="3840">
          <p15:clr>
            <a:srgbClr val="F26B43"/>
          </p15:clr>
        </p15:guide>
        <p15:guide id="8" pos="710">
          <p15:clr>
            <a:srgbClr val="F26B43"/>
          </p15:clr>
        </p15:guide>
        <p15:guide id="13" orient="horz" pos="2137">
          <p15:clr>
            <a:srgbClr val="F26B43"/>
          </p15:clr>
        </p15:guide>
        <p15:guide id="14" orient="horz" pos="3929">
          <p15:clr>
            <a:srgbClr val="F26B43"/>
          </p15:clr>
        </p15:guide>
        <p15:guide id="15" pos="173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46745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Lst>
  <p:hf hdr="0" dt="0"/>
  <p:txStyles>
    <p:titleStyle>
      <a:lvl1pPr algn="l" defTabSz="914400" rtl="0" eaLnBrk="1" latinLnBrk="0" hangingPunct="1">
        <a:lnSpc>
          <a:spcPct val="105000"/>
        </a:lnSpc>
        <a:spcBef>
          <a:spcPct val="0"/>
        </a:spcBef>
        <a:buNone/>
        <a:defRPr sz="2100" b="1" kern="1200" cap="all" baseline="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9">
          <p15:clr>
            <a:srgbClr val="F26B43"/>
          </p15:clr>
        </p15:guide>
        <p15:guide id="3" pos="6902">
          <p15:clr>
            <a:srgbClr val="F26B43"/>
          </p15:clr>
        </p15:guide>
        <p15:guide id="6" pos="3840">
          <p15:clr>
            <a:srgbClr val="F26B43"/>
          </p15:clr>
        </p15:guide>
        <p15:guide id="8" pos="710">
          <p15:clr>
            <a:srgbClr val="F26B43"/>
          </p15:clr>
        </p15:guide>
        <p15:guide id="13" orient="horz" pos="2137">
          <p15:clr>
            <a:srgbClr val="F26B43"/>
          </p15:clr>
        </p15:guide>
        <p15:guide id="14" orient="horz" pos="3929">
          <p15:clr>
            <a:srgbClr val="F26B43"/>
          </p15:clr>
        </p15:guide>
        <p15:guide id="15" pos="173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DCF0AC-CB71-3744-8367-4CB4B0A82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6" y="0"/>
            <a:ext cx="12175528" cy="6858000"/>
          </a:xfrm>
          <a:prstGeom prst="rect">
            <a:avLst/>
          </a:prstGeom>
        </p:spPr>
      </p:pic>
      <p:sp>
        <p:nvSpPr>
          <p:cNvPr id="6" name="Rectangle 5">
            <a:extLst>
              <a:ext uri="{FF2B5EF4-FFF2-40B4-BE49-F238E27FC236}">
                <a16:creationId xmlns:a16="http://schemas.microsoft.com/office/drawing/2014/main" id="{C2545FD8-8CEC-C647-A724-AF5842F32D34}"/>
              </a:ext>
            </a:extLst>
          </p:cNvPr>
          <p:cNvSpPr/>
          <p:nvPr/>
        </p:nvSpPr>
        <p:spPr>
          <a:xfrm>
            <a:off x="484912" y="440037"/>
            <a:ext cx="7946631" cy="2548994"/>
          </a:xfrm>
          <a:prstGeom prst="rect">
            <a:avLst/>
          </a:prstGeom>
        </p:spPr>
        <p:txBody>
          <a:bodyPr wrap="none" lIns="0" tIns="0" rIns="0" bIns="0">
            <a:noAutofit/>
          </a:bodyPr>
          <a:lstStyle/>
          <a:p>
            <a:pPr>
              <a:lnSpc>
                <a:spcPts val="7000"/>
              </a:lnSpc>
            </a:pPr>
            <a:r>
              <a:rPr lang="en-US" sz="6600" spc="40" dirty="0">
                <a:solidFill>
                  <a:schemeClr val="bg1"/>
                </a:solidFill>
                <a:latin typeface="Suisse Int'l Mono" panose="020B0509000000000000" pitchFamily="49" charset="77"/>
                <a:cs typeface="Arial" panose="020B0604020202020204" pitchFamily="34" charset="0"/>
              </a:rPr>
              <a:t>THINK.</a:t>
            </a:r>
            <a:br>
              <a:rPr lang="en-US" sz="6600" spc="40" dirty="0">
                <a:solidFill>
                  <a:schemeClr val="bg1"/>
                </a:solidFill>
                <a:latin typeface="Suisse Int'l Mono" panose="020B0509000000000000" pitchFamily="49" charset="77"/>
                <a:cs typeface="Arial" panose="020B0604020202020204" pitchFamily="34" charset="0"/>
              </a:rPr>
            </a:br>
            <a:r>
              <a:rPr lang="en-US" sz="6600" spc="40" dirty="0">
                <a:solidFill>
                  <a:schemeClr val="bg1"/>
                </a:solidFill>
                <a:latin typeface="Suisse Int'l Mono" panose="020B0509000000000000" pitchFamily="49" charset="77"/>
                <a:cs typeface="Arial" panose="020B0604020202020204" pitchFamily="34" charset="0"/>
              </a:rPr>
              <a:t>DO.SPRINTS.</a:t>
            </a:r>
          </a:p>
        </p:txBody>
      </p:sp>
      <p:sp>
        <p:nvSpPr>
          <p:cNvPr id="4" name="Rectangle 3">
            <a:extLst>
              <a:ext uri="{FF2B5EF4-FFF2-40B4-BE49-F238E27FC236}">
                <a16:creationId xmlns:a16="http://schemas.microsoft.com/office/drawing/2014/main" id="{70E47D54-B249-ED4F-BF66-E63F93747AFD}"/>
              </a:ext>
            </a:extLst>
          </p:cNvPr>
          <p:cNvSpPr/>
          <p:nvPr/>
        </p:nvSpPr>
        <p:spPr>
          <a:xfrm>
            <a:off x="-8236" y="0"/>
            <a:ext cx="12192000" cy="68580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8BACA7B-A4E1-EB4C-A79C-4BE0EE665B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913" y="5518803"/>
            <a:ext cx="839337" cy="899160"/>
          </a:xfrm>
          <a:prstGeom prst="rect">
            <a:avLst/>
          </a:prstGeom>
          <a:effectLst>
            <a:outerShdw blurRad="50800" dir="2700000" algn="tl" rotWithShape="0">
              <a:prstClr val="black">
                <a:alpha val="40000"/>
              </a:prstClr>
            </a:outerShdw>
          </a:effectLst>
        </p:spPr>
      </p:pic>
    </p:spTree>
    <p:extLst>
      <p:ext uri="{BB962C8B-B14F-4D97-AF65-F5344CB8AC3E}">
        <p14:creationId xmlns:p14="http://schemas.microsoft.com/office/powerpoint/2010/main" val="3937002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1AAFB-48B7-BA4A-A72D-6CD90B909807}"/>
              </a:ext>
            </a:extLst>
          </p:cNvPr>
          <p:cNvSpPr>
            <a:spLocks noGrp="1"/>
          </p:cNvSpPr>
          <p:nvPr>
            <p:ph sz="quarter" idx="10"/>
          </p:nvPr>
        </p:nvSpPr>
        <p:spPr/>
        <p:txBody>
          <a:bodyPr/>
          <a:lstStyle/>
          <a:p>
            <a:r>
              <a:rPr lang="en-US" dirty="0"/>
              <a:t>This formula, created by Charles Green (author of “The Trusted Advisor”), helps us decode what makes us trustworthy (or not).</a:t>
            </a:r>
          </a:p>
          <a:p>
            <a:endParaRPr lang="en-US" dirty="0"/>
          </a:p>
          <a:p>
            <a:endParaRPr lang="en-US" dirty="0"/>
          </a:p>
          <a:p>
            <a:endParaRPr lang="en-US" dirty="0"/>
          </a:p>
        </p:txBody>
      </p:sp>
      <p:sp>
        <p:nvSpPr>
          <p:cNvPr id="5" name="Content Placeholder 4">
            <a:extLst>
              <a:ext uri="{FF2B5EF4-FFF2-40B4-BE49-F238E27FC236}">
                <a16:creationId xmlns:a16="http://schemas.microsoft.com/office/drawing/2014/main" id="{D06AD844-5A40-2C40-A0BF-26403DCF3999}"/>
              </a:ext>
            </a:extLst>
          </p:cNvPr>
          <p:cNvSpPr>
            <a:spLocks noGrp="1"/>
          </p:cNvSpPr>
          <p:nvPr>
            <p:ph sz="quarter" idx="11"/>
          </p:nvPr>
        </p:nvSpPr>
        <p:spPr/>
        <p:txBody>
          <a:bodyPr/>
          <a:lstStyle/>
          <a:p>
            <a:r>
              <a:rPr lang="en-US" dirty="0"/>
              <a:t>DECODING </a:t>
            </a:r>
            <a:r>
              <a:rPr lang="en-US" dirty="0" smtClean="0"/>
              <a:t>TRUST</a:t>
            </a:r>
            <a:endParaRPr lang="en-US" dirty="0"/>
          </a:p>
        </p:txBody>
      </p:sp>
      <p:sp>
        <p:nvSpPr>
          <p:cNvPr id="13" name="Rectangle 12">
            <a:extLst>
              <a:ext uri="{FF2B5EF4-FFF2-40B4-BE49-F238E27FC236}">
                <a16:creationId xmlns:a16="http://schemas.microsoft.com/office/drawing/2014/main" id="{591687EB-D58B-C34F-9FE7-59CF93E3671D}"/>
              </a:ext>
            </a:extLst>
          </p:cNvPr>
          <p:cNvSpPr/>
          <p:nvPr/>
        </p:nvSpPr>
        <p:spPr>
          <a:xfrm>
            <a:off x="4761442" y="2790008"/>
            <a:ext cx="6195484" cy="400110"/>
          </a:xfrm>
          <a:prstGeom prst="rect">
            <a:avLst/>
          </a:prstGeom>
        </p:spPr>
        <p:txBody>
          <a:bodyPr wrap="square">
            <a:spAutoFit/>
          </a:bodyPr>
          <a:lstStyle/>
          <a:p>
            <a:pPr algn="ctr"/>
            <a:r>
              <a:rPr lang="de-DE" sz="2000" spc="200" dirty="0">
                <a:solidFill>
                  <a:srgbClr val="6F2768"/>
                </a:solidFill>
              </a:rPr>
              <a:t>CREDIBILITY </a:t>
            </a:r>
            <a:r>
              <a:rPr lang="de-DE" sz="2000" spc="200" dirty="0">
                <a:solidFill>
                  <a:srgbClr val="E87C5B"/>
                </a:solidFill>
              </a:rPr>
              <a:t>+</a:t>
            </a:r>
            <a:r>
              <a:rPr lang="de-DE" sz="2000" spc="200" dirty="0">
                <a:solidFill>
                  <a:srgbClr val="6F2768"/>
                </a:solidFill>
              </a:rPr>
              <a:t> RELIABILITY </a:t>
            </a:r>
            <a:r>
              <a:rPr lang="de-DE" sz="2000" spc="200" dirty="0">
                <a:solidFill>
                  <a:srgbClr val="E87C5B"/>
                </a:solidFill>
              </a:rPr>
              <a:t>+</a:t>
            </a:r>
            <a:r>
              <a:rPr lang="de-DE" sz="2000" spc="200" dirty="0">
                <a:solidFill>
                  <a:srgbClr val="6F2768"/>
                </a:solidFill>
              </a:rPr>
              <a:t> INTIMACY</a:t>
            </a:r>
            <a:endParaRPr lang="en-US" sz="2000" spc="200" dirty="0">
              <a:solidFill>
                <a:srgbClr val="6F2768"/>
              </a:solidFill>
            </a:endParaRPr>
          </a:p>
        </p:txBody>
      </p:sp>
      <p:cxnSp>
        <p:nvCxnSpPr>
          <p:cNvPr id="14" name="Straight Connector 13">
            <a:extLst>
              <a:ext uri="{FF2B5EF4-FFF2-40B4-BE49-F238E27FC236}">
                <a16:creationId xmlns:a16="http://schemas.microsoft.com/office/drawing/2014/main" id="{D9E584F0-F6DD-794C-A1CC-8007403BF5F7}"/>
              </a:ext>
            </a:extLst>
          </p:cNvPr>
          <p:cNvCxnSpPr>
            <a:cxnSpLocks/>
          </p:cNvCxnSpPr>
          <p:nvPr/>
        </p:nvCxnSpPr>
        <p:spPr>
          <a:xfrm>
            <a:off x="5023871" y="3437759"/>
            <a:ext cx="5998845" cy="0"/>
          </a:xfrm>
          <a:prstGeom prst="line">
            <a:avLst/>
          </a:prstGeom>
          <a:ln w="19050">
            <a:solidFill>
              <a:srgbClr val="E87C5B"/>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4948801-D621-624D-A4CD-15C09110DF0C}"/>
              </a:ext>
            </a:extLst>
          </p:cNvPr>
          <p:cNvSpPr/>
          <p:nvPr/>
        </p:nvSpPr>
        <p:spPr>
          <a:xfrm>
            <a:off x="6146972" y="3710758"/>
            <a:ext cx="3424424" cy="400110"/>
          </a:xfrm>
          <a:prstGeom prst="rect">
            <a:avLst/>
          </a:prstGeom>
        </p:spPr>
        <p:txBody>
          <a:bodyPr wrap="square">
            <a:spAutoFit/>
          </a:bodyPr>
          <a:lstStyle/>
          <a:p>
            <a:pPr algn="ctr"/>
            <a:r>
              <a:rPr lang="de-DE" sz="2000" spc="200" dirty="0">
                <a:solidFill>
                  <a:srgbClr val="6F2768"/>
                </a:solidFill>
              </a:rPr>
              <a:t>SELF-ORIENTATION</a:t>
            </a:r>
            <a:endParaRPr lang="en-US" sz="2000" spc="200" dirty="0">
              <a:solidFill>
                <a:srgbClr val="6F2768"/>
              </a:solidFill>
            </a:endParaRPr>
          </a:p>
        </p:txBody>
      </p:sp>
      <p:sp>
        <p:nvSpPr>
          <p:cNvPr id="16" name="Rectangle 15">
            <a:extLst>
              <a:ext uri="{FF2B5EF4-FFF2-40B4-BE49-F238E27FC236}">
                <a16:creationId xmlns:a16="http://schemas.microsoft.com/office/drawing/2014/main" id="{9CC8F9FA-6836-EA48-8880-E4903AF1574A}"/>
              </a:ext>
            </a:extLst>
          </p:cNvPr>
          <p:cNvSpPr/>
          <p:nvPr/>
        </p:nvSpPr>
        <p:spPr>
          <a:xfrm>
            <a:off x="2634467" y="2409008"/>
            <a:ext cx="1124677" cy="1938992"/>
          </a:xfrm>
          <a:prstGeom prst="rect">
            <a:avLst/>
          </a:prstGeom>
        </p:spPr>
        <p:txBody>
          <a:bodyPr wrap="none">
            <a:spAutoFit/>
          </a:bodyPr>
          <a:lstStyle/>
          <a:p>
            <a:r>
              <a:rPr lang="de-DE" sz="12000" b="1" dirty="0">
                <a:solidFill>
                  <a:srgbClr val="E87C5B"/>
                </a:solidFill>
              </a:rPr>
              <a:t>T</a:t>
            </a:r>
            <a:endParaRPr lang="en-US" sz="12000" b="1" dirty="0">
              <a:solidFill>
                <a:srgbClr val="E87C5B"/>
              </a:solidFill>
            </a:endParaRPr>
          </a:p>
        </p:txBody>
      </p:sp>
      <p:sp>
        <p:nvSpPr>
          <p:cNvPr id="17" name="Rectangle 16">
            <a:extLst>
              <a:ext uri="{FF2B5EF4-FFF2-40B4-BE49-F238E27FC236}">
                <a16:creationId xmlns:a16="http://schemas.microsoft.com/office/drawing/2014/main" id="{F0E5CF8A-CA92-1E4F-A58E-551BD3C08BCF}"/>
              </a:ext>
            </a:extLst>
          </p:cNvPr>
          <p:cNvSpPr/>
          <p:nvPr/>
        </p:nvSpPr>
        <p:spPr>
          <a:xfrm>
            <a:off x="3857829" y="2615383"/>
            <a:ext cx="903613" cy="1569660"/>
          </a:xfrm>
          <a:prstGeom prst="rect">
            <a:avLst/>
          </a:prstGeom>
        </p:spPr>
        <p:txBody>
          <a:bodyPr wrap="none">
            <a:spAutoFit/>
          </a:bodyPr>
          <a:lstStyle/>
          <a:p>
            <a:r>
              <a:rPr lang="de-DE" sz="9600" b="1" dirty="0">
                <a:solidFill>
                  <a:srgbClr val="E87C5B"/>
                </a:solidFill>
              </a:rPr>
              <a:t>=</a:t>
            </a:r>
            <a:endParaRPr lang="en-US" sz="9600" b="1" dirty="0">
              <a:solidFill>
                <a:srgbClr val="E87C5B"/>
              </a:solidFill>
            </a:endParaRPr>
          </a:p>
        </p:txBody>
      </p:sp>
      <p:sp>
        <p:nvSpPr>
          <p:cNvPr id="18" name="Rectangle 17">
            <a:extLst>
              <a:ext uri="{FF2B5EF4-FFF2-40B4-BE49-F238E27FC236}">
                <a16:creationId xmlns:a16="http://schemas.microsoft.com/office/drawing/2014/main" id="{02583682-657F-8D44-BA1D-4361674739D6}"/>
              </a:ext>
            </a:extLst>
          </p:cNvPr>
          <p:cNvSpPr/>
          <p:nvPr/>
        </p:nvSpPr>
        <p:spPr>
          <a:xfrm>
            <a:off x="1843389" y="4123508"/>
            <a:ext cx="2706831" cy="369332"/>
          </a:xfrm>
          <a:prstGeom prst="rect">
            <a:avLst/>
          </a:prstGeom>
        </p:spPr>
        <p:txBody>
          <a:bodyPr wrap="none">
            <a:spAutoFit/>
          </a:bodyPr>
          <a:lstStyle/>
          <a:p>
            <a:pPr algn="ctr"/>
            <a:r>
              <a:rPr lang="de-DE" spc="100" dirty="0">
                <a:solidFill>
                  <a:srgbClr val="E87C5B"/>
                </a:solidFill>
              </a:rPr>
              <a:t>TRUSTWORTHINESS</a:t>
            </a:r>
            <a:endParaRPr lang="en-US" spc="100" dirty="0">
              <a:solidFill>
                <a:srgbClr val="E87C5B"/>
              </a:solidFill>
            </a:endParaRPr>
          </a:p>
        </p:txBody>
      </p:sp>
    </p:spTree>
    <p:extLst>
      <p:ext uri="{BB962C8B-B14F-4D97-AF65-F5344CB8AC3E}">
        <p14:creationId xmlns:p14="http://schemas.microsoft.com/office/powerpoint/2010/main" val="1508899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p:txBody>
          <a:bodyPr/>
          <a:lstStyle/>
          <a:p>
            <a:pPr lvl="0"/>
            <a:r>
              <a:rPr lang="en-GB" dirty="0"/>
              <a:t>Think of a </a:t>
            </a:r>
            <a:r>
              <a:rPr lang="en-GB" dirty="0" smtClean="0"/>
              <a:t>crucial conversation </a:t>
            </a:r>
            <a:r>
              <a:rPr lang="en-GB" dirty="0"/>
              <a:t>you </a:t>
            </a:r>
            <a:r>
              <a:rPr lang="en-GB" dirty="0" smtClean="0"/>
              <a:t>will have </a:t>
            </a:r>
            <a:r>
              <a:rPr lang="en-GB" dirty="0"/>
              <a:t>with regards to performance/ behaviours/ communication/ relationships. </a:t>
            </a:r>
          </a:p>
          <a:p>
            <a:pPr lvl="0"/>
            <a:r>
              <a:rPr lang="en-GB" dirty="0"/>
              <a:t>Remember trust usually underpins all of these areas . Consider the equation:</a:t>
            </a:r>
          </a:p>
          <a:p>
            <a:pPr lvl="1"/>
            <a:r>
              <a:rPr lang="en-GB" dirty="0"/>
              <a:t>Which of the areas do you identify/perceive as being in deficit or with surplus?</a:t>
            </a:r>
          </a:p>
          <a:p>
            <a:pPr lvl="1"/>
            <a:r>
              <a:rPr lang="en-GB" dirty="0"/>
              <a:t>Why do you think that? </a:t>
            </a:r>
          </a:p>
          <a:p>
            <a:pPr lvl="1"/>
            <a:r>
              <a:rPr lang="en-GB" dirty="0"/>
              <a:t>What evidence do you have?</a:t>
            </a:r>
          </a:p>
          <a:p>
            <a:pPr lvl="1"/>
            <a:r>
              <a:rPr lang="en-GB" dirty="0"/>
              <a:t>In what areas might the other party perceive you to be in deficit?</a:t>
            </a:r>
          </a:p>
          <a:p>
            <a:pPr lvl="1"/>
            <a:r>
              <a:rPr lang="en-GB" dirty="0"/>
              <a:t>Why might they think that?</a:t>
            </a:r>
          </a:p>
          <a:p>
            <a:pPr lvl="1"/>
            <a:r>
              <a:rPr lang="en-GB" dirty="0"/>
              <a:t>What evidence might they have?</a:t>
            </a:r>
          </a:p>
          <a:p>
            <a:pPr lvl="0"/>
            <a:endParaRPr lang="en-GB" dirty="0"/>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en-US" dirty="0"/>
              <a:t>REFLECTION</a:t>
            </a:r>
          </a:p>
        </p:txBody>
      </p:sp>
    </p:spTree>
    <p:extLst>
      <p:ext uri="{BB962C8B-B14F-4D97-AF65-F5344CB8AC3E}">
        <p14:creationId xmlns:p14="http://schemas.microsoft.com/office/powerpoint/2010/main" val="3545420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1911AAFB-48B7-BA4A-A72D-6CD90B909807}"/>
              </a:ext>
            </a:extLst>
          </p:cNvPr>
          <p:cNvSpPr>
            <a:spLocks noGrp="1"/>
          </p:cNvSpPr>
          <p:nvPr>
            <p:ph sz="quarter" idx="11"/>
          </p:nvPr>
        </p:nvSpPr>
        <p:spPr>
          <a:xfrm>
            <a:off x="442913" y="441325"/>
            <a:ext cx="2305050" cy="433388"/>
          </a:xfrm>
        </p:spPr>
        <p:txBody>
          <a:bodyPr/>
          <a:lstStyle/>
          <a:p>
            <a:r>
              <a:rPr lang="en-GB" dirty="0"/>
              <a:t>WHAT’S THE CONVERSATION TO HAVE (AND HOW TO SHAPE IT)? </a:t>
            </a:r>
          </a:p>
          <a:p>
            <a:endParaRPr lang="en-GB" dirty="0"/>
          </a:p>
        </p:txBody>
      </p:sp>
      <p:sp>
        <p:nvSpPr>
          <p:cNvPr id="17" name="Text Placeholder 2">
            <a:extLst>
              <a:ext uri="{FF2B5EF4-FFF2-40B4-BE49-F238E27FC236}">
                <a16:creationId xmlns:a16="http://schemas.microsoft.com/office/drawing/2014/main" id="{574D9F80-FE68-B94E-BCA3-173E58382FCD}"/>
              </a:ext>
            </a:extLst>
          </p:cNvPr>
          <p:cNvSpPr txBox="1">
            <a:spLocks/>
          </p:cNvSpPr>
          <p:nvPr/>
        </p:nvSpPr>
        <p:spPr>
          <a:xfrm rot="16200000">
            <a:off x="2617788" y="2817812"/>
            <a:ext cx="2179638" cy="377825"/>
          </a:xfrm>
          <a:prstGeom prst="rect">
            <a:avLst/>
          </a:prstGeom>
        </p:spPr>
        <p:txBody>
          <a:bodyPr lIns="0" tIns="0" rIns="0" bIns="0"/>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SF NS Symbols Regular"/>
              <a:buNone/>
            </a:pPr>
            <a:r>
              <a:rPr lang="en-GB">
                <a:solidFill>
                  <a:srgbClr val="6F2768"/>
                </a:solidFill>
              </a:rPr>
              <a:t>Will</a:t>
            </a:r>
            <a:endParaRPr lang="en-US" dirty="0">
              <a:solidFill>
                <a:srgbClr val="6F2768"/>
              </a:solidFill>
            </a:endParaRPr>
          </a:p>
        </p:txBody>
      </p:sp>
      <p:sp>
        <p:nvSpPr>
          <p:cNvPr id="18" name="Process 17">
            <a:extLst>
              <a:ext uri="{FF2B5EF4-FFF2-40B4-BE49-F238E27FC236}">
                <a16:creationId xmlns:a16="http://schemas.microsoft.com/office/drawing/2014/main" id="{80D4CF57-0F7C-D145-8C89-36CF7E5A926F}"/>
              </a:ext>
            </a:extLst>
          </p:cNvPr>
          <p:cNvSpPr/>
          <p:nvPr/>
        </p:nvSpPr>
        <p:spPr>
          <a:xfrm>
            <a:off x="4438734" y="1121777"/>
            <a:ext cx="1858210" cy="1871578"/>
          </a:xfrm>
          <a:prstGeom prst="flowChartProcess">
            <a:avLst/>
          </a:prstGeom>
          <a:solidFill>
            <a:srgbClr val="E87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rocess 18">
            <a:extLst>
              <a:ext uri="{FF2B5EF4-FFF2-40B4-BE49-F238E27FC236}">
                <a16:creationId xmlns:a16="http://schemas.microsoft.com/office/drawing/2014/main" id="{A57027BF-611A-B34A-A0C6-EE50CEB9E372}"/>
              </a:ext>
            </a:extLst>
          </p:cNvPr>
          <p:cNvSpPr/>
          <p:nvPr/>
        </p:nvSpPr>
        <p:spPr>
          <a:xfrm>
            <a:off x="6310313" y="1121777"/>
            <a:ext cx="1858210" cy="1871578"/>
          </a:xfrm>
          <a:prstGeom prst="flowChartProcess">
            <a:avLst/>
          </a:prstGeom>
          <a:solidFill>
            <a:srgbClr val="E87C5B">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2" name="Process 21">
            <a:extLst>
              <a:ext uri="{FF2B5EF4-FFF2-40B4-BE49-F238E27FC236}">
                <a16:creationId xmlns:a16="http://schemas.microsoft.com/office/drawing/2014/main" id="{4F6FA2A4-39A8-654A-AE2E-3F9EC7BD1F11}"/>
              </a:ext>
            </a:extLst>
          </p:cNvPr>
          <p:cNvSpPr/>
          <p:nvPr/>
        </p:nvSpPr>
        <p:spPr>
          <a:xfrm>
            <a:off x="4438734" y="3006725"/>
            <a:ext cx="1858210" cy="1871578"/>
          </a:xfrm>
          <a:prstGeom prst="flowChartProcess">
            <a:avLst/>
          </a:prstGeom>
          <a:solidFill>
            <a:srgbClr val="6F276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rocess 22">
            <a:extLst>
              <a:ext uri="{FF2B5EF4-FFF2-40B4-BE49-F238E27FC236}">
                <a16:creationId xmlns:a16="http://schemas.microsoft.com/office/drawing/2014/main" id="{69270CE0-1B19-2A47-B8EC-7758829FF190}"/>
              </a:ext>
            </a:extLst>
          </p:cNvPr>
          <p:cNvSpPr/>
          <p:nvPr/>
        </p:nvSpPr>
        <p:spPr>
          <a:xfrm>
            <a:off x="6310313" y="3006725"/>
            <a:ext cx="1858210" cy="1871578"/>
          </a:xfrm>
          <a:prstGeom prst="flowChartProcess">
            <a:avLst/>
          </a:prstGeom>
          <a:solidFill>
            <a:srgbClr val="6F2768">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471748DE-C9B2-CD45-A483-1A7DA3CD8268}"/>
              </a:ext>
            </a:extLst>
          </p:cNvPr>
          <p:cNvCxnSpPr>
            <a:cxnSpLocks/>
          </p:cNvCxnSpPr>
          <p:nvPr/>
        </p:nvCxnSpPr>
        <p:spPr>
          <a:xfrm flipV="1">
            <a:off x="4184734" y="1121778"/>
            <a:ext cx="0" cy="3756525"/>
          </a:xfrm>
          <a:prstGeom prst="straightConnector1">
            <a:avLst/>
          </a:prstGeom>
          <a:ln w="19050">
            <a:solidFill>
              <a:srgbClr val="E87C5B"/>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631F3D4F-530B-2F49-9CDB-9FFC1BA69BA0}"/>
              </a:ext>
            </a:extLst>
          </p:cNvPr>
          <p:cNvCxnSpPr>
            <a:cxnSpLocks/>
          </p:cNvCxnSpPr>
          <p:nvPr/>
        </p:nvCxnSpPr>
        <p:spPr>
          <a:xfrm>
            <a:off x="4432049" y="5132248"/>
            <a:ext cx="3729789" cy="0"/>
          </a:xfrm>
          <a:prstGeom prst="straightConnector1">
            <a:avLst/>
          </a:prstGeom>
          <a:ln w="19050">
            <a:solidFill>
              <a:srgbClr val="E87C5B"/>
            </a:solidFill>
            <a:tailEnd type="arrow"/>
          </a:ln>
        </p:spPr>
        <p:style>
          <a:lnRef idx="2">
            <a:schemeClr val="accent1"/>
          </a:lnRef>
          <a:fillRef idx="0">
            <a:schemeClr val="accent1"/>
          </a:fillRef>
          <a:effectRef idx="1">
            <a:schemeClr val="accent1"/>
          </a:effectRef>
          <a:fontRef idx="minor">
            <a:schemeClr val="tx1"/>
          </a:fontRef>
        </p:style>
      </p:cxnSp>
      <p:sp>
        <p:nvSpPr>
          <p:cNvPr id="26" name="Text Placeholder 2">
            <a:extLst>
              <a:ext uri="{FF2B5EF4-FFF2-40B4-BE49-F238E27FC236}">
                <a16:creationId xmlns:a16="http://schemas.microsoft.com/office/drawing/2014/main" id="{987A65B1-07A0-8642-A2E0-1BFD9F24FC26}"/>
              </a:ext>
            </a:extLst>
          </p:cNvPr>
          <p:cNvSpPr txBox="1">
            <a:spLocks/>
          </p:cNvSpPr>
          <p:nvPr/>
        </p:nvSpPr>
        <p:spPr>
          <a:xfrm>
            <a:off x="6310313" y="1991305"/>
            <a:ext cx="1851526" cy="377825"/>
          </a:xfrm>
          <a:prstGeom prst="rect">
            <a:avLst/>
          </a:prstGeom>
        </p:spPr>
        <p:txBody>
          <a:bodyPr lIns="0" tIns="0" rIns="0" bIns="0"/>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SF NS Symbols Regular"/>
              <a:buNone/>
            </a:pPr>
            <a:r>
              <a:rPr lang="en-GB">
                <a:solidFill>
                  <a:srgbClr val="6F2768"/>
                </a:solidFill>
              </a:rPr>
              <a:t>Empower</a:t>
            </a:r>
            <a:endParaRPr lang="en-US" dirty="0">
              <a:solidFill>
                <a:srgbClr val="6F2768"/>
              </a:solidFill>
            </a:endParaRPr>
          </a:p>
        </p:txBody>
      </p:sp>
      <p:sp>
        <p:nvSpPr>
          <p:cNvPr id="27" name="Text Placeholder 2">
            <a:extLst>
              <a:ext uri="{FF2B5EF4-FFF2-40B4-BE49-F238E27FC236}">
                <a16:creationId xmlns:a16="http://schemas.microsoft.com/office/drawing/2014/main" id="{676FD78D-091A-134E-8D8E-53E23FD8FB1F}"/>
              </a:ext>
            </a:extLst>
          </p:cNvPr>
          <p:cNvSpPr txBox="1">
            <a:spLocks/>
          </p:cNvSpPr>
          <p:nvPr/>
        </p:nvSpPr>
        <p:spPr>
          <a:xfrm>
            <a:off x="4432050" y="3829005"/>
            <a:ext cx="1858210" cy="377825"/>
          </a:xfrm>
          <a:prstGeom prst="rect">
            <a:avLst/>
          </a:prstGeom>
        </p:spPr>
        <p:txBody>
          <a:bodyPr lIns="0" tIns="0" rIns="0" bIns="0"/>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SF NS Symbols Regular"/>
              <a:buNone/>
            </a:pPr>
            <a:r>
              <a:rPr lang="en-GB">
                <a:solidFill>
                  <a:srgbClr val="6F2768"/>
                </a:solidFill>
              </a:rPr>
              <a:t>Direct</a:t>
            </a:r>
            <a:endParaRPr lang="en-US" dirty="0">
              <a:solidFill>
                <a:srgbClr val="6F2768"/>
              </a:solidFill>
            </a:endParaRPr>
          </a:p>
        </p:txBody>
      </p:sp>
      <p:sp>
        <p:nvSpPr>
          <p:cNvPr id="28" name="Text Placeholder 2">
            <a:extLst>
              <a:ext uri="{FF2B5EF4-FFF2-40B4-BE49-F238E27FC236}">
                <a16:creationId xmlns:a16="http://schemas.microsoft.com/office/drawing/2014/main" id="{5E554B4D-B5BD-7A44-98F6-05CF7FFDC1A4}"/>
              </a:ext>
            </a:extLst>
          </p:cNvPr>
          <p:cNvSpPr txBox="1">
            <a:spLocks/>
          </p:cNvSpPr>
          <p:nvPr/>
        </p:nvSpPr>
        <p:spPr>
          <a:xfrm>
            <a:off x="6310313" y="3834851"/>
            <a:ext cx="1851525" cy="377825"/>
          </a:xfrm>
          <a:prstGeom prst="rect">
            <a:avLst/>
          </a:prstGeom>
        </p:spPr>
        <p:txBody>
          <a:bodyPr lIns="0" tIns="0" rIns="0" bIns="0"/>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SF NS Symbols Regular"/>
              <a:buNone/>
            </a:pPr>
            <a:r>
              <a:rPr lang="en-GB">
                <a:solidFill>
                  <a:srgbClr val="6F2768"/>
                </a:solidFill>
              </a:rPr>
              <a:t>Motivate</a:t>
            </a:r>
            <a:endParaRPr lang="en-US" dirty="0">
              <a:solidFill>
                <a:srgbClr val="6F2768"/>
              </a:solidFill>
            </a:endParaRPr>
          </a:p>
        </p:txBody>
      </p:sp>
      <p:sp>
        <p:nvSpPr>
          <p:cNvPr id="29" name="Text Placeholder 2">
            <a:extLst>
              <a:ext uri="{FF2B5EF4-FFF2-40B4-BE49-F238E27FC236}">
                <a16:creationId xmlns:a16="http://schemas.microsoft.com/office/drawing/2014/main" id="{18A4C518-9AE9-DE4E-8E4A-1FE2EA25F4FE}"/>
              </a:ext>
            </a:extLst>
          </p:cNvPr>
          <p:cNvSpPr txBox="1">
            <a:spLocks/>
          </p:cNvSpPr>
          <p:nvPr/>
        </p:nvSpPr>
        <p:spPr>
          <a:xfrm>
            <a:off x="4432049" y="5294726"/>
            <a:ext cx="3729789" cy="377825"/>
          </a:xfrm>
          <a:prstGeom prst="rect">
            <a:avLst/>
          </a:prstGeom>
        </p:spPr>
        <p:txBody>
          <a:bodyPr lIns="0" tIns="0" rIns="0" bIns="0"/>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SF NS Symbols Regular"/>
              <a:buNone/>
            </a:pPr>
            <a:r>
              <a:rPr lang="en-GB">
                <a:solidFill>
                  <a:srgbClr val="6F2768"/>
                </a:solidFill>
              </a:rPr>
              <a:t>Skill</a:t>
            </a:r>
            <a:endParaRPr lang="en-US" dirty="0">
              <a:solidFill>
                <a:srgbClr val="6F2768"/>
              </a:solidFill>
            </a:endParaRPr>
          </a:p>
        </p:txBody>
      </p:sp>
      <p:sp>
        <p:nvSpPr>
          <p:cNvPr id="30" name="Text Placeholder 2">
            <a:extLst>
              <a:ext uri="{FF2B5EF4-FFF2-40B4-BE49-F238E27FC236}">
                <a16:creationId xmlns:a16="http://schemas.microsoft.com/office/drawing/2014/main" id="{F4424774-F376-2E49-BE84-06D5D72D83C1}"/>
              </a:ext>
            </a:extLst>
          </p:cNvPr>
          <p:cNvSpPr txBox="1">
            <a:spLocks/>
          </p:cNvSpPr>
          <p:nvPr/>
        </p:nvSpPr>
        <p:spPr>
          <a:xfrm>
            <a:off x="4438734" y="1985459"/>
            <a:ext cx="1858211" cy="377825"/>
          </a:xfrm>
          <a:prstGeom prst="rect">
            <a:avLst/>
          </a:prstGeom>
        </p:spPr>
        <p:txBody>
          <a:bodyPr lIns="0" tIns="0" rIns="0" bIns="0"/>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SF NS Symbols Regular"/>
              <a:buNone/>
            </a:pPr>
            <a:r>
              <a:rPr lang="en-GB" dirty="0">
                <a:solidFill>
                  <a:srgbClr val="6F2768"/>
                </a:solidFill>
              </a:rPr>
              <a:t>Guide</a:t>
            </a:r>
            <a:endParaRPr lang="en-US" dirty="0">
              <a:solidFill>
                <a:srgbClr val="6F2768"/>
              </a:solidFill>
            </a:endParaRPr>
          </a:p>
        </p:txBody>
      </p:sp>
    </p:spTree>
    <p:extLst>
      <p:ext uri="{BB962C8B-B14F-4D97-AF65-F5344CB8AC3E}">
        <p14:creationId xmlns:p14="http://schemas.microsoft.com/office/powerpoint/2010/main" val="1151418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p:txBody>
          <a:bodyPr/>
          <a:lstStyle/>
          <a:p>
            <a:pPr lvl="0"/>
            <a:r>
              <a:rPr lang="en-GB" sz="2400" dirty="0"/>
              <a:t>Individually, consider the conversation that needs to happen and plot the related individuals on the ‘Skill versus Will’ model. What do you notice?</a:t>
            </a:r>
          </a:p>
          <a:p>
            <a:pPr lvl="0"/>
            <a:r>
              <a:rPr lang="en-GB" sz="2400" dirty="0" smtClean="0"/>
              <a:t>How does this influence </a:t>
            </a:r>
            <a:r>
              <a:rPr lang="en-GB" sz="2400" smtClean="0"/>
              <a:t>your conversation?</a:t>
            </a:r>
            <a:endParaRPr lang="en-GB" sz="2400" dirty="0"/>
          </a:p>
          <a:p>
            <a:pPr lvl="0"/>
            <a:endParaRPr lang="en-GB" sz="2400" dirty="0"/>
          </a:p>
          <a:p>
            <a:pPr lvl="0"/>
            <a:endParaRPr lang="en-GB" sz="2400" dirty="0"/>
          </a:p>
          <a:p>
            <a:pPr lvl="0"/>
            <a:r>
              <a:rPr lang="en-US" sz="2400" dirty="0"/>
              <a:t>What needs to change culturally to achieve more high-trust conversations in the workplace at Sony Music? </a:t>
            </a:r>
          </a:p>
          <a:p>
            <a:pPr lvl="0"/>
            <a:r>
              <a:rPr lang="en-US" sz="2400" dirty="0"/>
              <a:t>What behaviors or attitudes do we need to demonstrate? </a:t>
            </a:r>
          </a:p>
          <a:p>
            <a:pPr lvl="0"/>
            <a:r>
              <a:rPr lang="en-US" sz="2400" dirty="0"/>
              <a:t>What can we start to do differently to support this shift?</a:t>
            </a:r>
            <a:endParaRPr lang="en-GB" sz="2400" dirty="0"/>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en-US" dirty="0"/>
              <a:t>REFLECTION</a:t>
            </a:r>
          </a:p>
        </p:txBody>
      </p:sp>
    </p:spTree>
    <p:extLst>
      <p:ext uri="{BB962C8B-B14F-4D97-AF65-F5344CB8AC3E}">
        <p14:creationId xmlns:p14="http://schemas.microsoft.com/office/powerpoint/2010/main" val="303779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1276D75-646A-6440-B214-A52138501EDB}"/>
              </a:ext>
            </a:extLst>
          </p:cNvPr>
          <p:cNvSpPr>
            <a:spLocks noGrp="1"/>
          </p:cNvSpPr>
          <p:nvPr>
            <p:ph sz="quarter" idx="11"/>
          </p:nvPr>
        </p:nvSpPr>
        <p:spPr/>
        <p:txBody>
          <a:bodyPr/>
          <a:lstStyle/>
          <a:p>
            <a:r>
              <a:rPr lang="en-US" dirty="0"/>
              <a:t>LET’S NOT MAKE THIS INTO A DRAMA</a:t>
            </a:r>
          </a:p>
          <a:p>
            <a:endParaRPr lang="en-US" dirty="0"/>
          </a:p>
          <a:p>
            <a:endParaRPr lang="en-US" dirty="0"/>
          </a:p>
        </p:txBody>
      </p:sp>
      <p:sp>
        <p:nvSpPr>
          <p:cNvPr id="2" name="TextBox 1"/>
          <p:cNvSpPr txBox="1"/>
          <p:nvPr/>
        </p:nvSpPr>
        <p:spPr>
          <a:xfrm>
            <a:off x="8133074" y="6131206"/>
            <a:ext cx="1696428" cy="153888"/>
          </a:xfrm>
          <a:prstGeom prst="rect">
            <a:avLst/>
          </a:prstGeom>
          <a:noFill/>
        </p:spPr>
        <p:txBody>
          <a:bodyPr wrap="none" lIns="0" tIns="0" rIns="0" bIns="0" rtlCol="0">
            <a:spAutoFit/>
          </a:bodyPr>
          <a:lstStyle/>
          <a:p>
            <a:pPr algn="l"/>
            <a:r>
              <a:rPr lang="en-US" sz="1000" dirty="0">
                <a:solidFill>
                  <a:srgbClr val="E87C5B"/>
                </a:solidFill>
              </a:rPr>
              <a:t>Reference: Emerald/</a:t>
            </a:r>
            <a:r>
              <a:rPr lang="en-US" sz="1000" dirty="0" err="1">
                <a:solidFill>
                  <a:srgbClr val="E87C5B"/>
                </a:solidFill>
              </a:rPr>
              <a:t>Karpman</a:t>
            </a:r>
            <a:endParaRPr lang="en-US" sz="1000" dirty="0">
              <a:solidFill>
                <a:srgbClr val="E87C5B"/>
              </a:solidFill>
            </a:endParaRPr>
          </a:p>
        </p:txBody>
      </p:sp>
      <p:sp>
        <p:nvSpPr>
          <p:cNvPr id="23" name="Text Placeholder 2">
            <a:extLst>
              <a:ext uri="{FF2B5EF4-FFF2-40B4-BE49-F238E27FC236}">
                <a16:creationId xmlns:a16="http://schemas.microsoft.com/office/drawing/2014/main" id="{ADA7224A-7699-1541-A5D6-144BD5AD1BEB}"/>
              </a:ext>
            </a:extLst>
          </p:cNvPr>
          <p:cNvSpPr txBox="1">
            <a:spLocks/>
          </p:cNvSpPr>
          <p:nvPr/>
        </p:nvSpPr>
        <p:spPr>
          <a:xfrm>
            <a:off x="7142701" y="3083750"/>
            <a:ext cx="1980747" cy="362501"/>
          </a:xfrm>
          <a:prstGeom prst="rect">
            <a:avLst/>
          </a:prstGeom>
        </p:spPr>
        <p:txBody>
          <a:bodyPr lIns="0" tIns="0" rIns="0" bIns="0" anchor="b"/>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solidFill>
                  <a:srgbClr val="6F2768"/>
                </a:solidFill>
              </a:rPr>
              <a:t>Coach</a:t>
            </a:r>
            <a:endParaRPr lang="en-US" sz="1700" dirty="0">
              <a:solidFill>
                <a:srgbClr val="6F2768"/>
              </a:solidFill>
            </a:endParaRPr>
          </a:p>
        </p:txBody>
      </p:sp>
      <p:sp>
        <p:nvSpPr>
          <p:cNvPr id="24" name="Text Placeholder 2">
            <a:extLst>
              <a:ext uri="{FF2B5EF4-FFF2-40B4-BE49-F238E27FC236}">
                <a16:creationId xmlns:a16="http://schemas.microsoft.com/office/drawing/2014/main" id="{FDA56281-A1B1-3A46-9338-28ACD6B866F5}"/>
              </a:ext>
            </a:extLst>
          </p:cNvPr>
          <p:cNvSpPr txBox="1">
            <a:spLocks/>
          </p:cNvSpPr>
          <p:nvPr/>
        </p:nvSpPr>
        <p:spPr>
          <a:xfrm>
            <a:off x="7100743" y="3645225"/>
            <a:ext cx="1980747" cy="362501"/>
          </a:xfrm>
          <a:prstGeom prst="rect">
            <a:avLst/>
          </a:prstGeom>
        </p:spPr>
        <p:txBody>
          <a:bodyPr lIns="0" tIns="0" rIns="0" bIns="0"/>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dirty="0">
                <a:solidFill>
                  <a:srgbClr val="E87C5B"/>
                </a:solidFill>
              </a:rPr>
              <a:t>Rescuer</a:t>
            </a:r>
            <a:endParaRPr lang="en-US" sz="1700" dirty="0">
              <a:solidFill>
                <a:srgbClr val="E87C5B"/>
              </a:solidFill>
            </a:endParaRPr>
          </a:p>
        </p:txBody>
      </p:sp>
      <p:sp>
        <p:nvSpPr>
          <p:cNvPr id="25" name="Text Placeholder 2">
            <a:extLst>
              <a:ext uri="{FF2B5EF4-FFF2-40B4-BE49-F238E27FC236}">
                <a16:creationId xmlns:a16="http://schemas.microsoft.com/office/drawing/2014/main" id="{77FC00AB-D06A-1A47-8FBC-A84454C85193}"/>
              </a:ext>
            </a:extLst>
          </p:cNvPr>
          <p:cNvSpPr txBox="1">
            <a:spLocks/>
          </p:cNvSpPr>
          <p:nvPr/>
        </p:nvSpPr>
        <p:spPr>
          <a:xfrm>
            <a:off x="2665202" y="3083749"/>
            <a:ext cx="1980747" cy="362501"/>
          </a:xfrm>
          <a:prstGeom prst="rect">
            <a:avLst/>
          </a:prstGeom>
        </p:spPr>
        <p:txBody>
          <a:bodyPr lIns="0" tIns="0" rIns="0" bIns="0" anchor="b"/>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1700" dirty="0">
                <a:solidFill>
                  <a:srgbClr val="6F2768"/>
                </a:solidFill>
              </a:rPr>
              <a:t>Challenger</a:t>
            </a:r>
            <a:endParaRPr lang="en-US" sz="1700" dirty="0">
              <a:solidFill>
                <a:srgbClr val="6F2768"/>
              </a:solidFill>
            </a:endParaRPr>
          </a:p>
        </p:txBody>
      </p:sp>
      <p:sp>
        <p:nvSpPr>
          <p:cNvPr id="26" name="Text Placeholder 2">
            <a:extLst>
              <a:ext uri="{FF2B5EF4-FFF2-40B4-BE49-F238E27FC236}">
                <a16:creationId xmlns:a16="http://schemas.microsoft.com/office/drawing/2014/main" id="{78E4DB6B-630E-554C-BBC6-C6C5699822E5}"/>
              </a:ext>
            </a:extLst>
          </p:cNvPr>
          <p:cNvSpPr txBox="1">
            <a:spLocks/>
          </p:cNvSpPr>
          <p:nvPr/>
        </p:nvSpPr>
        <p:spPr>
          <a:xfrm>
            <a:off x="2667682" y="3636609"/>
            <a:ext cx="1980747" cy="362501"/>
          </a:xfrm>
          <a:prstGeom prst="rect">
            <a:avLst/>
          </a:prstGeom>
        </p:spPr>
        <p:txBody>
          <a:bodyPr lIns="0" tIns="0" rIns="0" bIns="0"/>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1700" dirty="0">
                <a:solidFill>
                  <a:srgbClr val="E87C5B"/>
                </a:solidFill>
              </a:rPr>
              <a:t>Persecutor</a:t>
            </a:r>
            <a:endParaRPr lang="en-US" sz="1700" dirty="0">
              <a:solidFill>
                <a:srgbClr val="E87C5B"/>
              </a:solidFill>
            </a:endParaRPr>
          </a:p>
        </p:txBody>
      </p:sp>
      <p:sp>
        <p:nvSpPr>
          <p:cNvPr id="27" name="Isosceles Triangle 1">
            <a:extLst>
              <a:ext uri="{FF2B5EF4-FFF2-40B4-BE49-F238E27FC236}">
                <a16:creationId xmlns:a16="http://schemas.microsoft.com/office/drawing/2014/main" id="{3A1D70C9-0268-AD43-BC08-404F38BF0EB4}"/>
              </a:ext>
            </a:extLst>
          </p:cNvPr>
          <p:cNvSpPr/>
          <p:nvPr/>
        </p:nvSpPr>
        <p:spPr>
          <a:xfrm>
            <a:off x="4904542" y="1728728"/>
            <a:ext cx="1993900" cy="1718880"/>
          </a:xfrm>
          <a:prstGeom prst="triangle">
            <a:avLst/>
          </a:prstGeom>
          <a:solidFill>
            <a:srgbClr val="6F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13">
            <a:extLst>
              <a:ext uri="{FF2B5EF4-FFF2-40B4-BE49-F238E27FC236}">
                <a16:creationId xmlns:a16="http://schemas.microsoft.com/office/drawing/2014/main" id="{DA37F1E3-8F70-FE41-B012-D8C95B72CA3F}"/>
              </a:ext>
            </a:extLst>
          </p:cNvPr>
          <p:cNvSpPr/>
          <p:nvPr/>
        </p:nvSpPr>
        <p:spPr>
          <a:xfrm rot="10800000">
            <a:off x="4904542" y="3621193"/>
            <a:ext cx="1993900" cy="1718880"/>
          </a:xfrm>
          <a:prstGeom prst="triangle">
            <a:avLst/>
          </a:prstGeom>
          <a:solidFill>
            <a:srgbClr val="E87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2188E286-85FF-DC43-84F5-99D423854EB4}"/>
              </a:ext>
            </a:extLst>
          </p:cNvPr>
          <p:cNvCxnSpPr/>
          <p:nvPr/>
        </p:nvCxnSpPr>
        <p:spPr>
          <a:xfrm>
            <a:off x="4778711" y="3539035"/>
            <a:ext cx="2192421" cy="0"/>
          </a:xfrm>
          <a:prstGeom prst="straightConnector1">
            <a:avLst/>
          </a:prstGeom>
          <a:ln w="19050">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FCC96AD0-F3F3-2443-B857-F4558359420B}"/>
              </a:ext>
            </a:extLst>
          </p:cNvPr>
          <p:cNvCxnSpPr>
            <a:cxnSpLocks/>
          </p:cNvCxnSpPr>
          <p:nvPr/>
        </p:nvCxnSpPr>
        <p:spPr>
          <a:xfrm flipH="1">
            <a:off x="4845553" y="1823978"/>
            <a:ext cx="829106" cy="1427095"/>
          </a:xfrm>
          <a:prstGeom prst="straightConnector1">
            <a:avLst/>
          </a:prstGeom>
          <a:ln w="19050">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1" name="Text Placeholder 2">
            <a:extLst>
              <a:ext uri="{FF2B5EF4-FFF2-40B4-BE49-F238E27FC236}">
                <a16:creationId xmlns:a16="http://schemas.microsoft.com/office/drawing/2014/main" id="{CFC3E5B0-F483-3B40-9B96-C2510EADCB57}"/>
              </a:ext>
            </a:extLst>
          </p:cNvPr>
          <p:cNvSpPr txBox="1">
            <a:spLocks/>
          </p:cNvSpPr>
          <p:nvPr/>
        </p:nvSpPr>
        <p:spPr>
          <a:xfrm>
            <a:off x="1888076" y="1778658"/>
            <a:ext cx="2772000" cy="664125"/>
          </a:xfrm>
          <a:prstGeom prst="rect">
            <a:avLst/>
          </a:prstGeom>
          <a:solidFill>
            <a:srgbClr val="6F2768"/>
          </a:solidFill>
        </p:spPr>
        <p:txBody>
          <a:bodyPr anchor="ctr"/>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400" dirty="0">
                <a:solidFill>
                  <a:schemeClr val="bg1"/>
                </a:solidFill>
              </a:rPr>
              <a:t>Passion – Based Outcome – Focused</a:t>
            </a:r>
            <a:endParaRPr lang="en-US" sz="1400" dirty="0">
              <a:solidFill>
                <a:schemeClr val="bg1"/>
              </a:solidFill>
            </a:endParaRPr>
          </a:p>
        </p:txBody>
      </p:sp>
      <p:sp>
        <p:nvSpPr>
          <p:cNvPr id="32" name="Text Placeholder 2">
            <a:extLst>
              <a:ext uri="{FF2B5EF4-FFF2-40B4-BE49-F238E27FC236}">
                <a16:creationId xmlns:a16="http://schemas.microsoft.com/office/drawing/2014/main" id="{E35A7A1D-1330-4540-A39A-D0F1F7AD6C2D}"/>
              </a:ext>
            </a:extLst>
          </p:cNvPr>
          <p:cNvSpPr txBox="1">
            <a:spLocks/>
          </p:cNvSpPr>
          <p:nvPr/>
        </p:nvSpPr>
        <p:spPr>
          <a:xfrm>
            <a:off x="7038453" y="4675949"/>
            <a:ext cx="2772000" cy="664125"/>
          </a:xfrm>
          <a:prstGeom prst="rect">
            <a:avLst/>
          </a:prstGeom>
          <a:solidFill>
            <a:srgbClr val="E87C5B"/>
          </a:solidFill>
        </p:spPr>
        <p:txBody>
          <a:bodyPr anchor="ctr"/>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400" dirty="0">
                <a:solidFill>
                  <a:schemeClr val="bg1"/>
                </a:solidFill>
              </a:rPr>
              <a:t>Anxiety – Based Problem – Focused</a:t>
            </a:r>
            <a:endParaRPr lang="en-US" sz="1400" dirty="0">
              <a:solidFill>
                <a:schemeClr val="bg1"/>
              </a:solidFill>
            </a:endParaRPr>
          </a:p>
        </p:txBody>
      </p:sp>
      <p:sp>
        <p:nvSpPr>
          <p:cNvPr id="33" name="Text Placeholder 2">
            <a:extLst>
              <a:ext uri="{FF2B5EF4-FFF2-40B4-BE49-F238E27FC236}">
                <a16:creationId xmlns:a16="http://schemas.microsoft.com/office/drawing/2014/main" id="{96255454-56E1-8143-ABB9-5647D881F515}"/>
              </a:ext>
            </a:extLst>
          </p:cNvPr>
          <p:cNvSpPr txBox="1">
            <a:spLocks/>
          </p:cNvSpPr>
          <p:nvPr/>
        </p:nvSpPr>
        <p:spPr>
          <a:xfrm>
            <a:off x="4923545" y="2244775"/>
            <a:ext cx="1980747" cy="1192590"/>
          </a:xfrm>
          <a:prstGeom prst="rect">
            <a:avLst/>
          </a:prstGeom>
        </p:spPr>
        <p:txBody>
          <a:bodyPr anchor="ctr"/>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300" dirty="0">
                <a:solidFill>
                  <a:srgbClr val="FFFFFF"/>
                </a:solidFill>
              </a:rPr>
              <a:t>TED*                                *The                 Empowerment           Dynamic</a:t>
            </a:r>
            <a:endParaRPr lang="en-US" sz="1300" dirty="0">
              <a:solidFill>
                <a:srgbClr val="FFFFFF"/>
              </a:solidFill>
            </a:endParaRPr>
          </a:p>
        </p:txBody>
      </p:sp>
      <p:sp>
        <p:nvSpPr>
          <p:cNvPr id="34" name="Text Placeholder 2">
            <a:extLst>
              <a:ext uri="{FF2B5EF4-FFF2-40B4-BE49-F238E27FC236}">
                <a16:creationId xmlns:a16="http://schemas.microsoft.com/office/drawing/2014/main" id="{33CE1637-9782-D546-95C7-EFBF8A5C76AF}"/>
              </a:ext>
            </a:extLst>
          </p:cNvPr>
          <p:cNvSpPr txBox="1">
            <a:spLocks/>
          </p:cNvSpPr>
          <p:nvPr/>
        </p:nvSpPr>
        <p:spPr>
          <a:xfrm>
            <a:off x="4910179" y="3645227"/>
            <a:ext cx="1980747" cy="1174648"/>
          </a:xfrm>
          <a:prstGeom prst="rect">
            <a:avLst/>
          </a:prstGeom>
        </p:spPr>
        <p:txBody>
          <a:bodyPr anchor="ctr"/>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300" dirty="0">
                <a:solidFill>
                  <a:srgbClr val="FFFFFF"/>
                </a:solidFill>
              </a:rPr>
              <a:t>Dreaded                     Drama Triangle             </a:t>
            </a:r>
            <a:r>
              <a:rPr lang="en-GB" sz="1300" dirty="0" err="1">
                <a:solidFill>
                  <a:srgbClr val="FFFFFF"/>
                </a:solidFill>
              </a:rPr>
              <a:t>Karpman</a:t>
            </a:r>
            <a:r>
              <a:rPr lang="en-GB" sz="1300" dirty="0">
                <a:solidFill>
                  <a:srgbClr val="FFFFFF"/>
                </a:solidFill>
              </a:rPr>
              <a:t>                     Drama                       Triangle</a:t>
            </a:r>
            <a:endParaRPr lang="en-US" sz="1300" dirty="0">
              <a:solidFill>
                <a:srgbClr val="FFFFFF"/>
              </a:solidFill>
            </a:endParaRPr>
          </a:p>
        </p:txBody>
      </p:sp>
      <p:sp>
        <p:nvSpPr>
          <p:cNvPr id="35" name="Text Placeholder 2">
            <a:extLst>
              <a:ext uri="{FF2B5EF4-FFF2-40B4-BE49-F238E27FC236}">
                <a16:creationId xmlns:a16="http://schemas.microsoft.com/office/drawing/2014/main" id="{994584AE-4720-1344-8C82-2649DA577765}"/>
              </a:ext>
            </a:extLst>
          </p:cNvPr>
          <p:cNvSpPr txBox="1">
            <a:spLocks/>
          </p:cNvSpPr>
          <p:nvPr/>
        </p:nvSpPr>
        <p:spPr>
          <a:xfrm>
            <a:off x="4984814" y="1309643"/>
            <a:ext cx="1858211" cy="377825"/>
          </a:xfrm>
          <a:prstGeom prst="rect">
            <a:avLst/>
          </a:prstGeom>
        </p:spPr>
        <p:txBody>
          <a:bodyPr lIns="0" tIns="0" rIns="0" bIns="0"/>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SF NS Symbols Regular"/>
              <a:buNone/>
            </a:pPr>
            <a:r>
              <a:rPr lang="en-GB" spc="100" dirty="0">
                <a:solidFill>
                  <a:srgbClr val="6F2768"/>
                </a:solidFill>
              </a:rPr>
              <a:t>CREATOR</a:t>
            </a:r>
            <a:endParaRPr lang="en-US" spc="100" dirty="0">
              <a:solidFill>
                <a:srgbClr val="6F2768"/>
              </a:solidFill>
            </a:endParaRPr>
          </a:p>
        </p:txBody>
      </p:sp>
      <p:sp>
        <p:nvSpPr>
          <p:cNvPr id="36" name="Text Placeholder 2">
            <a:extLst>
              <a:ext uri="{FF2B5EF4-FFF2-40B4-BE49-F238E27FC236}">
                <a16:creationId xmlns:a16="http://schemas.microsoft.com/office/drawing/2014/main" id="{C6017087-169E-6941-8C5B-C67FEDFB016B}"/>
              </a:ext>
            </a:extLst>
          </p:cNvPr>
          <p:cNvSpPr txBox="1">
            <a:spLocks/>
          </p:cNvSpPr>
          <p:nvPr/>
        </p:nvSpPr>
        <p:spPr>
          <a:xfrm>
            <a:off x="4984814" y="5665334"/>
            <a:ext cx="1858211" cy="377825"/>
          </a:xfrm>
          <a:prstGeom prst="rect">
            <a:avLst/>
          </a:prstGeom>
        </p:spPr>
        <p:txBody>
          <a:bodyPr lIns="0" tIns="0" rIns="0" bIns="0"/>
          <a:lstStyle>
            <a:lvl1pPr marL="252000" indent="-252000" algn="l" defTabSz="914400" rtl="0" eaLnBrk="1" latinLnBrk="0" hangingPunct="1">
              <a:lnSpc>
                <a:spcPct val="100000"/>
              </a:lnSpc>
              <a:spcBef>
                <a:spcPts val="2200"/>
              </a:spcBef>
              <a:buFont typeface=".SF NS Symbols Regular"/>
              <a:buChar char="★"/>
              <a:defRPr sz="1600" kern="1200">
                <a:solidFill>
                  <a:schemeClr val="tx1"/>
                </a:solidFill>
                <a:latin typeface="+mn-lt"/>
                <a:ea typeface="+mn-ea"/>
                <a:cs typeface="+mn-cs"/>
              </a:defRPr>
            </a:lvl1pPr>
            <a:lvl2pPr marL="504000" indent="-252000" algn="l" defTabSz="914400" rtl="0" eaLnBrk="1" latinLnBrk="0" hangingPunct="1">
              <a:lnSpc>
                <a:spcPct val="100000"/>
              </a:lnSpc>
              <a:spcBef>
                <a:spcPts val="2200"/>
              </a:spcBef>
              <a:buFont typeface="Arial" panose="020B0604020202020204" pitchFamily="34" charset="0"/>
              <a:buChar char="—"/>
              <a:defRPr sz="1450" kern="1200">
                <a:solidFill>
                  <a:schemeClr val="tx1"/>
                </a:solidFill>
                <a:latin typeface="+mn-lt"/>
                <a:ea typeface="+mn-ea"/>
                <a:cs typeface="+mn-cs"/>
              </a:defRPr>
            </a:lvl2pPr>
            <a:lvl3pPr marL="756000" indent="-252000" algn="l" defTabSz="914400" rtl="0" eaLnBrk="1" latinLnBrk="0" hangingPunct="1">
              <a:lnSpc>
                <a:spcPct val="100000"/>
              </a:lnSpc>
              <a:spcBef>
                <a:spcPts val="2200"/>
              </a:spcBef>
              <a:buFont typeface=".SF NS Symbols Regular"/>
              <a:buChar char="★"/>
              <a:defRPr sz="1300" kern="1200">
                <a:solidFill>
                  <a:schemeClr val="tx1"/>
                </a:solidFill>
                <a:latin typeface="+mn-lt"/>
                <a:ea typeface="+mn-ea"/>
                <a:cs typeface="+mn-cs"/>
              </a:defRPr>
            </a:lvl3pPr>
            <a:lvl4pPr marL="1008000" indent="-252000" algn="l" defTabSz="914400" rtl="0" eaLnBrk="1" latinLnBrk="0" hangingPunct="1">
              <a:lnSpc>
                <a:spcPct val="100000"/>
              </a:lnSpc>
              <a:spcBef>
                <a:spcPts val="1800"/>
              </a:spcBef>
              <a:buFont typeface="Arial" panose="020B0604020202020204" pitchFamily="34" charset="0"/>
              <a:buChar char="—"/>
              <a:defRPr sz="1150" kern="1200">
                <a:solidFill>
                  <a:schemeClr val="tx1"/>
                </a:solidFill>
                <a:latin typeface="+mn-lt"/>
                <a:ea typeface="+mn-ea"/>
                <a:cs typeface="+mn-cs"/>
              </a:defRPr>
            </a:lvl4pPr>
            <a:lvl5pPr marL="1260000" indent="-252000" algn="l" defTabSz="914400" rtl="0" eaLnBrk="1" latinLnBrk="0" hangingPunct="1">
              <a:lnSpc>
                <a:spcPct val="100000"/>
              </a:lnSpc>
              <a:spcBef>
                <a:spcPts val="18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SF NS Symbols Regular"/>
              <a:buNone/>
            </a:pPr>
            <a:r>
              <a:rPr lang="en-GB" spc="100" dirty="0">
                <a:solidFill>
                  <a:srgbClr val="E87C5B"/>
                </a:solidFill>
              </a:rPr>
              <a:t>VICTIM</a:t>
            </a:r>
            <a:endParaRPr lang="en-US" spc="100" dirty="0">
              <a:solidFill>
                <a:srgbClr val="E87C5B"/>
              </a:solidFill>
            </a:endParaRPr>
          </a:p>
        </p:txBody>
      </p:sp>
      <p:cxnSp>
        <p:nvCxnSpPr>
          <p:cNvPr id="37" name="Straight Arrow Connector 36">
            <a:extLst>
              <a:ext uri="{FF2B5EF4-FFF2-40B4-BE49-F238E27FC236}">
                <a16:creationId xmlns:a16="http://schemas.microsoft.com/office/drawing/2014/main" id="{3AB70B52-C1F4-C14F-9506-4E413891410D}"/>
              </a:ext>
            </a:extLst>
          </p:cNvPr>
          <p:cNvCxnSpPr>
            <a:cxnSpLocks/>
          </p:cNvCxnSpPr>
          <p:nvPr/>
        </p:nvCxnSpPr>
        <p:spPr>
          <a:xfrm>
            <a:off x="6096000" y="1823978"/>
            <a:ext cx="829106" cy="1427095"/>
          </a:xfrm>
          <a:prstGeom prst="straightConnector1">
            <a:avLst/>
          </a:prstGeom>
          <a:ln w="19050">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0F9C0086-FD37-7D40-8AF7-411CC55CE05F}"/>
              </a:ext>
            </a:extLst>
          </p:cNvPr>
          <p:cNvCxnSpPr>
            <a:cxnSpLocks/>
          </p:cNvCxnSpPr>
          <p:nvPr/>
        </p:nvCxnSpPr>
        <p:spPr>
          <a:xfrm flipH="1" flipV="1">
            <a:off x="4845553" y="3787252"/>
            <a:ext cx="829106" cy="1427095"/>
          </a:xfrm>
          <a:prstGeom prst="straightConnector1">
            <a:avLst/>
          </a:prstGeom>
          <a:ln w="19050">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A5D8A4D3-88E7-8641-AD0B-CCEB18EE26D5}"/>
              </a:ext>
            </a:extLst>
          </p:cNvPr>
          <p:cNvCxnSpPr>
            <a:cxnSpLocks/>
          </p:cNvCxnSpPr>
          <p:nvPr/>
        </p:nvCxnSpPr>
        <p:spPr>
          <a:xfrm flipV="1">
            <a:off x="6096000" y="3787252"/>
            <a:ext cx="829106" cy="1427095"/>
          </a:xfrm>
          <a:prstGeom prst="straightConnector1">
            <a:avLst/>
          </a:prstGeom>
          <a:ln w="19050">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3756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6EBA2144-2444-BC42-93BA-1C4B8877B66B}"/>
              </a:ext>
            </a:extLst>
          </p:cNvPr>
          <p:cNvSpPr>
            <a:spLocks noGrp="1"/>
          </p:cNvSpPr>
          <p:nvPr>
            <p:ph sz="quarter" idx="10"/>
          </p:nvPr>
        </p:nvSpPr>
        <p:spPr>
          <a:xfrm>
            <a:off x="2755932" y="367104"/>
            <a:ext cx="8450548" cy="2884569"/>
          </a:xfrm>
        </p:spPr>
        <p:txBody>
          <a:bodyPr/>
          <a:lstStyle/>
          <a:p>
            <a:pPr lvl="0"/>
            <a:r>
              <a:rPr lang="en-US" dirty="0"/>
              <a:t>Consider your pre-work.</a:t>
            </a:r>
          </a:p>
          <a:p>
            <a:r>
              <a:rPr lang="en-US" dirty="0"/>
              <a:t>What </a:t>
            </a:r>
            <a:r>
              <a:rPr lang="en-GB" dirty="0"/>
              <a:t>conversation has not happened yet, but could positively influence your success if you choose to have it?</a:t>
            </a:r>
            <a:endParaRPr lang="en-US" dirty="0"/>
          </a:p>
          <a:p>
            <a:pPr lvl="0"/>
            <a:r>
              <a:rPr lang="en-US" dirty="0"/>
              <a:t>Work in trios to help solve your real-life </a:t>
            </a:r>
            <a:r>
              <a:rPr lang="en-GB" dirty="0"/>
              <a:t>scenario or challenge you are currently facing in your day-to-day work.</a:t>
            </a:r>
          </a:p>
          <a:p>
            <a:pPr lvl="0"/>
            <a:r>
              <a:rPr lang="en-US" dirty="0"/>
              <a:t>This approach allows you practice collaboration, problem solving, coaching and active listening. </a:t>
            </a:r>
            <a:endParaRPr lang="en-GB" dirty="0"/>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en-US" dirty="0"/>
              <a:t>PEER COACHING CONVERSATION</a:t>
            </a:r>
          </a:p>
        </p:txBody>
      </p:sp>
    </p:spTree>
    <p:extLst>
      <p:ext uri="{BB962C8B-B14F-4D97-AF65-F5344CB8AC3E}">
        <p14:creationId xmlns:p14="http://schemas.microsoft.com/office/powerpoint/2010/main" val="1895756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en-US" dirty="0"/>
              <a:t>PEER COACHING CONVERSATION</a:t>
            </a:r>
          </a:p>
        </p:txBody>
      </p:sp>
      <p:sp>
        <p:nvSpPr>
          <p:cNvPr id="7" name="Text Placeholder 1">
            <a:extLst>
              <a:ext uri="{FF2B5EF4-FFF2-40B4-BE49-F238E27FC236}">
                <a16:creationId xmlns:a16="http://schemas.microsoft.com/office/drawing/2014/main" id="{C3B27207-57A8-3644-A760-6F785CD6811A}"/>
              </a:ext>
            </a:extLst>
          </p:cNvPr>
          <p:cNvSpPr>
            <a:spLocks noGrp="1"/>
          </p:cNvSpPr>
          <p:nvPr>
            <p:ph sz="quarter" idx="10"/>
          </p:nvPr>
        </p:nvSpPr>
        <p:spPr>
          <a:xfrm>
            <a:off x="2755932" y="367104"/>
            <a:ext cx="8266784" cy="4299164"/>
          </a:xfrm>
        </p:spPr>
        <p:txBody>
          <a:bodyPr numCol="2" spcCol="288000"/>
          <a:lstStyle/>
          <a:p>
            <a:pPr marL="0" lvl="0" indent="0">
              <a:buNone/>
            </a:pPr>
            <a:r>
              <a:rPr lang="en-GB" b="1" dirty="0">
                <a:solidFill>
                  <a:srgbClr val="6F2768"/>
                </a:solidFill>
              </a:rPr>
              <a:t>20 minutes </a:t>
            </a:r>
            <a:r>
              <a:rPr lang="en-GB" dirty="0">
                <a:solidFill>
                  <a:srgbClr val="6F2768"/>
                </a:solidFill>
              </a:rPr>
              <a:t>per person. </a:t>
            </a:r>
            <a:br>
              <a:rPr lang="en-GB" dirty="0">
                <a:solidFill>
                  <a:srgbClr val="6F2768"/>
                </a:solidFill>
              </a:rPr>
            </a:br>
            <a:r>
              <a:rPr lang="en-GB" b="1" dirty="0">
                <a:solidFill>
                  <a:srgbClr val="6F2768"/>
                </a:solidFill>
              </a:rPr>
              <a:t>60 minutes </a:t>
            </a:r>
            <a:r>
              <a:rPr lang="en-GB" dirty="0">
                <a:solidFill>
                  <a:srgbClr val="6F2768"/>
                </a:solidFill>
              </a:rPr>
              <a:t>in total.</a:t>
            </a:r>
          </a:p>
          <a:p>
            <a:pPr marL="0" lvl="0" indent="0">
              <a:buNone/>
            </a:pPr>
            <a:r>
              <a:rPr lang="en-GB" dirty="0"/>
              <a:t>Label yourselves </a:t>
            </a:r>
            <a:r>
              <a:rPr lang="en-GB" b="1" dirty="0"/>
              <a:t>A, B </a:t>
            </a:r>
            <a:r>
              <a:rPr lang="en-GB" dirty="0"/>
              <a:t>or </a:t>
            </a:r>
            <a:r>
              <a:rPr lang="en-GB" b="1" dirty="0"/>
              <a:t>C</a:t>
            </a:r>
            <a:r>
              <a:rPr lang="en-GB" dirty="0"/>
              <a:t>. </a:t>
            </a:r>
          </a:p>
          <a:p>
            <a:pPr lvl="0"/>
            <a:r>
              <a:rPr lang="en-GB" b="1" dirty="0"/>
              <a:t>A</a:t>
            </a:r>
            <a:r>
              <a:rPr lang="en-GB" dirty="0"/>
              <a:t>: 3 minutes</a:t>
            </a:r>
            <a:br>
              <a:rPr lang="en-GB" dirty="0"/>
            </a:br>
            <a:r>
              <a:rPr lang="en-GB" b="1" dirty="0"/>
              <a:t>A</a:t>
            </a:r>
            <a:r>
              <a:rPr lang="en-GB" dirty="0"/>
              <a:t> shares the conversation they would like to have or scenario with </a:t>
            </a:r>
            <a:r>
              <a:rPr lang="en-GB" b="1" dirty="0"/>
              <a:t>B </a:t>
            </a:r>
            <a:r>
              <a:rPr lang="en-GB" dirty="0"/>
              <a:t>and </a:t>
            </a:r>
            <a:r>
              <a:rPr lang="en-GB" b="1" dirty="0"/>
              <a:t>C</a:t>
            </a:r>
            <a:r>
              <a:rPr lang="en-GB" dirty="0"/>
              <a:t>. </a:t>
            </a:r>
            <a:r>
              <a:rPr lang="en-GB" b="1" dirty="0"/>
              <a:t>B</a:t>
            </a:r>
            <a:r>
              <a:rPr lang="en-GB" dirty="0"/>
              <a:t> and </a:t>
            </a:r>
            <a:r>
              <a:rPr lang="en-GB" b="1" dirty="0"/>
              <a:t>C</a:t>
            </a:r>
            <a:r>
              <a:rPr lang="en-GB" dirty="0"/>
              <a:t> listen only.</a:t>
            </a:r>
          </a:p>
          <a:p>
            <a:pPr lvl="0"/>
            <a:endParaRPr lang="en-GB" dirty="0"/>
          </a:p>
          <a:p>
            <a:pPr lvl="0"/>
            <a:r>
              <a:rPr lang="en-GB" b="1" dirty="0"/>
              <a:t>B</a:t>
            </a:r>
            <a:r>
              <a:rPr lang="en-GB" dirty="0"/>
              <a:t> or </a:t>
            </a:r>
            <a:r>
              <a:rPr lang="en-GB" b="1" dirty="0"/>
              <a:t>C</a:t>
            </a:r>
            <a:r>
              <a:rPr lang="en-GB" dirty="0"/>
              <a:t>: 2 minutes </a:t>
            </a:r>
            <a:br>
              <a:rPr lang="en-GB" dirty="0"/>
            </a:br>
            <a:r>
              <a:rPr lang="en-GB" b="1" dirty="0"/>
              <a:t>B</a:t>
            </a:r>
            <a:r>
              <a:rPr lang="en-GB" dirty="0"/>
              <a:t> or </a:t>
            </a:r>
            <a:r>
              <a:rPr lang="en-GB" b="1" dirty="0"/>
              <a:t>C</a:t>
            </a:r>
            <a:r>
              <a:rPr lang="en-GB" dirty="0"/>
              <a:t> relays what they have heard from</a:t>
            </a:r>
            <a:r>
              <a:rPr lang="en-GB" b="1" dirty="0"/>
              <a:t> A </a:t>
            </a:r>
            <a:r>
              <a:rPr lang="en-GB" dirty="0"/>
              <a:t>and seeks clarification if necessary. </a:t>
            </a:r>
          </a:p>
          <a:p>
            <a:pPr lvl="0"/>
            <a:r>
              <a:rPr lang="en-GB" b="1" dirty="0"/>
              <a:t>B</a:t>
            </a:r>
            <a:r>
              <a:rPr lang="en-GB" dirty="0"/>
              <a:t> and </a:t>
            </a:r>
            <a:r>
              <a:rPr lang="en-GB" b="1" dirty="0"/>
              <a:t>C</a:t>
            </a:r>
            <a:r>
              <a:rPr lang="en-GB" dirty="0"/>
              <a:t>: 10 minutes </a:t>
            </a:r>
            <a:br>
              <a:rPr lang="en-GB" dirty="0"/>
            </a:br>
            <a:r>
              <a:rPr lang="en-GB" b="1" dirty="0"/>
              <a:t>B</a:t>
            </a:r>
            <a:r>
              <a:rPr lang="en-GB" dirty="0"/>
              <a:t> and </a:t>
            </a:r>
            <a:r>
              <a:rPr lang="en-GB" b="1" dirty="0"/>
              <a:t>C</a:t>
            </a:r>
            <a:r>
              <a:rPr lang="en-GB" dirty="0"/>
              <a:t> discusses </a:t>
            </a:r>
            <a:r>
              <a:rPr lang="en-GB" b="1" dirty="0"/>
              <a:t>A</a:t>
            </a:r>
            <a:r>
              <a:rPr lang="en-GB" dirty="0"/>
              <a:t>’s conversation / scenario, giving suggestions, approaches and ideas to consider. </a:t>
            </a:r>
            <a:r>
              <a:rPr lang="en-GB" b="1" dirty="0"/>
              <a:t>A</a:t>
            </a:r>
            <a:r>
              <a:rPr lang="en-GB" dirty="0"/>
              <a:t> is only allowed to listen at this time.</a:t>
            </a:r>
            <a:r>
              <a:rPr lang="en-GB" b="1" dirty="0"/>
              <a:t> A </a:t>
            </a:r>
            <a:r>
              <a:rPr lang="en-GB" dirty="0"/>
              <a:t>may take notes. </a:t>
            </a:r>
          </a:p>
          <a:p>
            <a:pPr lvl="0"/>
            <a:endParaRPr lang="en-GB" dirty="0"/>
          </a:p>
          <a:p>
            <a:pPr lvl="0"/>
            <a:r>
              <a:rPr lang="en-GB" b="1" dirty="0"/>
              <a:t>A</a:t>
            </a:r>
            <a:r>
              <a:rPr lang="en-GB" dirty="0"/>
              <a:t>: 5 minutes</a:t>
            </a:r>
            <a:br>
              <a:rPr lang="en-GB" dirty="0"/>
            </a:br>
            <a:r>
              <a:rPr lang="en-GB" b="1" dirty="0"/>
              <a:t>A</a:t>
            </a:r>
            <a:r>
              <a:rPr lang="en-GB" dirty="0"/>
              <a:t> relays what they have heard, what they like, what they require further clarity around (if anything). </a:t>
            </a:r>
          </a:p>
          <a:p>
            <a:pPr marL="0" lvl="0" indent="0">
              <a:buNone/>
            </a:pPr>
            <a:r>
              <a:rPr lang="en-GB" dirty="0">
                <a:solidFill>
                  <a:srgbClr val="6F2768"/>
                </a:solidFill>
              </a:rPr>
              <a:t>Repeat twice, so everyone has a turn.</a:t>
            </a:r>
          </a:p>
        </p:txBody>
      </p:sp>
    </p:spTree>
    <p:extLst>
      <p:ext uri="{BB962C8B-B14F-4D97-AF65-F5344CB8AC3E}">
        <p14:creationId xmlns:p14="http://schemas.microsoft.com/office/powerpoint/2010/main" val="1764628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1AAFB-48B7-BA4A-A72D-6CD90B909807}"/>
              </a:ext>
            </a:extLst>
          </p:cNvPr>
          <p:cNvSpPr>
            <a:spLocks noGrp="1"/>
          </p:cNvSpPr>
          <p:nvPr>
            <p:ph sz="quarter" idx="10"/>
          </p:nvPr>
        </p:nvSpPr>
        <p:spPr/>
        <p:txBody>
          <a:bodyPr/>
          <a:lstStyle/>
          <a:p>
            <a:r>
              <a:rPr lang="en-GB" dirty="0"/>
              <a:t>Reflect on your peer coaching conversation.</a:t>
            </a:r>
          </a:p>
          <a:p>
            <a:r>
              <a:rPr lang="en-GB" dirty="0"/>
              <a:t>Create an action plan to build your confidence and your commitment regarding what you will take back into the workplace, for example: to have the conversation after this workshop.</a:t>
            </a:r>
          </a:p>
          <a:p>
            <a:endParaRPr lang="en-GB" dirty="0"/>
          </a:p>
        </p:txBody>
      </p:sp>
      <p:sp>
        <p:nvSpPr>
          <p:cNvPr id="2" name="Content Placeholder 1">
            <a:extLst>
              <a:ext uri="{FF2B5EF4-FFF2-40B4-BE49-F238E27FC236}">
                <a16:creationId xmlns:a16="http://schemas.microsoft.com/office/drawing/2014/main" id="{78473CD5-79E0-6A45-A805-DB189A461BD4}"/>
              </a:ext>
            </a:extLst>
          </p:cNvPr>
          <p:cNvSpPr>
            <a:spLocks noGrp="1"/>
          </p:cNvSpPr>
          <p:nvPr>
            <p:ph sz="quarter" idx="11"/>
          </p:nvPr>
        </p:nvSpPr>
        <p:spPr/>
        <p:txBody>
          <a:bodyPr/>
          <a:lstStyle/>
          <a:p>
            <a:r>
              <a:rPr lang="en-US" dirty="0"/>
              <a:t>ACTION PLANNING</a:t>
            </a:r>
          </a:p>
        </p:txBody>
      </p:sp>
    </p:spTree>
    <p:extLst>
      <p:ext uri="{BB962C8B-B14F-4D97-AF65-F5344CB8AC3E}">
        <p14:creationId xmlns:p14="http://schemas.microsoft.com/office/powerpoint/2010/main" val="3301172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1AAFB-48B7-BA4A-A72D-6CD90B909807}"/>
              </a:ext>
            </a:extLst>
          </p:cNvPr>
          <p:cNvSpPr>
            <a:spLocks noGrp="1"/>
          </p:cNvSpPr>
          <p:nvPr>
            <p:ph sz="quarter" idx="10"/>
          </p:nvPr>
        </p:nvSpPr>
        <p:spPr/>
        <p:txBody>
          <a:bodyPr/>
          <a:lstStyle/>
          <a:p>
            <a:r>
              <a:rPr lang="en-US" dirty="0">
                <a:solidFill>
                  <a:srgbClr val="FF0000"/>
                </a:solidFill>
              </a:rPr>
              <a:t>Placeholder for further support on this topic for participants to explore.</a:t>
            </a:r>
          </a:p>
        </p:txBody>
      </p:sp>
      <p:sp>
        <p:nvSpPr>
          <p:cNvPr id="4" name="Content Placeholder 3">
            <a:extLst>
              <a:ext uri="{FF2B5EF4-FFF2-40B4-BE49-F238E27FC236}">
                <a16:creationId xmlns:a16="http://schemas.microsoft.com/office/drawing/2014/main" id="{42E29390-87A4-3942-AA84-AF6AEA5D6202}"/>
              </a:ext>
            </a:extLst>
          </p:cNvPr>
          <p:cNvSpPr>
            <a:spLocks noGrp="1"/>
          </p:cNvSpPr>
          <p:nvPr>
            <p:ph sz="quarter" idx="11"/>
          </p:nvPr>
        </p:nvSpPr>
        <p:spPr>
          <a:noFill/>
        </p:spPr>
        <p:txBody>
          <a:bodyPr/>
          <a:lstStyle/>
          <a:p>
            <a:r>
              <a:rPr lang="en-US" dirty="0"/>
              <a:t>FURTHER SUPPORT</a:t>
            </a:r>
          </a:p>
          <a:p>
            <a:endParaRPr lang="en-US" dirty="0"/>
          </a:p>
        </p:txBody>
      </p:sp>
    </p:spTree>
    <p:extLst>
      <p:ext uri="{BB962C8B-B14F-4D97-AF65-F5344CB8AC3E}">
        <p14:creationId xmlns:p14="http://schemas.microsoft.com/office/powerpoint/2010/main" val="2472218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1AAFB-48B7-BA4A-A72D-6CD90B909807}"/>
              </a:ext>
            </a:extLst>
          </p:cNvPr>
          <p:cNvSpPr>
            <a:spLocks noGrp="1"/>
          </p:cNvSpPr>
          <p:nvPr>
            <p:ph sz="quarter" idx="10"/>
          </p:nvPr>
        </p:nvSpPr>
        <p:spPr/>
        <p:txBody>
          <a:bodyPr/>
          <a:lstStyle/>
          <a:p>
            <a:pPr lvl="0"/>
            <a:r>
              <a:rPr lang="en-US" dirty="0"/>
              <a:t>Share one commitment or piece of stimuli that has resonated with you.</a:t>
            </a:r>
            <a:endParaRPr lang="en-GB" dirty="0"/>
          </a:p>
        </p:txBody>
      </p:sp>
      <p:sp>
        <p:nvSpPr>
          <p:cNvPr id="2" name="Content Placeholder 1">
            <a:extLst>
              <a:ext uri="{FF2B5EF4-FFF2-40B4-BE49-F238E27FC236}">
                <a16:creationId xmlns:a16="http://schemas.microsoft.com/office/drawing/2014/main" id="{FA53A855-B592-754F-92C7-E6FB98CDA6B5}"/>
              </a:ext>
            </a:extLst>
          </p:cNvPr>
          <p:cNvSpPr>
            <a:spLocks noGrp="1"/>
          </p:cNvSpPr>
          <p:nvPr>
            <p:ph sz="quarter" idx="11"/>
          </p:nvPr>
        </p:nvSpPr>
        <p:spPr/>
        <p:txBody>
          <a:bodyPr/>
          <a:lstStyle/>
          <a:p>
            <a:r>
              <a:rPr lang="en-US" dirty="0"/>
              <a:t>FINAL THOUGHTS</a:t>
            </a:r>
          </a:p>
          <a:p>
            <a:endParaRPr lang="en-US" dirty="0"/>
          </a:p>
        </p:txBody>
      </p:sp>
    </p:spTree>
    <p:extLst>
      <p:ext uri="{BB962C8B-B14F-4D97-AF65-F5344CB8AC3E}">
        <p14:creationId xmlns:p14="http://schemas.microsoft.com/office/powerpoint/2010/main" val="2104331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FB3109-02AF-A74B-B719-A9D04A255C37}"/>
              </a:ext>
            </a:extLst>
          </p:cNvPr>
          <p:cNvSpPr/>
          <p:nvPr/>
        </p:nvSpPr>
        <p:spPr>
          <a:xfrm>
            <a:off x="2781072" y="429877"/>
            <a:ext cx="7946631" cy="2548994"/>
          </a:xfrm>
          <a:prstGeom prst="rect">
            <a:avLst/>
          </a:prstGeom>
        </p:spPr>
        <p:txBody>
          <a:bodyPr wrap="none" lIns="0" tIns="0" rIns="0" bIns="0">
            <a:noAutofit/>
          </a:bodyPr>
          <a:lstStyle/>
          <a:p>
            <a:pPr>
              <a:lnSpc>
                <a:spcPts val="7000"/>
              </a:lnSpc>
            </a:pPr>
            <a:r>
              <a:rPr lang="en-US" sz="6600" spc="40" dirty="0">
                <a:solidFill>
                  <a:schemeClr val="bg1"/>
                </a:solidFill>
                <a:latin typeface="Suisse Int'l Mono" panose="020B0509000000000000" pitchFamily="49" charset="77"/>
                <a:cs typeface="Arial" panose="020B0604020202020204" pitchFamily="34" charset="0"/>
              </a:rPr>
              <a:t>CREATING </a:t>
            </a:r>
            <a:br>
              <a:rPr lang="en-US" sz="6600" spc="40" dirty="0">
                <a:solidFill>
                  <a:schemeClr val="bg1"/>
                </a:solidFill>
                <a:latin typeface="Suisse Int'l Mono" panose="020B0509000000000000" pitchFamily="49" charset="77"/>
                <a:cs typeface="Arial" panose="020B0604020202020204" pitchFamily="34" charset="0"/>
              </a:rPr>
            </a:br>
            <a:r>
              <a:rPr lang="en-US" sz="6600" spc="40" dirty="0">
                <a:solidFill>
                  <a:schemeClr val="bg1"/>
                </a:solidFill>
                <a:latin typeface="Suisse Int'l Mono" panose="020B0509000000000000" pitchFamily="49" charset="77"/>
                <a:cs typeface="Arial" panose="020B0604020202020204" pitchFamily="34" charset="0"/>
              </a:rPr>
              <a:t>  POSITIVE</a:t>
            </a:r>
            <a:br>
              <a:rPr lang="en-US" sz="6600" spc="40" dirty="0">
                <a:solidFill>
                  <a:schemeClr val="bg1"/>
                </a:solidFill>
                <a:latin typeface="Suisse Int'l Mono" panose="020B0509000000000000" pitchFamily="49" charset="77"/>
                <a:cs typeface="Arial" panose="020B0604020202020204" pitchFamily="34" charset="0"/>
              </a:rPr>
            </a:br>
            <a:r>
              <a:rPr lang="en-US" sz="6600" spc="40" dirty="0">
                <a:solidFill>
                  <a:schemeClr val="bg1"/>
                </a:solidFill>
                <a:latin typeface="Suisse Int'l Mono" panose="020B0509000000000000" pitchFamily="49" charset="77"/>
                <a:cs typeface="Arial" panose="020B0604020202020204" pitchFamily="34" charset="0"/>
              </a:rPr>
              <a:t>HABITS</a:t>
            </a:r>
          </a:p>
          <a:p>
            <a:pPr>
              <a:lnSpc>
                <a:spcPts val="7000"/>
              </a:lnSpc>
            </a:pPr>
            <a:endParaRPr lang="en-US" sz="6600" spc="40" dirty="0">
              <a:solidFill>
                <a:schemeClr val="bg1"/>
              </a:solidFill>
              <a:latin typeface="Suisse Int'l Mono" panose="020B0509000000000000" pitchFamily="49" charset="77"/>
              <a:cs typeface="Arial" panose="020B0604020202020204" pitchFamily="34" charset="0"/>
            </a:endParaRPr>
          </a:p>
        </p:txBody>
      </p:sp>
      <p:sp>
        <p:nvSpPr>
          <p:cNvPr id="9" name="TextBox 8">
            <a:extLst>
              <a:ext uri="{FF2B5EF4-FFF2-40B4-BE49-F238E27FC236}">
                <a16:creationId xmlns:a16="http://schemas.microsoft.com/office/drawing/2014/main" id="{06C3763C-B5AB-7845-8547-460176D4C036}"/>
              </a:ext>
            </a:extLst>
          </p:cNvPr>
          <p:cNvSpPr txBox="1"/>
          <p:nvPr/>
        </p:nvSpPr>
        <p:spPr>
          <a:xfrm>
            <a:off x="2781072" y="3082565"/>
            <a:ext cx="9247530" cy="1814471"/>
          </a:xfrm>
          <a:prstGeom prst="rect">
            <a:avLst/>
          </a:prstGeom>
          <a:noFill/>
          <a:ln>
            <a:noFill/>
          </a:ln>
        </p:spPr>
        <p:txBody>
          <a:bodyPr wrap="square" lIns="0" tIns="0" rIns="0" bIns="0" rtlCol="0">
            <a:spAutoFit/>
          </a:bodyPr>
          <a:lstStyle/>
          <a:p>
            <a:pPr lvl="0">
              <a:lnSpc>
                <a:spcPts val="7000"/>
              </a:lnSpc>
            </a:pPr>
            <a:r>
              <a:rPr lang="en-GB" sz="6600" dirty="0">
                <a:ln>
                  <a:solidFill>
                    <a:srgbClr val="CCF5F4"/>
                  </a:solidFill>
                </a:ln>
                <a:noFill/>
                <a:latin typeface="Suisse Int'l Mono" panose="020B0509000000000000" pitchFamily="49" charset="77"/>
                <a:cs typeface="Arial" panose="020B0604020202020204" pitchFamily="34" charset="0"/>
              </a:rPr>
              <a:t>  </a:t>
            </a:r>
            <a:r>
              <a:rPr lang="en-GB" sz="6600" dirty="0">
                <a:ln>
                  <a:solidFill>
                    <a:srgbClr val="E6DBE8"/>
                  </a:solidFill>
                </a:ln>
                <a:noFill/>
                <a:latin typeface="Suisse Int'l Mono" panose="020B0509000000000000" pitchFamily="49" charset="77"/>
                <a:cs typeface="Arial" panose="020B0604020202020204" pitchFamily="34" charset="0"/>
              </a:rPr>
              <a:t>FEARLESS CONVERSATIONS</a:t>
            </a:r>
          </a:p>
        </p:txBody>
      </p:sp>
      <p:sp>
        <p:nvSpPr>
          <p:cNvPr id="11" name="TextBox 10">
            <a:extLst>
              <a:ext uri="{FF2B5EF4-FFF2-40B4-BE49-F238E27FC236}">
                <a16:creationId xmlns:a16="http://schemas.microsoft.com/office/drawing/2014/main" id="{FFFF2B51-7D16-904B-9280-2AFA73CD0274}"/>
              </a:ext>
            </a:extLst>
          </p:cNvPr>
          <p:cNvSpPr txBox="1"/>
          <p:nvPr/>
        </p:nvSpPr>
        <p:spPr>
          <a:xfrm>
            <a:off x="776304" y="354465"/>
            <a:ext cx="2234153" cy="1015663"/>
          </a:xfrm>
          <a:prstGeom prst="rect">
            <a:avLst/>
          </a:prstGeom>
          <a:noFill/>
        </p:spPr>
        <p:txBody>
          <a:bodyPr wrap="square" lIns="0" tIns="0" rIns="0" bIns="0" rtlCol="0">
            <a:spAutoFit/>
          </a:bodyPr>
          <a:lstStyle/>
          <a:p>
            <a:r>
              <a:rPr lang="en-US" sz="6600" spc="40" dirty="0">
                <a:solidFill>
                  <a:srgbClr val="E6DBE8"/>
                </a:solidFill>
                <a:latin typeface="Suisse Int'l Mono" panose="020B0509000000000000" pitchFamily="49" charset="77"/>
                <a:cs typeface="Arial" panose="020B0604020202020204" pitchFamily="34" charset="0"/>
              </a:rPr>
              <a:t>02</a:t>
            </a:r>
          </a:p>
        </p:txBody>
      </p:sp>
      <p:sp>
        <p:nvSpPr>
          <p:cNvPr id="12" name="TextBox 11">
            <a:extLst>
              <a:ext uri="{FF2B5EF4-FFF2-40B4-BE49-F238E27FC236}">
                <a16:creationId xmlns:a16="http://schemas.microsoft.com/office/drawing/2014/main" id="{F3C5FA3A-9818-5844-BFC4-CEDBB6F20C15}"/>
              </a:ext>
            </a:extLst>
          </p:cNvPr>
          <p:cNvSpPr txBox="1"/>
          <p:nvPr/>
        </p:nvSpPr>
        <p:spPr>
          <a:xfrm rot="16200000">
            <a:off x="74270" y="711985"/>
            <a:ext cx="1018947" cy="215444"/>
          </a:xfrm>
          <a:prstGeom prst="rect">
            <a:avLst/>
          </a:prstGeom>
          <a:noFill/>
        </p:spPr>
        <p:txBody>
          <a:bodyPr wrap="square" lIns="0" tIns="0" rIns="0" bIns="0" rtlCol="0">
            <a:spAutoFit/>
          </a:bodyPr>
          <a:lstStyle/>
          <a:p>
            <a:pPr algn="ctr"/>
            <a:r>
              <a:rPr lang="en-US" sz="1400" dirty="0">
                <a:solidFill>
                  <a:schemeClr val="bg1"/>
                </a:solidFill>
                <a:latin typeface="Suisse Int'l Mono" panose="020B0509000000000000" pitchFamily="49" charset="77"/>
              </a:rPr>
              <a:t>MODULE</a:t>
            </a:r>
          </a:p>
        </p:txBody>
      </p:sp>
      <p:sp>
        <p:nvSpPr>
          <p:cNvPr id="13" name="TextBox 12">
            <a:extLst>
              <a:ext uri="{FF2B5EF4-FFF2-40B4-BE49-F238E27FC236}">
                <a16:creationId xmlns:a16="http://schemas.microsoft.com/office/drawing/2014/main" id="{F6C12003-E109-7E43-A7D0-DB5D7A681301}"/>
              </a:ext>
            </a:extLst>
          </p:cNvPr>
          <p:cNvSpPr txBox="1"/>
          <p:nvPr/>
        </p:nvSpPr>
        <p:spPr>
          <a:xfrm>
            <a:off x="474646" y="4000187"/>
            <a:ext cx="2234153" cy="738664"/>
          </a:xfrm>
          <a:prstGeom prst="rect">
            <a:avLst/>
          </a:prstGeom>
          <a:noFill/>
        </p:spPr>
        <p:txBody>
          <a:bodyPr wrap="square" lIns="0" tIns="0" rIns="0" bIns="0" rtlCol="0">
            <a:spAutoFit/>
          </a:bodyPr>
          <a:lstStyle/>
          <a:p>
            <a:r>
              <a:rPr lang="en-US" sz="2400" dirty="0">
                <a:solidFill>
                  <a:srgbClr val="E6DBE8"/>
                </a:solidFill>
                <a:latin typeface="Suisse Int'l Mono" panose="020B0509000000000000" pitchFamily="49" charset="77"/>
              </a:rPr>
              <a:t>INFLUENCE</a:t>
            </a:r>
          </a:p>
          <a:p>
            <a:r>
              <a:rPr lang="en-US" sz="2400" dirty="0">
                <a:solidFill>
                  <a:srgbClr val="E6DBE8"/>
                </a:solidFill>
                <a:latin typeface="Suisse Int'l Mono" panose="020B0509000000000000" pitchFamily="49" charset="77"/>
              </a:rPr>
              <a:t>MUSIC</a:t>
            </a:r>
          </a:p>
        </p:txBody>
      </p:sp>
    </p:spTree>
    <p:extLst>
      <p:ext uri="{BB962C8B-B14F-4D97-AF65-F5344CB8AC3E}">
        <p14:creationId xmlns:p14="http://schemas.microsoft.com/office/powerpoint/2010/main" val="2792355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2144-2444-BC42-93BA-1C4B8877B66B}"/>
              </a:ext>
            </a:extLst>
          </p:cNvPr>
          <p:cNvSpPr>
            <a:spLocks noGrp="1"/>
          </p:cNvSpPr>
          <p:nvPr>
            <p:ph sz="quarter" idx="10"/>
          </p:nvPr>
        </p:nvSpPr>
        <p:spPr/>
        <p:txBody>
          <a:bodyPr/>
          <a:lstStyle/>
          <a:p>
            <a:r>
              <a:rPr lang="en-US" dirty="0"/>
              <a:t> What did you love?</a:t>
            </a:r>
          </a:p>
          <a:p>
            <a:r>
              <a:rPr lang="en-US" dirty="0"/>
              <a:t> What did you learn?</a:t>
            </a:r>
          </a:p>
          <a:p>
            <a:r>
              <a:rPr lang="en-US" dirty="0"/>
              <a:t> What would you improve?</a:t>
            </a:r>
          </a:p>
          <a:p>
            <a:pPr marL="0" lvl="0" indent="0">
              <a:buNone/>
            </a:pPr>
            <a:endParaRPr lang="en-GB" dirty="0"/>
          </a:p>
        </p:txBody>
      </p:sp>
      <p:sp>
        <p:nvSpPr>
          <p:cNvPr id="3" name="Text Placeholder 2">
            <a:extLst>
              <a:ext uri="{FF2B5EF4-FFF2-40B4-BE49-F238E27FC236}">
                <a16:creationId xmlns:a16="http://schemas.microsoft.com/office/drawing/2014/main" id="{1911AAFB-48B7-BA4A-A72D-6CD90B909807}"/>
              </a:ext>
            </a:extLst>
          </p:cNvPr>
          <p:cNvSpPr>
            <a:spLocks noGrp="1"/>
          </p:cNvSpPr>
          <p:nvPr>
            <p:ph sz="quarter" idx="11"/>
          </p:nvPr>
        </p:nvSpPr>
        <p:spPr/>
        <p:txBody>
          <a:bodyPr/>
          <a:lstStyle/>
          <a:p>
            <a:r>
              <a:rPr lang="en-US" dirty="0"/>
              <a:t>FEEDBACK</a:t>
            </a:r>
          </a:p>
        </p:txBody>
      </p:sp>
    </p:spTree>
    <p:extLst>
      <p:ext uri="{BB962C8B-B14F-4D97-AF65-F5344CB8AC3E}">
        <p14:creationId xmlns:p14="http://schemas.microsoft.com/office/powerpoint/2010/main" val="382389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836B7F-E788-B14B-88DC-DB34F90E9503}"/>
              </a:ext>
            </a:extLst>
          </p:cNvPr>
          <p:cNvSpPr/>
          <p:nvPr/>
        </p:nvSpPr>
        <p:spPr>
          <a:xfrm>
            <a:off x="2781072" y="2472987"/>
            <a:ext cx="7946631" cy="2548994"/>
          </a:xfrm>
          <a:prstGeom prst="rect">
            <a:avLst/>
          </a:prstGeom>
        </p:spPr>
        <p:txBody>
          <a:bodyPr wrap="none" lIns="0" tIns="0" rIns="0" bIns="0" anchor="t">
            <a:noAutofit/>
          </a:bodyPr>
          <a:lstStyle/>
          <a:p>
            <a:pPr>
              <a:lnSpc>
                <a:spcPts val="7000"/>
              </a:lnSpc>
            </a:pPr>
            <a:r>
              <a:rPr lang="en-US" sz="6600" spc="40" dirty="0">
                <a:solidFill>
                  <a:srgbClr val="E6DBE8"/>
                </a:solidFill>
                <a:latin typeface="Suisse Int'l Mono" panose="020B0509000000000000" pitchFamily="49" charset="77"/>
                <a:cs typeface="Arial" panose="020B0604020202020204" pitchFamily="34" charset="0"/>
              </a:rPr>
              <a:t>THANKS</a:t>
            </a:r>
          </a:p>
          <a:p>
            <a:pPr>
              <a:lnSpc>
                <a:spcPts val="7000"/>
              </a:lnSpc>
            </a:pPr>
            <a:r>
              <a:rPr lang="en-US" sz="6600" dirty="0">
                <a:ln>
                  <a:solidFill>
                    <a:srgbClr val="E6DBE8"/>
                  </a:solidFill>
                </a:ln>
                <a:noFill/>
                <a:latin typeface="Suisse Int'l Mono" panose="020B0509000000000000" pitchFamily="49" charset="77"/>
                <a:cs typeface="Arial" panose="020B0604020202020204" pitchFamily="34" charset="0"/>
              </a:rPr>
              <a:t>&amp;  GOODBYE</a:t>
            </a:r>
          </a:p>
          <a:p>
            <a:pPr>
              <a:lnSpc>
                <a:spcPts val="7000"/>
              </a:lnSpc>
            </a:pPr>
            <a:endParaRPr lang="en-US" sz="6600" spc="40" dirty="0">
              <a:solidFill>
                <a:srgbClr val="FEEECA"/>
              </a:solidFill>
              <a:latin typeface="Suisse Int'l Mono" panose="020B0509000000000000" pitchFamily="49" charset="77"/>
              <a:cs typeface="Arial" panose="020B0604020202020204" pitchFamily="34" charset="0"/>
            </a:endParaRPr>
          </a:p>
        </p:txBody>
      </p:sp>
      <p:sp>
        <p:nvSpPr>
          <p:cNvPr id="4" name="TextBox 3">
            <a:extLst>
              <a:ext uri="{FF2B5EF4-FFF2-40B4-BE49-F238E27FC236}">
                <a16:creationId xmlns:a16="http://schemas.microsoft.com/office/drawing/2014/main" id="{D4BFEADE-7DFE-C54A-999E-6BF9B43DC8B4}"/>
              </a:ext>
            </a:extLst>
          </p:cNvPr>
          <p:cNvSpPr txBox="1"/>
          <p:nvPr/>
        </p:nvSpPr>
        <p:spPr>
          <a:xfrm>
            <a:off x="474646" y="4000187"/>
            <a:ext cx="2234153" cy="738664"/>
          </a:xfrm>
          <a:prstGeom prst="rect">
            <a:avLst/>
          </a:prstGeom>
          <a:noFill/>
        </p:spPr>
        <p:txBody>
          <a:bodyPr wrap="square" lIns="0" tIns="0" rIns="0" bIns="0" rtlCol="0">
            <a:spAutoFit/>
          </a:bodyPr>
          <a:lstStyle/>
          <a:p>
            <a:r>
              <a:rPr lang="en-US" sz="2400" dirty="0">
                <a:solidFill>
                  <a:srgbClr val="E6DBE8"/>
                </a:solidFill>
                <a:latin typeface="Suisse Int'l Mono" panose="020B0509000000000000" pitchFamily="49" charset="77"/>
              </a:rPr>
              <a:t>INFLUENCE</a:t>
            </a:r>
          </a:p>
          <a:p>
            <a:r>
              <a:rPr lang="en-US" sz="2400" dirty="0">
                <a:solidFill>
                  <a:srgbClr val="E6DBE8"/>
                </a:solidFill>
                <a:latin typeface="Suisse Int'l Mono" panose="020B0509000000000000" pitchFamily="49" charset="77"/>
              </a:rPr>
              <a:t>MUSIC</a:t>
            </a:r>
          </a:p>
        </p:txBody>
      </p:sp>
      <p:sp>
        <p:nvSpPr>
          <p:cNvPr id="5" name="Rectangle 4">
            <a:extLst>
              <a:ext uri="{FF2B5EF4-FFF2-40B4-BE49-F238E27FC236}">
                <a16:creationId xmlns:a16="http://schemas.microsoft.com/office/drawing/2014/main" id="{0EA67E76-41C8-E342-92C4-2B4D45EE9020}"/>
              </a:ext>
            </a:extLst>
          </p:cNvPr>
          <p:cNvSpPr/>
          <p:nvPr/>
        </p:nvSpPr>
        <p:spPr>
          <a:xfrm>
            <a:off x="278296" y="6228522"/>
            <a:ext cx="1789043" cy="304800"/>
          </a:xfrm>
          <a:prstGeom prst="rect">
            <a:avLst/>
          </a:prstGeom>
          <a:solidFill>
            <a:srgbClr val="E87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1C0AF"/>
              </a:solidFill>
            </a:endParaRPr>
          </a:p>
        </p:txBody>
      </p:sp>
      <p:pic>
        <p:nvPicPr>
          <p:cNvPr id="6" name="Picture 5">
            <a:extLst>
              <a:ext uri="{FF2B5EF4-FFF2-40B4-BE49-F238E27FC236}">
                <a16:creationId xmlns:a16="http://schemas.microsoft.com/office/drawing/2014/main" id="{DD8702D1-47A7-9B48-8ABE-D977B3086B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913" y="5518803"/>
            <a:ext cx="839337" cy="899160"/>
          </a:xfrm>
          <a:prstGeom prst="rect">
            <a:avLst/>
          </a:prstGeom>
          <a:effectLst/>
        </p:spPr>
      </p:pic>
      <p:sp>
        <p:nvSpPr>
          <p:cNvPr id="7" name="TextBox 6">
            <a:extLst>
              <a:ext uri="{FF2B5EF4-FFF2-40B4-BE49-F238E27FC236}">
                <a16:creationId xmlns:a16="http://schemas.microsoft.com/office/drawing/2014/main" id="{EEEA9465-B45C-1A4E-8378-C11024D9ADF3}"/>
              </a:ext>
            </a:extLst>
          </p:cNvPr>
          <p:cNvSpPr txBox="1"/>
          <p:nvPr/>
        </p:nvSpPr>
        <p:spPr>
          <a:xfrm>
            <a:off x="2781072" y="499252"/>
            <a:ext cx="1938616" cy="169277"/>
          </a:xfrm>
          <a:prstGeom prst="rect">
            <a:avLst/>
          </a:prstGeom>
          <a:noFill/>
        </p:spPr>
        <p:txBody>
          <a:bodyPr wrap="square" lIns="0" tIns="0" rIns="0" bIns="0" rtlCol="0">
            <a:spAutoFit/>
          </a:bodyPr>
          <a:lstStyle/>
          <a:p>
            <a:r>
              <a:rPr lang="en-US" sz="1100" dirty="0">
                <a:solidFill>
                  <a:srgbClr val="E6DBE8"/>
                </a:solidFill>
                <a:latin typeface="Suisse Int'l Mono" panose="020B0509000000000000" pitchFamily="49" charset="77"/>
              </a:rPr>
              <a:t>THINK.DO.SPRINTS.</a:t>
            </a:r>
          </a:p>
        </p:txBody>
      </p:sp>
    </p:spTree>
    <p:extLst>
      <p:ext uri="{BB962C8B-B14F-4D97-AF65-F5344CB8AC3E}">
        <p14:creationId xmlns:p14="http://schemas.microsoft.com/office/powerpoint/2010/main" val="844422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579A8D-F428-A644-A669-F5778036C9C6}"/>
              </a:ext>
            </a:extLst>
          </p:cNvPr>
          <p:cNvSpPr>
            <a:spLocks noGrp="1"/>
          </p:cNvSpPr>
          <p:nvPr>
            <p:ph sz="quarter" idx="10"/>
          </p:nvPr>
        </p:nvSpPr>
        <p:spPr>
          <a:xfrm>
            <a:off x="2755932" y="367104"/>
            <a:ext cx="8247348" cy="4314963"/>
          </a:xfrm>
        </p:spPr>
        <p:txBody>
          <a:bodyPr lIns="0" tIns="0" rIns="0" bIns="0"/>
          <a:lstStyle/>
          <a:p>
            <a:pPr>
              <a:spcBef>
                <a:spcPts val="0"/>
              </a:spcBef>
            </a:pPr>
            <a:r>
              <a:rPr lang="en-GB" sz="1400" dirty="0"/>
              <a:t>Welcome to the </a:t>
            </a:r>
            <a:r>
              <a:rPr lang="en-GB" sz="1400" b="1" dirty="0" err="1"/>
              <a:t>Think.Do.Sprints</a:t>
            </a:r>
            <a:r>
              <a:rPr lang="en-GB" sz="1400" dirty="0"/>
              <a:t>. This is your time and space to reflect upon and experiment with new ways of working. The outcome is for you to feel confident in adopting new practices that positively influence your day-to-day at Sony Music. </a:t>
            </a:r>
            <a:endParaRPr lang="en-GB" sz="1400" dirty="0" smtClean="0"/>
          </a:p>
          <a:p>
            <a:pPr>
              <a:spcBef>
                <a:spcPts val="0"/>
              </a:spcBef>
            </a:pPr>
            <a:endParaRPr lang="en-GB" sz="1400" dirty="0" smtClean="0"/>
          </a:p>
          <a:p>
            <a:pPr>
              <a:spcBef>
                <a:spcPts val="0"/>
              </a:spcBef>
            </a:pPr>
            <a:r>
              <a:rPr lang="en-GB" sz="1400" dirty="0" smtClean="0"/>
              <a:t>To </a:t>
            </a:r>
            <a:r>
              <a:rPr lang="en-GB" sz="1400" dirty="0"/>
              <a:t>help you get the best out of this session consider a conversation that has not happened yet, but could positively influence your success if you choose to have it. </a:t>
            </a:r>
          </a:p>
          <a:p>
            <a:pPr>
              <a:spcBef>
                <a:spcPts val="0"/>
              </a:spcBef>
            </a:pPr>
            <a:endParaRPr lang="en-GB" sz="1400" dirty="0" smtClean="0"/>
          </a:p>
          <a:p>
            <a:pPr>
              <a:spcBef>
                <a:spcPts val="0"/>
              </a:spcBef>
            </a:pPr>
            <a:r>
              <a:rPr lang="en-GB" sz="1400" dirty="0" smtClean="0"/>
              <a:t>Below </a:t>
            </a:r>
            <a:r>
              <a:rPr lang="en-GB" sz="1400" dirty="0"/>
              <a:t>are two scenarios that might spark your thinking. Be prepared to talk about one of these two scenarios or your own conversation with others in this workshop</a:t>
            </a:r>
            <a:r>
              <a:rPr lang="en-GB" sz="1400" dirty="0" smtClean="0"/>
              <a:t>.</a:t>
            </a:r>
          </a:p>
          <a:p>
            <a:pPr marL="684000" lvl="1" indent="0">
              <a:spcBef>
                <a:spcPts val="0"/>
              </a:spcBef>
              <a:buNone/>
            </a:pPr>
            <a:r>
              <a:rPr lang="en-US" sz="1400" dirty="0" smtClean="0">
                <a:solidFill>
                  <a:srgbClr val="E87C5B"/>
                </a:solidFill>
              </a:rPr>
              <a:t>• </a:t>
            </a:r>
            <a:r>
              <a:rPr lang="en-US" sz="1400" dirty="0">
                <a:solidFill>
                  <a:srgbClr val="E87C5B"/>
                </a:solidFill>
              </a:rPr>
              <a:t>I have recently taken on some new team members. </a:t>
            </a:r>
            <a:r>
              <a:rPr lang="en-US" sz="1400" dirty="0">
                <a:solidFill>
                  <a:srgbClr val="E87C5B"/>
                </a:solidFill>
              </a:rPr>
              <a:t>One is particularly tricky to work with. Her attitude is different to the way we do things around here, and she isn’t a team player. </a:t>
            </a:r>
            <a:r>
              <a:rPr lang="en-US" sz="1400" dirty="0">
                <a:solidFill>
                  <a:srgbClr val="E87C5B"/>
                </a:solidFill>
              </a:rPr>
              <a:t>She has even been rude to someone outside </a:t>
            </a:r>
            <a:r>
              <a:rPr lang="en-US" sz="1400" dirty="0" smtClean="0">
                <a:solidFill>
                  <a:srgbClr val="E87C5B"/>
                </a:solidFill>
              </a:rPr>
              <a:t>of our </a:t>
            </a:r>
            <a:r>
              <a:rPr lang="en-US" sz="1400" dirty="0">
                <a:solidFill>
                  <a:srgbClr val="E87C5B"/>
                </a:solidFill>
              </a:rPr>
              <a:t>team. </a:t>
            </a:r>
            <a:r>
              <a:rPr lang="en-US" sz="1400" dirty="0">
                <a:solidFill>
                  <a:srgbClr val="E87C5B"/>
                </a:solidFill>
              </a:rPr>
              <a:t>I need to give her feedback but I’m not sure how to approach it.</a:t>
            </a:r>
          </a:p>
          <a:p>
            <a:pPr marL="684000" lvl="1" indent="0">
              <a:spcBef>
                <a:spcPts val="0"/>
              </a:spcBef>
              <a:buNone/>
            </a:pPr>
            <a:r>
              <a:rPr lang="en-US" sz="1400" dirty="0">
                <a:solidFill>
                  <a:srgbClr val="E87C5B"/>
                </a:solidFill>
              </a:rPr>
              <a:t>• I have a keen, high performer in my team. He is very ambitious, but lacks some basic workplace skills. I sense that he has an agenda to succeed quickly and I don’t want to lose him from the team, but I also don’t want to limit his potential for growth. I want him to be able to trust me so I can help him but he seems to be holding back in our 1:1 conversations to date. Help!</a:t>
            </a:r>
          </a:p>
          <a:p>
            <a:pPr marL="0" indent="0">
              <a:spcBef>
                <a:spcPts val="0"/>
              </a:spcBef>
              <a:buNone/>
            </a:pPr>
            <a:endParaRPr lang="en-GB" sz="1400" dirty="0"/>
          </a:p>
        </p:txBody>
      </p:sp>
      <p:sp>
        <p:nvSpPr>
          <p:cNvPr id="4" name="Content Placeholder 3">
            <a:extLst>
              <a:ext uri="{FF2B5EF4-FFF2-40B4-BE49-F238E27FC236}">
                <a16:creationId xmlns:a16="http://schemas.microsoft.com/office/drawing/2014/main" id="{31A4D59C-A7A4-E841-B9D6-3D54EDEB8265}"/>
              </a:ext>
            </a:extLst>
          </p:cNvPr>
          <p:cNvSpPr>
            <a:spLocks noGrp="1"/>
          </p:cNvSpPr>
          <p:nvPr>
            <p:ph sz="quarter" idx="11"/>
          </p:nvPr>
        </p:nvSpPr>
        <p:spPr/>
        <p:txBody>
          <a:bodyPr/>
          <a:lstStyle/>
          <a:p>
            <a:r>
              <a:rPr lang="en-US" dirty="0"/>
              <a:t>PRE-WORK</a:t>
            </a:r>
          </a:p>
        </p:txBody>
      </p:sp>
    </p:spTree>
    <p:extLst>
      <p:ext uri="{BB962C8B-B14F-4D97-AF65-F5344CB8AC3E}">
        <p14:creationId xmlns:p14="http://schemas.microsoft.com/office/powerpoint/2010/main" val="2392257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91004BBB-276D-B540-B558-C5705DEF7656}"/>
              </a:ext>
            </a:extLst>
          </p:cNvPr>
          <p:cNvSpPr>
            <a:spLocks noGrp="1"/>
          </p:cNvSpPr>
          <p:nvPr>
            <p:ph sz="quarter" idx="10"/>
          </p:nvPr>
        </p:nvSpPr>
        <p:spPr/>
        <p:txBody>
          <a:bodyPr lIns="0" tIns="0" rIns="0" bIns="0"/>
          <a:lstStyle/>
          <a:p>
            <a:pPr>
              <a:spcBef>
                <a:spcPts val="0"/>
              </a:spcBef>
              <a:defRPr/>
            </a:pPr>
            <a:r>
              <a:rPr lang="en-US" dirty="0">
                <a:latin typeface="Arial" panose="020B0604020202020204" pitchFamily="34" charset="0"/>
                <a:cs typeface="Arial" panose="020B0604020202020204" pitchFamily="34" charset="0"/>
              </a:rPr>
              <a:t>Build a foundation of trust and create a more open culture by taking the fear out of everyday performance conversations.</a:t>
            </a:r>
            <a:endParaRPr lang="en-GB" dirty="0">
              <a:latin typeface="Arial" panose="020B0604020202020204" pitchFamily="34" charset="0"/>
              <a:ea typeface="Vista Sans OT Book" charset="0"/>
              <a:cs typeface="Arial" panose="020B0604020202020204" pitchFamily="34" charset="0"/>
            </a:endParaRPr>
          </a:p>
          <a:p>
            <a:r>
              <a:rPr lang="en-US" dirty="0">
                <a:latin typeface="Arial" panose="020B0604020202020204" pitchFamily="34" charset="0"/>
                <a:cs typeface="Arial" panose="020B0604020202020204" pitchFamily="34" charset="0"/>
              </a:rPr>
              <a:t>Trust is a corner-stone of any high-performing culture. Having high-trust conversations is vital to individual and team performance, whether these are with the most talented people or when having to confront difficult issues with others.</a:t>
            </a:r>
            <a:endParaRPr lang="en-GB" dirty="0">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33778FF3-D848-B44A-A3A8-0340D823E385}"/>
              </a:ext>
            </a:extLst>
          </p:cNvPr>
          <p:cNvSpPr>
            <a:spLocks noGrp="1"/>
          </p:cNvSpPr>
          <p:nvPr>
            <p:ph sz="quarter" idx="11"/>
          </p:nvPr>
        </p:nvSpPr>
        <p:spPr/>
        <p:txBody>
          <a:bodyPr/>
          <a:lstStyle/>
          <a:p>
            <a:r>
              <a:rPr lang="en-US" dirty="0"/>
              <a:t>SESSION PURPOSE</a:t>
            </a:r>
          </a:p>
        </p:txBody>
      </p:sp>
    </p:spTree>
    <p:extLst>
      <p:ext uri="{BB962C8B-B14F-4D97-AF65-F5344CB8AC3E}">
        <p14:creationId xmlns:p14="http://schemas.microsoft.com/office/powerpoint/2010/main" val="311228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12E64B-5B86-FB40-A9F1-C7C9D3B026E8}"/>
              </a:ext>
            </a:extLst>
          </p:cNvPr>
          <p:cNvSpPr>
            <a:spLocks noGrp="1"/>
          </p:cNvSpPr>
          <p:nvPr>
            <p:ph sz="quarter" idx="10"/>
          </p:nvPr>
        </p:nvSpPr>
        <p:spPr/>
        <p:txBody>
          <a:bodyPr/>
          <a:lstStyle/>
          <a:p>
            <a:pPr marL="0" indent="0">
              <a:buNone/>
            </a:pPr>
            <a:r>
              <a:rPr lang="en-GB" sz="2400" b="1" dirty="0"/>
              <a:t>By the end of this session you will: </a:t>
            </a:r>
          </a:p>
          <a:p>
            <a:pPr marL="0" indent="0">
              <a:buNone/>
            </a:pPr>
            <a:endParaRPr lang="en-GB" sz="2400" b="1" dirty="0"/>
          </a:p>
          <a:p>
            <a:r>
              <a:rPr lang="en-GB" sz="2400" dirty="0"/>
              <a:t>Know how the foundation of trust is built and sustained.</a:t>
            </a:r>
          </a:p>
          <a:p>
            <a:r>
              <a:rPr lang="en-GB" sz="2400" dirty="0"/>
              <a:t>Have confidence in your choices and a willingness to have the conversations that matter.</a:t>
            </a:r>
          </a:p>
          <a:p>
            <a:r>
              <a:rPr lang="en-GB" sz="2400" dirty="0"/>
              <a:t>Recognize the mindsets we hold that limit our ability or motivation.</a:t>
            </a:r>
          </a:p>
          <a:p>
            <a:r>
              <a:rPr lang="en-GB" sz="2400" dirty="0"/>
              <a:t>Link the power of a more open culture to improved mental wellbeing.</a:t>
            </a:r>
            <a:endParaRPr lang="en-US" sz="2400" dirty="0"/>
          </a:p>
        </p:txBody>
      </p:sp>
      <p:sp>
        <p:nvSpPr>
          <p:cNvPr id="5" name="Content Placeholder 4">
            <a:extLst>
              <a:ext uri="{FF2B5EF4-FFF2-40B4-BE49-F238E27FC236}">
                <a16:creationId xmlns:a16="http://schemas.microsoft.com/office/drawing/2014/main" id="{C58E2FC6-04A4-774E-AD35-3EB2D8042857}"/>
              </a:ext>
            </a:extLst>
          </p:cNvPr>
          <p:cNvSpPr>
            <a:spLocks noGrp="1"/>
          </p:cNvSpPr>
          <p:nvPr>
            <p:ph sz="quarter" idx="11"/>
          </p:nvPr>
        </p:nvSpPr>
        <p:spPr/>
        <p:txBody>
          <a:bodyPr/>
          <a:lstStyle/>
          <a:p>
            <a:r>
              <a:rPr lang="en-US" dirty="0"/>
              <a:t>SESSION OUTCOMES</a:t>
            </a:r>
          </a:p>
        </p:txBody>
      </p:sp>
    </p:spTree>
    <p:extLst>
      <p:ext uri="{BB962C8B-B14F-4D97-AF65-F5344CB8AC3E}">
        <p14:creationId xmlns:p14="http://schemas.microsoft.com/office/powerpoint/2010/main" val="43260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91004BBB-276D-B540-B558-C5705DEF7656}"/>
              </a:ext>
            </a:extLst>
          </p:cNvPr>
          <p:cNvSpPr>
            <a:spLocks noGrp="1"/>
          </p:cNvSpPr>
          <p:nvPr>
            <p:ph sz="quarter" idx="10"/>
          </p:nvPr>
        </p:nvSpPr>
        <p:spPr/>
        <p:txBody>
          <a:bodyPr lIns="0" tIns="0" rIns="0" bIns="0"/>
          <a:lstStyle/>
          <a:p>
            <a:pPr lvl="0"/>
            <a:r>
              <a:rPr lang="en-GB" dirty="0"/>
              <a:t>Trust as the Foundation.</a:t>
            </a:r>
          </a:p>
          <a:p>
            <a:pPr lvl="0"/>
            <a:r>
              <a:rPr lang="en-GB" dirty="0"/>
              <a:t>Decoding Trust.</a:t>
            </a:r>
          </a:p>
          <a:p>
            <a:pPr lvl="0"/>
            <a:r>
              <a:rPr lang="en-GB" dirty="0"/>
              <a:t>What’s the conversation to have (and how to shape it)?</a:t>
            </a:r>
          </a:p>
          <a:p>
            <a:pPr lvl="0"/>
            <a:r>
              <a:rPr lang="en-GB" dirty="0"/>
              <a:t>Let’s not make this into a drama.</a:t>
            </a:r>
          </a:p>
          <a:p>
            <a:pPr lvl="0"/>
            <a:r>
              <a:rPr lang="en-GB" dirty="0"/>
              <a:t>Time to practice.</a:t>
            </a:r>
          </a:p>
          <a:p>
            <a:pPr lvl="0"/>
            <a:r>
              <a:rPr lang="en-GB" dirty="0"/>
              <a:t>Action planning. </a:t>
            </a:r>
          </a:p>
        </p:txBody>
      </p:sp>
      <p:sp>
        <p:nvSpPr>
          <p:cNvPr id="2" name="Content Placeholder 1">
            <a:extLst>
              <a:ext uri="{FF2B5EF4-FFF2-40B4-BE49-F238E27FC236}">
                <a16:creationId xmlns:a16="http://schemas.microsoft.com/office/drawing/2014/main" id="{98CB5D60-DB8C-9242-B135-3A6E8A801261}"/>
              </a:ext>
            </a:extLst>
          </p:cNvPr>
          <p:cNvSpPr>
            <a:spLocks noGrp="1"/>
          </p:cNvSpPr>
          <p:nvPr>
            <p:ph sz="quarter" idx="11"/>
          </p:nvPr>
        </p:nvSpPr>
        <p:spPr/>
        <p:txBody>
          <a:bodyPr/>
          <a:lstStyle/>
          <a:p>
            <a:r>
              <a:rPr lang="en-GB" dirty="0"/>
              <a:t>PLAN FOR THE NEXT </a:t>
            </a:r>
            <a:br>
              <a:rPr lang="en-GB" dirty="0"/>
            </a:br>
            <a:r>
              <a:rPr lang="en-GB" dirty="0"/>
              <a:t>3 HOURS…</a:t>
            </a:r>
          </a:p>
          <a:p>
            <a:endParaRPr lang="en-GB" dirty="0"/>
          </a:p>
          <a:p>
            <a:endParaRPr lang="en-US" dirty="0"/>
          </a:p>
        </p:txBody>
      </p:sp>
    </p:spTree>
    <p:extLst>
      <p:ext uri="{BB962C8B-B14F-4D97-AF65-F5344CB8AC3E}">
        <p14:creationId xmlns:p14="http://schemas.microsoft.com/office/powerpoint/2010/main" val="578965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91004BBB-276D-B540-B558-C5705DEF7656}"/>
              </a:ext>
            </a:extLst>
          </p:cNvPr>
          <p:cNvSpPr>
            <a:spLocks noGrp="1"/>
          </p:cNvSpPr>
          <p:nvPr>
            <p:ph sz="quarter" idx="10"/>
          </p:nvPr>
        </p:nvSpPr>
        <p:spPr/>
        <p:txBody>
          <a:bodyPr lIns="0" tIns="0" rIns="0" bIns="0"/>
          <a:lstStyle/>
          <a:p>
            <a:r>
              <a:rPr lang="en-GB" dirty="0"/>
              <a:t>What’s your name?</a:t>
            </a:r>
          </a:p>
          <a:p>
            <a:r>
              <a:rPr lang="en-GB" dirty="0"/>
              <a:t>What’s your role?</a:t>
            </a:r>
          </a:p>
          <a:p>
            <a:r>
              <a:rPr lang="en-GB" dirty="0"/>
              <a:t>One passion e.g. a hobby, an activity you enjoy.</a:t>
            </a:r>
          </a:p>
          <a:p>
            <a:endParaRPr lang="en-GB" dirty="0"/>
          </a:p>
          <a:p>
            <a:endParaRPr lang="en-GB" dirty="0"/>
          </a:p>
        </p:txBody>
      </p:sp>
      <p:sp>
        <p:nvSpPr>
          <p:cNvPr id="2" name="Content Placeholder 1">
            <a:extLst>
              <a:ext uri="{FF2B5EF4-FFF2-40B4-BE49-F238E27FC236}">
                <a16:creationId xmlns:a16="http://schemas.microsoft.com/office/drawing/2014/main" id="{9CAC632C-CE38-324D-9733-E7C06E129803}"/>
              </a:ext>
            </a:extLst>
          </p:cNvPr>
          <p:cNvSpPr>
            <a:spLocks noGrp="1"/>
          </p:cNvSpPr>
          <p:nvPr>
            <p:ph sz="quarter" idx="11"/>
          </p:nvPr>
        </p:nvSpPr>
        <p:spPr/>
        <p:txBody>
          <a:bodyPr/>
          <a:lstStyle/>
          <a:p>
            <a:r>
              <a:rPr lang="en-US" dirty="0"/>
              <a:t>WHO AM I?</a:t>
            </a:r>
          </a:p>
        </p:txBody>
      </p:sp>
    </p:spTree>
    <p:extLst>
      <p:ext uri="{BB962C8B-B14F-4D97-AF65-F5344CB8AC3E}">
        <p14:creationId xmlns:p14="http://schemas.microsoft.com/office/powerpoint/2010/main" val="1209338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6EF2F5-2847-AD44-A5E8-CFED8C74770C}"/>
              </a:ext>
            </a:extLst>
          </p:cNvPr>
          <p:cNvSpPr txBox="1"/>
          <p:nvPr/>
        </p:nvSpPr>
        <p:spPr>
          <a:xfrm>
            <a:off x="1164211" y="429877"/>
            <a:ext cx="7060676" cy="3062377"/>
          </a:xfrm>
          <a:prstGeom prst="rect">
            <a:avLst/>
          </a:prstGeom>
          <a:noFill/>
        </p:spPr>
        <p:txBody>
          <a:bodyPr wrap="square" lIns="0" tIns="0" rIns="0" bIns="0" rtlCol="0">
            <a:spAutoFit/>
          </a:bodyPr>
          <a:lstStyle/>
          <a:p>
            <a:pPr lvl="0">
              <a:lnSpc>
                <a:spcPts val="7000"/>
              </a:lnSpc>
            </a:pPr>
            <a:r>
              <a:rPr lang="en-US" sz="6600" spc="40" dirty="0">
                <a:solidFill>
                  <a:srgbClr val="E6DBE8"/>
                </a:solidFill>
                <a:latin typeface="Suisse Int'l Mono" panose="020B0509000000000000" pitchFamily="49" charset="77"/>
                <a:cs typeface="Arial" panose="020B0604020202020204" pitchFamily="34" charset="0"/>
              </a:rPr>
              <a:t>THE ACCELERATOR </a:t>
            </a:r>
            <a:r>
              <a:rPr lang="en-US" sz="6600" spc="40" dirty="0" smtClean="0">
                <a:solidFill>
                  <a:srgbClr val="E6DBE8"/>
                </a:solidFill>
                <a:latin typeface="Suisse Int'l Mono" panose="020B0509000000000000" pitchFamily="49" charset="77"/>
                <a:cs typeface="Arial" panose="020B0604020202020204" pitchFamily="34" charset="0"/>
              </a:rPr>
              <a:t>MANIFESTO</a:t>
            </a:r>
            <a:endParaRPr lang="en-US" sz="6600" spc="40" dirty="0">
              <a:solidFill>
                <a:srgbClr val="E6DBE8"/>
              </a:solidFill>
              <a:latin typeface="Suisse Int'l Mono" panose="020B0509000000000000" pitchFamily="49" charset="77"/>
              <a:cs typeface="Arial" panose="020B0604020202020204" pitchFamily="34" charset="0"/>
            </a:endParaRPr>
          </a:p>
          <a:p>
            <a:endParaRPr lang="en-US" dirty="0">
              <a:solidFill>
                <a:srgbClr val="E6DBE8"/>
              </a:solidFill>
            </a:endParaRPr>
          </a:p>
        </p:txBody>
      </p:sp>
      <p:pic>
        <p:nvPicPr>
          <p:cNvPr id="21" name="Picture 20">
            <a:extLst>
              <a:ext uri="{FF2B5EF4-FFF2-40B4-BE49-F238E27FC236}">
                <a16:creationId xmlns:a16="http://schemas.microsoft.com/office/drawing/2014/main" id="{37526B66-DB40-4C44-9E70-E31D48FCAD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91990">
            <a:off x="9789307" y="3131116"/>
            <a:ext cx="1354050" cy="3072293"/>
          </a:xfrm>
          <a:prstGeom prst="rect">
            <a:avLst/>
          </a:prstGeom>
        </p:spPr>
      </p:pic>
      <p:pic>
        <p:nvPicPr>
          <p:cNvPr id="22" name="Picture 21">
            <a:extLst>
              <a:ext uri="{FF2B5EF4-FFF2-40B4-BE49-F238E27FC236}">
                <a16:creationId xmlns:a16="http://schemas.microsoft.com/office/drawing/2014/main" id="{F4D324FB-E361-234B-B642-9EB797D46B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6459" y="3201767"/>
            <a:ext cx="2596379" cy="2621425"/>
          </a:xfrm>
          <a:prstGeom prst="rect">
            <a:avLst/>
          </a:prstGeom>
        </p:spPr>
      </p:pic>
      <p:pic>
        <p:nvPicPr>
          <p:cNvPr id="23" name="Picture 22">
            <a:extLst>
              <a:ext uri="{FF2B5EF4-FFF2-40B4-BE49-F238E27FC236}">
                <a16:creationId xmlns:a16="http://schemas.microsoft.com/office/drawing/2014/main" id="{7DBF6BF0-CF1E-2F4A-AE53-97DDA27591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4306" y="695833"/>
            <a:ext cx="2485489" cy="1981558"/>
          </a:xfrm>
          <a:prstGeom prst="rect">
            <a:avLst/>
          </a:prstGeom>
        </p:spPr>
      </p:pic>
      <p:pic>
        <p:nvPicPr>
          <p:cNvPr id="24" name="Picture 23">
            <a:extLst>
              <a:ext uri="{FF2B5EF4-FFF2-40B4-BE49-F238E27FC236}">
                <a16:creationId xmlns:a16="http://schemas.microsoft.com/office/drawing/2014/main" id="{BD9E9E24-F0C6-EA48-975B-FB8A55B046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070678">
            <a:off x="1215033" y="3730959"/>
            <a:ext cx="3378982" cy="1435024"/>
          </a:xfrm>
          <a:prstGeom prst="rect">
            <a:avLst/>
          </a:prstGeom>
        </p:spPr>
      </p:pic>
    </p:spTree>
    <p:extLst>
      <p:ext uri="{BB962C8B-B14F-4D97-AF65-F5344CB8AC3E}">
        <p14:creationId xmlns:p14="http://schemas.microsoft.com/office/powerpoint/2010/main" val="1027944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938EBD1B-6FF3-BE44-9AD2-BFE06295606B}"/>
              </a:ext>
            </a:extLst>
          </p:cNvPr>
          <p:cNvSpPr txBox="1">
            <a:spLocks/>
          </p:cNvSpPr>
          <p:nvPr/>
        </p:nvSpPr>
        <p:spPr>
          <a:xfrm rot="16200000">
            <a:off x="198457" y="3229138"/>
            <a:ext cx="4102430" cy="4165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solidFill>
                  <a:schemeClr val="bg1"/>
                </a:solidFill>
                <a:latin typeface="Arial" panose="020B0604020202020204" pitchFamily="34" charset="0"/>
                <a:cs typeface="Arial" panose="020B0604020202020204" pitchFamily="34" charset="0"/>
              </a:rPr>
              <a:t>The five behaviours model</a:t>
            </a:r>
            <a:endParaRPr lang="en-US" sz="2400" dirty="0">
              <a:solidFill>
                <a:schemeClr val="bg1"/>
              </a:solidFill>
              <a:latin typeface="Arial" panose="020B0604020202020204" pitchFamily="34" charset="0"/>
              <a:cs typeface="Arial" panose="020B0604020202020204" pitchFamily="34" charset="0"/>
            </a:endParaRPr>
          </a:p>
        </p:txBody>
      </p:sp>
      <p:sp>
        <p:nvSpPr>
          <p:cNvPr id="10" name="Triangle 9">
            <a:extLst>
              <a:ext uri="{FF2B5EF4-FFF2-40B4-BE49-F238E27FC236}">
                <a16:creationId xmlns:a16="http://schemas.microsoft.com/office/drawing/2014/main" id="{0995F8B1-97CD-B949-BB4B-AB4C9B12BC1F}"/>
              </a:ext>
            </a:extLst>
          </p:cNvPr>
          <p:cNvSpPr/>
          <p:nvPr/>
        </p:nvSpPr>
        <p:spPr>
          <a:xfrm>
            <a:off x="3862803" y="1376830"/>
            <a:ext cx="5522400" cy="4111816"/>
          </a:xfrm>
          <a:prstGeom prst="triangle">
            <a:avLst/>
          </a:prstGeom>
          <a:solidFill>
            <a:srgbClr val="E6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F2768"/>
              </a:solidFill>
            </a:endParaRPr>
          </a:p>
        </p:txBody>
      </p:sp>
      <p:grpSp>
        <p:nvGrpSpPr>
          <p:cNvPr id="6" name="Group 5">
            <a:extLst>
              <a:ext uri="{FF2B5EF4-FFF2-40B4-BE49-F238E27FC236}">
                <a16:creationId xmlns:a16="http://schemas.microsoft.com/office/drawing/2014/main" id="{CFDB5C75-1ACB-7249-9F2F-D44AF1EC743F}"/>
              </a:ext>
            </a:extLst>
          </p:cNvPr>
          <p:cNvGrpSpPr/>
          <p:nvPr/>
        </p:nvGrpSpPr>
        <p:grpSpPr>
          <a:xfrm>
            <a:off x="3862803" y="1386203"/>
            <a:ext cx="5596491" cy="4102443"/>
            <a:chOff x="3334800" y="1278243"/>
            <a:chExt cx="5596491" cy="4102443"/>
          </a:xfrm>
        </p:grpSpPr>
        <p:cxnSp>
          <p:nvCxnSpPr>
            <p:cNvPr id="11" name="Straight Connector 10">
              <a:extLst>
                <a:ext uri="{FF2B5EF4-FFF2-40B4-BE49-F238E27FC236}">
                  <a16:creationId xmlns:a16="http://schemas.microsoft.com/office/drawing/2014/main" id="{E046A6EA-0112-9046-BEFD-260F158A649F}"/>
                </a:ext>
              </a:extLst>
            </p:cNvPr>
            <p:cNvCxnSpPr>
              <a:cxnSpLocks/>
            </p:cNvCxnSpPr>
            <p:nvPr/>
          </p:nvCxnSpPr>
          <p:spPr>
            <a:xfrm>
              <a:off x="3334800" y="5380686"/>
              <a:ext cx="5522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7E2720-69D5-0F4A-907F-44E60D4D7A0F}"/>
                </a:ext>
              </a:extLst>
            </p:cNvPr>
            <p:cNvCxnSpPr>
              <a:cxnSpLocks/>
            </p:cNvCxnSpPr>
            <p:nvPr/>
          </p:nvCxnSpPr>
          <p:spPr>
            <a:xfrm>
              <a:off x="3408891" y="1278243"/>
              <a:ext cx="5522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9D203BA-2D7F-C94A-895F-8C979C07127C}"/>
                </a:ext>
              </a:extLst>
            </p:cNvPr>
            <p:cNvCxnSpPr>
              <a:cxnSpLocks/>
            </p:cNvCxnSpPr>
            <p:nvPr/>
          </p:nvCxnSpPr>
          <p:spPr>
            <a:xfrm>
              <a:off x="3334800" y="2098732"/>
              <a:ext cx="5522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EC91EB8-7E4F-A540-9D9A-4B98AFF684F0}"/>
                </a:ext>
              </a:extLst>
            </p:cNvPr>
            <p:cNvCxnSpPr>
              <a:cxnSpLocks/>
            </p:cNvCxnSpPr>
            <p:nvPr/>
          </p:nvCxnSpPr>
          <p:spPr>
            <a:xfrm>
              <a:off x="3334800" y="2919221"/>
              <a:ext cx="5522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7AEEEC7-E3A3-F04B-B11B-FCC13CE2C551}"/>
                </a:ext>
              </a:extLst>
            </p:cNvPr>
            <p:cNvCxnSpPr>
              <a:cxnSpLocks/>
            </p:cNvCxnSpPr>
            <p:nvPr/>
          </p:nvCxnSpPr>
          <p:spPr>
            <a:xfrm>
              <a:off x="3334800" y="3739710"/>
              <a:ext cx="5522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B994B67-8792-3146-B901-B1A30E772D9F}"/>
                </a:ext>
              </a:extLst>
            </p:cNvPr>
            <p:cNvCxnSpPr>
              <a:cxnSpLocks/>
            </p:cNvCxnSpPr>
            <p:nvPr/>
          </p:nvCxnSpPr>
          <p:spPr>
            <a:xfrm>
              <a:off x="3334800" y="4560199"/>
              <a:ext cx="5522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4CAF039E-486B-1D48-A650-378C78880FC1}"/>
              </a:ext>
            </a:extLst>
          </p:cNvPr>
          <p:cNvSpPr/>
          <p:nvPr/>
        </p:nvSpPr>
        <p:spPr>
          <a:xfrm>
            <a:off x="6100367" y="1657948"/>
            <a:ext cx="1047273" cy="276999"/>
          </a:xfrm>
          <a:prstGeom prst="rect">
            <a:avLst/>
          </a:prstGeom>
        </p:spPr>
        <p:txBody>
          <a:bodyPr wrap="none" lIns="0" tIns="0" rIns="0" bIns="0" anchor="ctr">
            <a:noAutofit/>
          </a:bodyPr>
          <a:lstStyle/>
          <a:p>
            <a:pPr algn="ctr"/>
            <a:r>
              <a:rPr lang="en-GB" sz="1100" b="1" spc="200" dirty="0">
                <a:solidFill>
                  <a:srgbClr val="6F2768"/>
                </a:solidFill>
                <a:latin typeface="Arial" panose="020B0604020202020204" pitchFamily="34" charset="0"/>
                <a:cs typeface="Arial" panose="020B0604020202020204" pitchFamily="34" charset="0"/>
              </a:rPr>
              <a:t>RESULTS</a:t>
            </a:r>
            <a:endParaRPr lang="en-US" sz="1100" b="1" spc="200" dirty="0">
              <a:solidFill>
                <a:srgbClr val="6F2768"/>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F35EA8EC-056F-B542-8613-2D21C5737E37}"/>
              </a:ext>
            </a:extLst>
          </p:cNvPr>
          <p:cNvSpPr/>
          <p:nvPr/>
        </p:nvSpPr>
        <p:spPr>
          <a:xfrm>
            <a:off x="5300245" y="2478437"/>
            <a:ext cx="2647516" cy="276999"/>
          </a:xfrm>
          <a:prstGeom prst="rect">
            <a:avLst/>
          </a:prstGeom>
        </p:spPr>
        <p:txBody>
          <a:bodyPr wrap="none" lIns="0" tIns="0" rIns="0" bIns="0" anchor="ctr">
            <a:noAutofit/>
          </a:bodyPr>
          <a:lstStyle/>
          <a:p>
            <a:pPr algn="ctr"/>
            <a:r>
              <a:rPr lang="en-GB" sz="1100" b="1" spc="200" dirty="0">
                <a:solidFill>
                  <a:srgbClr val="6F2768"/>
                </a:solidFill>
                <a:latin typeface="Arial" panose="020B0604020202020204" pitchFamily="34" charset="0"/>
                <a:cs typeface="Arial" panose="020B0604020202020204" pitchFamily="34" charset="0"/>
              </a:rPr>
              <a:t>ACCOUNTABILITY</a:t>
            </a:r>
            <a:endParaRPr lang="en-US" sz="1100" b="1" spc="200" dirty="0">
              <a:solidFill>
                <a:srgbClr val="6F2768"/>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AB623456-A021-0D4E-BA9A-8509A9373B64}"/>
              </a:ext>
            </a:extLst>
          </p:cNvPr>
          <p:cNvSpPr/>
          <p:nvPr/>
        </p:nvSpPr>
        <p:spPr>
          <a:xfrm>
            <a:off x="5300245" y="3298926"/>
            <a:ext cx="2647516" cy="276999"/>
          </a:xfrm>
          <a:prstGeom prst="rect">
            <a:avLst/>
          </a:prstGeom>
        </p:spPr>
        <p:txBody>
          <a:bodyPr wrap="none" lIns="0" tIns="0" rIns="0" bIns="0" anchor="ctr">
            <a:noAutofit/>
          </a:bodyPr>
          <a:lstStyle/>
          <a:p>
            <a:pPr algn="ctr"/>
            <a:r>
              <a:rPr lang="en-GB" sz="1100" b="1" spc="200" dirty="0">
                <a:solidFill>
                  <a:srgbClr val="6F2768"/>
                </a:solidFill>
                <a:latin typeface="Arial" panose="020B0604020202020204" pitchFamily="34" charset="0"/>
                <a:cs typeface="Arial" panose="020B0604020202020204" pitchFamily="34" charset="0"/>
              </a:rPr>
              <a:t>COMMITMENT</a:t>
            </a:r>
            <a:endParaRPr lang="en-US" sz="1100" b="1" spc="200" dirty="0">
              <a:solidFill>
                <a:srgbClr val="6F2768"/>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27D97FBF-E62B-F649-B94C-5ED4D0BDD6A0}"/>
              </a:ext>
            </a:extLst>
          </p:cNvPr>
          <p:cNvSpPr/>
          <p:nvPr/>
        </p:nvSpPr>
        <p:spPr>
          <a:xfrm>
            <a:off x="5300245" y="4119415"/>
            <a:ext cx="2647516" cy="276999"/>
          </a:xfrm>
          <a:prstGeom prst="rect">
            <a:avLst/>
          </a:prstGeom>
        </p:spPr>
        <p:txBody>
          <a:bodyPr wrap="none" lIns="0" tIns="0" rIns="0" bIns="0" anchor="ctr">
            <a:noAutofit/>
          </a:bodyPr>
          <a:lstStyle/>
          <a:p>
            <a:pPr algn="ctr"/>
            <a:r>
              <a:rPr lang="en-GB" sz="1100" b="1" spc="200" dirty="0">
                <a:solidFill>
                  <a:srgbClr val="6F2768"/>
                </a:solidFill>
                <a:latin typeface="Arial" panose="020B0604020202020204" pitchFamily="34" charset="0"/>
                <a:cs typeface="Arial" panose="020B0604020202020204" pitchFamily="34" charset="0"/>
              </a:rPr>
              <a:t>CONFLICT</a:t>
            </a:r>
            <a:endParaRPr lang="en-US" sz="1100" b="1" spc="200" dirty="0">
              <a:solidFill>
                <a:srgbClr val="6F2768"/>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24D2171E-E771-1F47-B128-251A7796E708}"/>
              </a:ext>
            </a:extLst>
          </p:cNvPr>
          <p:cNvSpPr/>
          <p:nvPr/>
        </p:nvSpPr>
        <p:spPr>
          <a:xfrm>
            <a:off x="5300245" y="4939904"/>
            <a:ext cx="2647516" cy="276999"/>
          </a:xfrm>
          <a:prstGeom prst="rect">
            <a:avLst/>
          </a:prstGeom>
        </p:spPr>
        <p:txBody>
          <a:bodyPr wrap="none" lIns="0" tIns="0" rIns="0" bIns="0" anchor="ctr">
            <a:noAutofit/>
          </a:bodyPr>
          <a:lstStyle/>
          <a:p>
            <a:pPr algn="ctr"/>
            <a:r>
              <a:rPr lang="en-GB" sz="1100" b="1" spc="200" dirty="0">
                <a:solidFill>
                  <a:srgbClr val="6F2768"/>
                </a:solidFill>
                <a:latin typeface="Arial" panose="020B0604020202020204" pitchFamily="34" charset="0"/>
                <a:cs typeface="Arial" panose="020B0604020202020204" pitchFamily="34" charset="0"/>
              </a:rPr>
              <a:t>TRUST</a:t>
            </a:r>
            <a:endParaRPr lang="en-US" sz="1100" b="1" spc="200" dirty="0">
              <a:solidFill>
                <a:srgbClr val="6F2768"/>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9ED73E7D-466B-F142-9C5A-69DA17E2A1CC}"/>
              </a:ext>
            </a:extLst>
          </p:cNvPr>
          <p:cNvSpPr/>
          <p:nvPr/>
        </p:nvSpPr>
        <p:spPr>
          <a:xfrm>
            <a:off x="4217456" y="1657948"/>
            <a:ext cx="1636097" cy="276999"/>
          </a:xfrm>
          <a:prstGeom prst="rect">
            <a:avLst/>
          </a:prstGeom>
        </p:spPr>
        <p:txBody>
          <a:bodyPr wrap="none" lIns="0" tIns="0" rIns="0" bIns="0" anchor="ctr">
            <a:noAutofit/>
          </a:bodyPr>
          <a:lstStyle/>
          <a:p>
            <a:pPr algn="r"/>
            <a:r>
              <a:rPr lang="en-GB" sz="1400" i="1" spc="50" dirty="0">
                <a:solidFill>
                  <a:srgbClr val="E6DBE8"/>
                </a:solidFill>
                <a:latin typeface="Arial" panose="020B0604020202020204" pitchFamily="34" charset="0"/>
                <a:cs typeface="Arial" panose="020B0604020202020204" pitchFamily="34" charset="0"/>
              </a:rPr>
              <a:t>Focusing on…</a:t>
            </a:r>
            <a:endParaRPr lang="en-US" sz="1400" i="1" spc="50" dirty="0">
              <a:solidFill>
                <a:srgbClr val="E6DBE8"/>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8951CACF-F9E5-9749-83F5-2F32130BA79D}"/>
              </a:ext>
            </a:extLst>
          </p:cNvPr>
          <p:cNvSpPr/>
          <p:nvPr/>
        </p:nvSpPr>
        <p:spPr>
          <a:xfrm>
            <a:off x="3764568" y="2478437"/>
            <a:ext cx="1636098" cy="276999"/>
          </a:xfrm>
          <a:prstGeom prst="rect">
            <a:avLst/>
          </a:prstGeom>
        </p:spPr>
        <p:txBody>
          <a:bodyPr wrap="none" lIns="0" tIns="0" rIns="0" bIns="0" anchor="ctr">
            <a:noAutofit/>
          </a:bodyPr>
          <a:lstStyle/>
          <a:p>
            <a:pPr algn="r"/>
            <a:r>
              <a:rPr lang="en-GB" sz="1400" i="1" spc="50" dirty="0">
                <a:solidFill>
                  <a:srgbClr val="E6DBE8"/>
                </a:solidFill>
                <a:latin typeface="Arial" panose="020B0604020202020204" pitchFamily="34" charset="0"/>
                <a:cs typeface="Arial" panose="020B0604020202020204" pitchFamily="34" charset="0"/>
              </a:rPr>
              <a:t>Embracing…</a:t>
            </a:r>
            <a:endParaRPr lang="en-US" sz="1400" i="1" spc="50" dirty="0">
              <a:solidFill>
                <a:srgbClr val="E6DBE8"/>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6FB97146-473B-9F40-B6CE-96B44743F525}"/>
              </a:ext>
            </a:extLst>
          </p:cNvPr>
          <p:cNvSpPr/>
          <p:nvPr/>
        </p:nvSpPr>
        <p:spPr>
          <a:xfrm>
            <a:off x="3118845" y="3298926"/>
            <a:ext cx="1636098" cy="276999"/>
          </a:xfrm>
          <a:prstGeom prst="rect">
            <a:avLst/>
          </a:prstGeom>
        </p:spPr>
        <p:txBody>
          <a:bodyPr wrap="none" lIns="0" tIns="0" rIns="0" bIns="0" anchor="ctr">
            <a:noAutofit/>
          </a:bodyPr>
          <a:lstStyle/>
          <a:p>
            <a:pPr algn="r"/>
            <a:r>
              <a:rPr lang="en-GB" sz="1400" i="1" spc="50" dirty="0">
                <a:solidFill>
                  <a:srgbClr val="E6DBE8"/>
                </a:solidFill>
                <a:latin typeface="Arial" panose="020B0604020202020204" pitchFamily="34" charset="0"/>
                <a:cs typeface="Arial" panose="020B0604020202020204" pitchFamily="34" charset="0"/>
              </a:rPr>
              <a:t>Achieving…</a:t>
            </a:r>
            <a:endParaRPr lang="en-US" sz="1400" i="1" spc="50" dirty="0">
              <a:solidFill>
                <a:srgbClr val="E6DBE8"/>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10E1CDDC-220F-8E47-A1FE-8DEFF51C6674}"/>
              </a:ext>
            </a:extLst>
          </p:cNvPr>
          <p:cNvSpPr/>
          <p:nvPr/>
        </p:nvSpPr>
        <p:spPr>
          <a:xfrm>
            <a:off x="2581359" y="4119415"/>
            <a:ext cx="1636097" cy="276999"/>
          </a:xfrm>
          <a:prstGeom prst="rect">
            <a:avLst/>
          </a:prstGeom>
        </p:spPr>
        <p:txBody>
          <a:bodyPr wrap="none" lIns="0" tIns="0" rIns="0" bIns="0" anchor="ctr">
            <a:noAutofit/>
          </a:bodyPr>
          <a:lstStyle/>
          <a:p>
            <a:pPr algn="r"/>
            <a:r>
              <a:rPr lang="en-GB" sz="1400" i="1" spc="50" dirty="0">
                <a:solidFill>
                  <a:srgbClr val="E6DBE8"/>
                </a:solidFill>
                <a:latin typeface="Arial" panose="020B0604020202020204" pitchFamily="34" charset="0"/>
                <a:cs typeface="Arial" panose="020B0604020202020204" pitchFamily="34" charset="0"/>
              </a:rPr>
              <a:t>Mastering…</a:t>
            </a:r>
            <a:endParaRPr lang="en-US" sz="1400" i="1" spc="50" dirty="0">
              <a:solidFill>
                <a:srgbClr val="E6DBE8"/>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7EBF659D-72F1-E443-8A86-B91DF742AB34}"/>
              </a:ext>
            </a:extLst>
          </p:cNvPr>
          <p:cNvSpPr/>
          <p:nvPr/>
        </p:nvSpPr>
        <p:spPr>
          <a:xfrm>
            <a:off x="1889077" y="4939904"/>
            <a:ext cx="1734951" cy="276999"/>
          </a:xfrm>
          <a:prstGeom prst="rect">
            <a:avLst/>
          </a:prstGeom>
        </p:spPr>
        <p:txBody>
          <a:bodyPr wrap="none" lIns="0" tIns="0" rIns="0" bIns="0" anchor="ctr">
            <a:noAutofit/>
          </a:bodyPr>
          <a:lstStyle/>
          <a:p>
            <a:pPr algn="r"/>
            <a:r>
              <a:rPr lang="en-GB" sz="1400" i="1" spc="50" dirty="0">
                <a:solidFill>
                  <a:srgbClr val="E6DBE8"/>
                </a:solidFill>
                <a:latin typeface="Arial" panose="020B0604020202020204" pitchFamily="34" charset="0"/>
                <a:cs typeface="Arial" panose="020B0604020202020204" pitchFamily="34" charset="0"/>
              </a:rPr>
              <a:t>Building…</a:t>
            </a:r>
            <a:endParaRPr lang="en-US" sz="1400" i="1" spc="50" dirty="0">
              <a:solidFill>
                <a:srgbClr val="E6DBE8"/>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A8982218-3382-DD40-BE0E-EF3DCD60ABC1}"/>
              </a:ext>
            </a:extLst>
          </p:cNvPr>
          <p:cNvSpPr/>
          <p:nvPr/>
        </p:nvSpPr>
        <p:spPr>
          <a:xfrm>
            <a:off x="7537869" y="1657948"/>
            <a:ext cx="2634976" cy="276999"/>
          </a:xfrm>
          <a:prstGeom prst="rect">
            <a:avLst/>
          </a:prstGeom>
        </p:spPr>
        <p:txBody>
          <a:bodyPr wrap="none" lIns="0" tIns="0" rIns="0" bIns="0" anchor="ctr">
            <a:noAutofit/>
          </a:bodyPr>
          <a:lstStyle/>
          <a:p>
            <a:r>
              <a:rPr lang="en-GB" sz="1400" i="1" spc="50" dirty="0">
                <a:solidFill>
                  <a:srgbClr val="E6DBE8"/>
                </a:solidFill>
                <a:latin typeface="Arial" panose="020B0604020202020204" pitchFamily="34" charset="0"/>
                <a:cs typeface="Arial" panose="020B0604020202020204" pitchFamily="34" charset="0"/>
              </a:rPr>
              <a:t>Focus on collective outcome</a:t>
            </a:r>
            <a:endParaRPr lang="en-US" sz="1400" i="1" spc="50" dirty="0">
              <a:solidFill>
                <a:srgbClr val="E6DBE8"/>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9C374B0A-F989-6548-98E0-61B82F1FB352}"/>
              </a:ext>
            </a:extLst>
          </p:cNvPr>
          <p:cNvSpPr/>
          <p:nvPr/>
        </p:nvSpPr>
        <p:spPr>
          <a:xfrm>
            <a:off x="8037308" y="2478437"/>
            <a:ext cx="3178206" cy="276999"/>
          </a:xfrm>
          <a:prstGeom prst="rect">
            <a:avLst/>
          </a:prstGeom>
        </p:spPr>
        <p:txBody>
          <a:bodyPr wrap="none" lIns="0" tIns="0" rIns="0" bIns="0" anchor="ctr">
            <a:noAutofit/>
          </a:bodyPr>
          <a:lstStyle/>
          <a:p>
            <a:r>
              <a:rPr lang="en-GB" sz="1400" i="1" spc="50" dirty="0">
                <a:solidFill>
                  <a:srgbClr val="E6DBE8"/>
                </a:solidFill>
                <a:latin typeface="Arial" panose="020B0604020202020204" pitchFamily="34" charset="0"/>
                <a:cs typeface="Arial" panose="020B0604020202020204" pitchFamily="34" charset="0"/>
              </a:rPr>
              <a:t>Full attainment of commitments</a:t>
            </a:r>
            <a:endParaRPr lang="en-US" sz="1400" i="1" spc="50" dirty="0">
              <a:solidFill>
                <a:srgbClr val="E6DBE8"/>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748F6A93-563F-3E44-A305-27F9F7E30E68}"/>
              </a:ext>
            </a:extLst>
          </p:cNvPr>
          <p:cNvSpPr/>
          <p:nvPr/>
        </p:nvSpPr>
        <p:spPr>
          <a:xfrm>
            <a:off x="8608497" y="3298926"/>
            <a:ext cx="2099517" cy="276999"/>
          </a:xfrm>
          <a:prstGeom prst="rect">
            <a:avLst/>
          </a:prstGeom>
        </p:spPr>
        <p:txBody>
          <a:bodyPr wrap="none" lIns="0" tIns="0" rIns="0" bIns="0" anchor="ctr">
            <a:noAutofit/>
          </a:bodyPr>
          <a:lstStyle/>
          <a:p>
            <a:r>
              <a:rPr lang="en-GB" sz="1400" i="1" spc="50" dirty="0">
                <a:solidFill>
                  <a:srgbClr val="E6DBE8"/>
                </a:solidFill>
                <a:latin typeface="Arial" panose="020B0604020202020204" pitchFamily="34" charset="0"/>
                <a:cs typeface="Arial" panose="020B0604020202020204" pitchFamily="34" charset="0"/>
              </a:rPr>
              <a:t>Clarification and buy-in</a:t>
            </a:r>
            <a:endParaRPr lang="en-US" sz="1400" i="1" spc="50" dirty="0">
              <a:solidFill>
                <a:srgbClr val="E6DBE8"/>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634C7120-DC5F-1446-8341-FAA34DA8DD71}"/>
              </a:ext>
            </a:extLst>
          </p:cNvPr>
          <p:cNvSpPr/>
          <p:nvPr/>
        </p:nvSpPr>
        <p:spPr>
          <a:xfrm>
            <a:off x="9181614" y="4119415"/>
            <a:ext cx="1636097" cy="276999"/>
          </a:xfrm>
          <a:prstGeom prst="rect">
            <a:avLst/>
          </a:prstGeom>
        </p:spPr>
        <p:txBody>
          <a:bodyPr wrap="none" lIns="0" tIns="0" rIns="0" bIns="0" anchor="ctr">
            <a:noAutofit/>
          </a:bodyPr>
          <a:lstStyle/>
          <a:p>
            <a:r>
              <a:rPr lang="en-GB" sz="1400" i="1" spc="50" dirty="0">
                <a:solidFill>
                  <a:srgbClr val="E6DBE8"/>
                </a:solidFill>
                <a:latin typeface="Arial" panose="020B0604020202020204" pitchFamily="34" charset="0"/>
                <a:cs typeface="Arial" panose="020B0604020202020204" pitchFamily="34" charset="0"/>
              </a:rPr>
              <a:t>Constructive debate</a:t>
            </a:r>
            <a:endParaRPr lang="en-US" sz="1400" i="1" spc="50" dirty="0">
              <a:solidFill>
                <a:srgbClr val="E6DBE8"/>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511235E4-0220-4C4D-9F54-98969290AEE2}"/>
              </a:ext>
            </a:extLst>
          </p:cNvPr>
          <p:cNvSpPr/>
          <p:nvPr/>
        </p:nvSpPr>
        <p:spPr>
          <a:xfrm>
            <a:off x="9658256" y="4939904"/>
            <a:ext cx="2068525" cy="276999"/>
          </a:xfrm>
          <a:prstGeom prst="rect">
            <a:avLst/>
          </a:prstGeom>
        </p:spPr>
        <p:txBody>
          <a:bodyPr wrap="none" lIns="0" tIns="0" rIns="0" bIns="0" anchor="ctr">
            <a:noAutofit/>
          </a:bodyPr>
          <a:lstStyle/>
          <a:p>
            <a:r>
              <a:rPr lang="en-GB" sz="1400" i="1" spc="50" dirty="0">
                <a:solidFill>
                  <a:srgbClr val="E6DBE8"/>
                </a:solidFill>
                <a:latin typeface="Arial" panose="020B0604020202020204" pitchFamily="34" charset="0"/>
                <a:cs typeface="Arial" panose="020B0604020202020204" pitchFamily="34" charset="0"/>
              </a:rPr>
              <a:t>Vulnerability without </a:t>
            </a:r>
            <a:br>
              <a:rPr lang="en-GB" sz="1400" i="1" spc="50" dirty="0">
                <a:solidFill>
                  <a:srgbClr val="E6DBE8"/>
                </a:solidFill>
                <a:latin typeface="Arial" panose="020B0604020202020204" pitchFamily="34" charset="0"/>
                <a:cs typeface="Arial" panose="020B0604020202020204" pitchFamily="34" charset="0"/>
              </a:rPr>
            </a:br>
            <a:r>
              <a:rPr lang="en-GB" sz="1400" i="1" spc="50" dirty="0">
                <a:solidFill>
                  <a:srgbClr val="E6DBE8"/>
                </a:solidFill>
                <a:latin typeface="Arial" panose="020B0604020202020204" pitchFamily="34" charset="0"/>
                <a:cs typeface="Arial" panose="020B0604020202020204" pitchFamily="34" charset="0"/>
              </a:rPr>
              <a:t>fear of repercussions</a:t>
            </a:r>
            <a:endParaRPr lang="en-US" sz="1400" i="1" spc="50" dirty="0">
              <a:solidFill>
                <a:srgbClr val="E6DBE8"/>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84BBA8AE-6BDB-254A-B01E-FEE32131FE92}"/>
              </a:ext>
            </a:extLst>
          </p:cNvPr>
          <p:cNvSpPr>
            <a:spLocks noGrp="1"/>
          </p:cNvSpPr>
          <p:nvPr>
            <p:ph sz="quarter" idx="11"/>
          </p:nvPr>
        </p:nvSpPr>
        <p:spPr>
          <a:xfrm>
            <a:off x="442913" y="464375"/>
            <a:ext cx="2130605" cy="433388"/>
          </a:xfrm>
        </p:spPr>
        <p:txBody>
          <a:bodyPr/>
          <a:lstStyle/>
          <a:p>
            <a:r>
              <a:rPr lang="en-US" dirty="0"/>
              <a:t>TRUST AS THE FOUNDATION</a:t>
            </a:r>
          </a:p>
        </p:txBody>
      </p:sp>
      <p:sp>
        <p:nvSpPr>
          <p:cNvPr id="36" name="Rectangle 35">
            <a:extLst>
              <a:ext uri="{FF2B5EF4-FFF2-40B4-BE49-F238E27FC236}">
                <a16:creationId xmlns:a16="http://schemas.microsoft.com/office/drawing/2014/main" id="{634C7120-DC5F-1446-8341-FAA34DA8DD71}"/>
              </a:ext>
            </a:extLst>
          </p:cNvPr>
          <p:cNvSpPr/>
          <p:nvPr/>
        </p:nvSpPr>
        <p:spPr>
          <a:xfrm>
            <a:off x="8797792" y="5801104"/>
            <a:ext cx="1636097" cy="276999"/>
          </a:xfrm>
          <a:prstGeom prst="rect">
            <a:avLst/>
          </a:prstGeom>
        </p:spPr>
        <p:txBody>
          <a:bodyPr wrap="none" lIns="0" tIns="0" rIns="0" bIns="0" anchor="ctr">
            <a:noAutofit/>
          </a:bodyPr>
          <a:lstStyle/>
          <a:p>
            <a:r>
              <a:rPr lang="en-GB" sz="1000" i="1" spc="50" dirty="0">
                <a:solidFill>
                  <a:srgbClr val="E6DBE8"/>
                </a:solidFill>
                <a:latin typeface="Arial" panose="020B0604020202020204" pitchFamily="34" charset="0"/>
                <a:cs typeface="Arial" panose="020B0604020202020204" pitchFamily="34" charset="0"/>
              </a:rPr>
              <a:t>Reference: </a:t>
            </a:r>
            <a:r>
              <a:rPr lang="en-GB" sz="1000" i="1" spc="50" dirty="0" err="1">
                <a:solidFill>
                  <a:srgbClr val="E6DBE8"/>
                </a:solidFill>
                <a:latin typeface="Arial" panose="020B0604020202020204" pitchFamily="34" charset="0"/>
                <a:cs typeface="Arial" panose="020B0604020202020204" pitchFamily="34" charset="0"/>
              </a:rPr>
              <a:t>Lencioni</a:t>
            </a:r>
            <a:endParaRPr lang="en-US" sz="1000" i="1" spc="50" dirty="0">
              <a:solidFill>
                <a:srgbClr val="E6DBE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1755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EE593-B77E-7D48-A723-A439A81B6FF9}"/>
              </a:ext>
            </a:extLst>
          </p:cNvPr>
          <p:cNvSpPr>
            <a:spLocks noGrp="1"/>
          </p:cNvSpPr>
          <p:nvPr>
            <p:ph sz="quarter" idx="11"/>
          </p:nvPr>
        </p:nvSpPr>
        <p:spPr/>
        <p:txBody>
          <a:bodyPr/>
          <a:lstStyle/>
          <a:p>
            <a:r>
              <a:rPr lang="en-US" dirty="0"/>
              <a:t>TRUST AS THE FOUNDATION</a:t>
            </a:r>
          </a:p>
        </p:txBody>
      </p:sp>
      <p:graphicFrame>
        <p:nvGraphicFramePr>
          <p:cNvPr id="9" name="Table 8">
            <a:extLst>
              <a:ext uri="{FF2B5EF4-FFF2-40B4-BE49-F238E27FC236}">
                <a16:creationId xmlns:a16="http://schemas.microsoft.com/office/drawing/2014/main" id="{48B81509-9407-6446-817D-3195FD8735CB}"/>
              </a:ext>
            </a:extLst>
          </p:cNvPr>
          <p:cNvGraphicFramePr>
            <a:graphicFrameLocks noGrp="1"/>
          </p:cNvGraphicFramePr>
          <p:nvPr>
            <p:extLst>
              <p:ext uri="{D42A27DB-BD31-4B8C-83A1-F6EECF244321}">
                <p14:modId xmlns:p14="http://schemas.microsoft.com/office/powerpoint/2010/main" val="234373143"/>
              </p:ext>
            </p:extLst>
          </p:nvPr>
        </p:nvGraphicFramePr>
        <p:xfrm>
          <a:off x="2747963" y="1393417"/>
          <a:ext cx="7848283" cy="3876222"/>
        </p:xfrm>
        <a:graphic>
          <a:graphicData uri="http://schemas.openxmlformats.org/drawingml/2006/table">
            <a:tbl>
              <a:tblPr firstRow="1" bandRow="1">
                <a:tableStyleId>{073A0DAA-6AF3-43AB-8588-CEC1D06C72B9}</a:tableStyleId>
              </a:tblPr>
              <a:tblGrid>
                <a:gridCol w="3784283">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546182">
                <a:tc>
                  <a:txBody>
                    <a:bodyPr/>
                    <a:lstStyle/>
                    <a:p>
                      <a:r>
                        <a:rPr lang="en-US" sz="1700" b="0" dirty="0">
                          <a:solidFill>
                            <a:srgbClr val="E87C5B"/>
                          </a:solidFill>
                        </a:rPr>
                        <a:t>Organizational</a:t>
                      </a:r>
                      <a:r>
                        <a:rPr lang="en-US" sz="1700" b="0" baseline="0" dirty="0">
                          <a:solidFill>
                            <a:srgbClr val="E87C5B"/>
                          </a:solidFill>
                        </a:rPr>
                        <a:t> Taxes</a:t>
                      </a:r>
                      <a:endParaRPr lang="en-US" sz="1700" b="0" dirty="0">
                        <a:solidFill>
                          <a:srgbClr val="E87C5B"/>
                        </a:solidFill>
                      </a:endParaRPr>
                    </a:p>
                  </a:txBody>
                  <a:tcPr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b="0" dirty="0">
                          <a:solidFill>
                            <a:srgbClr val="E87C5B"/>
                          </a:solidFill>
                        </a:rPr>
                        <a:t>Organizational Dividends</a:t>
                      </a:r>
                    </a:p>
                  </a:txBody>
                  <a:tcPr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6000">
                <a:tc>
                  <a:txBody>
                    <a:bodyPr/>
                    <a:lstStyle/>
                    <a:p>
                      <a:endParaRPr lang="en-US" sz="800" dirty="0">
                        <a:solidFill>
                          <a:srgbClr val="E87C5B"/>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800" dirty="0">
                        <a:solidFill>
                          <a:srgbClr val="E87C5B"/>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5926655"/>
                  </a:ext>
                </a:extLst>
              </a:tr>
              <a:tr h="370840">
                <a:tc>
                  <a:txBody>
                    <a:bodyPr/>
                    <a:lstStyle/>
                    <a:p>
                      <a:r>
                        <a:rPr lang="en-US" sz="1700" dirty="0">
                          <a:solidFill>
                            <a:srgbClr val="6F2768"/>
                          </a:solidFill>
                        </a:rPr>
                        <a:t>1 – Redundancy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a:solidFill>
                            <a:srgbClr val="6F2768"/>
                          </a:solidFill>
                        </a:rPr>
                        <a:t>1 – Increased value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1700" dirty="0">
                          <a:solidFill>
                            <a:srgbClr val="6F2768"/>
                          </a:solidFill>
                        </a:rPr>
                        <a:t>2 – Bureaucracy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a:solidFill>
                            <a:srgbClr val="6F2768"/>
                          </a:solidFill>
                        </a:rPr>
                        <a:t>2 –  Accelerated growth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1700" dirty="0">
                          <a:solidFill>
                            <a:srgbClr val="6F2768"/>
                          </a:solidFill>
                        </a:rPr>
                        <a:t>3 – Politics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a:solidFill>
                            <a:srgbClr val="6F2768"/>
                          </a:solidFill>
                        </a:rPr>
                        <a:t>3 – Enhanced innovation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1700" dirty="0">
                          <a:solidFill>
                            <a:srgbClr val="6F2768"/>
                          </a:solidFill>
                        </a:rPr>
                        <a:t>4 – Disengagement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a:solidFill>
                            <a:srgbClr val="6F2768"/>
                          </a:solidFill>
                        </a:rPr>
                        <a:t>4 – Improved collaboration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US" sz="1700" dirty="0">
                          <a:solidFill>
                            <a:srgbClr val="6F2768"/>
                          </a:solidFill>
                        </a:rPr>
                        <a:t>5 – Turnover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a:solidFill>
                            <a:srgbClr val="6F2768"/>
                          </a:solidFill>
                        </a:rPr>
                        <a:t>5 – Stronger Partnering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r>
                        <a:rPr lang="en-US" sz="1700" dirty="0">
                          <a:solidFill>
                            <a:srgbClr val="6F2768"/>
                          </a:solidFill>
                        </a:rPr>
                        <a:t>6 – Churn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a:solidFill>
                            <a:srgbClr val="6F2768"/>
                          </a:solidFill>
                        </a:rPr>
                        <a:t>6 – Better execution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r>
                        <a:rPr lang="en-US" sz="1700" dirty="0">
                          <a:solidFill>
                            <a:srgbClr val="6F2768"/>
                          </a:solidFill>
                        </a:rPr>
                        <a:t>7 – Fraud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700" dirty="0">
                          <a:solidFill>
                            <a:srgbClr val="6F2768"/>
                          </a:solidFill>
                        </a:rPr>
                        <a:t>7 – Heightened loyalty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a:txBody>
                    <a:bodyPr/>
                    <a:lstStyle/>
                    <a:p>
                      <a:endParaRPr lang="en-US" sz="1700" dirty="0">
                        <a:solidFill>
                          <a:srgbClr val="6F276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i="1" dirty="0">
                          <a:solidFill>
                            <a:srgbClr val="6F2768"/>
                          </a:solidFill>
                        </a:rPr>
                        <a:t>(The opposites of 7 Organizational </a:t>
                      </a:r>
                      <a:br>
                        <a:rPr lang="en-US" sz="1400" i="1" dirty="0">
                          <a:solidFill>
                            <a:srgbClr val="6F2768"/>
                          </a:solidFill>
                        </a:rPr>
                      </a:br>
                      <a:r>
                        <a:rPr lang="en-US" sz="1400" i="1" dirty="0">
                          <a:solidFill>
                            <a:srgbClr val="6F2768"/>
                          </a:solidFill>
                        </a:rPr>
                        <a:t>Taxes are also dividends)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2" name="TextBox 1"/>
          <p:cNvSpPr txBox="1"/>
          <p:nvPr/>
        </p:nvSpPr>
        <p:spPr>
          <a:xfrm>
            <a:off x="8937468" y="5832092"/>
            <a:ext cx="1026423" cy="153888"/>
          </a:xfrm>
          <a:prstGeom prst="rect">
            <a:avLst/>
          </a:prstGeom>
          <a:noFill/>
        </p:spPr>
        <p:txBody>
          <a:bodyPr wrap="none" lIns="0" tIns="0" rIns="0" bIns="0" rtlCol="0">
            <a:spAutoFit/>
          </a:bodyPr>
          <a:lstStyle/>
          <a:p>
            <a:pPr algn="l"/>
            <a:r>
              <a:rPr lang="en-US" sz="1000" dirty="0" smtClean="0">
                <a:solidFill>
                  <a:srgbClr val="6F2768"/>
                </a:solidFill>
              </a:rPr>
              <a:t>Reference: Covey</a:t>
            </a:r>
            <a:endParaRPr lang="en-US" sz="1000" dirty="0">
              <a:solidFill>
                <a:srgbClr val="6F2768"/>
              </a:solidFill>
            </a:endParaRPr>
          </a:p>
        </p:txBody>
      </p:sp>
    </p:spTree>
    <p:extLst>
      <p:ext uri="{BB962C8B-B14F-4D97-AF65-F5344CB8AC3E}">
        <p14:creationId xmlns:p14="http://schemas.microsoft.com/office/powerpoint/2010/main" val="2312604384"/>
      </p:ext>
    </p:extLst>
  </p:cSld>
  <p:clrMapOvr>
    <a:masterClrMapping/>
  </p:clrMapOvr>
</p:sld>
</file>

<file path=ppt/theme/theme1.xml><?xml version="1.0" encoding="utf-8"?>
<a:theme xmlns:a="http://schemas.openxmlformats.org/drawingml/2006/main" name="3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ONY_MUSIC_FONTS_2018">
      <a:majorFont>
        <a:latin typeface="Roboto Mon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SM_16-9_POWERPOINT_v2.potx" id="{4AECA9A6-665E-480A-ABD0-E9CEF29BF215}" vid="{AB3E6A8F-63E8-4150-A4DF-52FC5FB7A3D8}"/>
    </a:ext>
  </a:extLst>
</a:theme>
</file>

<file path=ppt/theme/theme2.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ONY_MUSIC_FONTS_2018">
      <a:majorFont>
        <a:latin typeface="Roboto Mon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SM_16-9_POWERPOINT_v2.potx" id="{4AECA9A6-665E-480A-ABD0-E9CEF29BF215}" vid="{AB3E6A8F-63E8-4150-A4DF-52FC5FB7A3D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6303</TotalTime>
  <Words>992</Words>
  <Application>Microsoft Office PowerPoint</Application>
  <PresentationFormat>Widescreen</PresentationFormat>
  <Paragraphs>153</Paragraphs>
  <Slides>22</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.SF NS Symbols Regular</vt:lpstr>
      <vt:lpstr>Arial</vt:lpstr>
      <vt:lpstr>Calibri</vt:lpstr>
      <vt:lpstr>Suisse Int'l Mono</vt:lpstr>
      <vt:lpstr>System Font</vt:lpstr>
      <vt:lpstr>Vista Sans OT Book</vt:lpstr>
      <vt:lpstr>3_Office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Jeffery, Liz, Sony Music</dc:creator>
  <cp:lastModifiedBy>Kotlicka, Teresa, Sony Music</cp:lastModifiedBy>
  <cp:revision>553</cp:revision>
  <cp:lastPrinted>2019-05-15T13:15:07Z</cp:lastPrinted>
  <dcterms:created xsi:type="dcterms:W3CDTF">1601-01-01T00:00:00Z</dcterms:created>
  <dcterms:modified xsi:type="dcterms:W3CDTF">2019-05-17T11:19:59Z</dcterms:modified>
</cp:coreProperties>
</file>