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13" r:id="rId2"/>
  </p:sldMasterIdLst>
  <p:notesMasterIdLst>
    <p:notesMasterId r:id="rId25"/>
  </p:notesMasterIdLst>
  <p:sldIdLst>
    <p:sldId id="512" r:id="rId3"/>
    <p:sldId id="513" r:id="rId4"/>
    <p:sldId id="457" r:id="rId5"/>
    <p:sldId id="514" r:id="rId6"/>
    <p:sldId id="459" r:id="rId7"/>
    <p:sldId id="460" r:id="rId8"/>
    <p:sldId id="515" r:id="rId9"/>
    <p:sldId id="488" r:id="rId10"/>
    <p:sldId id="467" r:id="rId11"/>
    <p:sldId id="470" r:id="rId12"/>
    <p:sldId id="479" r:id="rId13"/>
    <p:sldId id="472" r:id="rId14"/>
    <p:sldId id="480" r:id="rId15"/>
    <p:sldId id="481" r:id="rId16"/>
    <p:sldId id="473" r:id="rId17"/>
    <p:sldId id="482" r:id="rId18"/>
    <p:sldId id="474" r:id="rId19"/>
    <p:sldId id="475" r:id="rId20"/>
    <p:sldId id="476" r:id="rId21"/>
    <p:sldId id="477" r:id="rId22"/>
    <p:sldId id="478" r:id="rId23"/>
    <p:sldId id="516"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licka, Teresa, Sony Music" initials="KT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768"/>
    <a:srgbClr val="283683"/>
    <a:srgbClr val="E87C5B"/>
    <a:srgbClr val="E6DBE8"/>
    <a:srgbClr val="FD8D8E"/>
    <a:srgbClr val="E5D2DF"/>
    <a:srgbClr val="EA1A1F"/>
    <a:srgbClr val="F36A43"/>
    <a:srgbClr val="CD242A"/>
    <a:srgbClr val="A72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60" autoAdjust="0"/>
    <p:restoredTop sz="92281" autoAdjust="0"/>
  </p:normalViewPr>
  <p:slideViewPr>
    <p:cSldViewPr snapToGrid="0">
      <p:cViewPr varScale="1">
        <p:scale>
          <a:sx n="112" d="100"/>
          <a:sy n="112" d="100"/>
        </p:scale>
        <p:origin x="552" y="108"/>
      </p:cViewPr>
      <p:guideLst>
        <p:guide orient="horz" pos="2160"/>
        <p:guide pos="3840"/>
      </p:guideLst>
    </p:cSldViewPr>
  </p:slideViewPr>
  <p:outlineViewPr>
    <p:cViewPr>
      <p:scale>
        <a:sx n="33" d="100"/>
        <a:sy n="33" d="100"/>
      </p:scale>
      <p:origin x="0" y="161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2863075"/>
          </a:xfrm>
          <a:prstGeom prst="rect">
            <a:avLst/>
          </a:prstGeom>
        </p:spPr>
        <p:txBody>
          <a:bodyPr vert="horz" lIns="181005" tIns="90503" rIns="181005" bIns="90503" rtlCol="0"/>
          <a:lstStyle>
            <a:lvl1pPr algn="l">
              <a:defRPr sz="2400"/>
            </a:lvl1pPr>
          </a:lstStyle>
          <a:p>
            <a:endParaRPr lang="en-GB"/>
          </a:p>
        </p:txBody>
      </p:sp>
      <p:sp>
        <p:nvSpPr>
          <p:cNvPr id="3" name="Date Placeholder 2"/>
          <p:cNvSpPr>
            <a:spLocks noGrp="1"/>
          </p:cNvSpPr>
          <p:nvPr>
            <p:ph type="dt" idx="1"/>
          </p:nvPr>
        </p:nvSpPr>
        <p:spPr>
          <a:xfrm>
            <a:off x="3850443" y="1"/>
            <a:ext cx="2945659" cy="2863075"/>
          </a:xfrm>
          <a:prstGeom prst="rect">
            <a:avLst/>
          </a:prstGeom>
        </p:spPr>
        <p:txBody>
          <a:bodyPr vert="horz" lIns="181005" tIns="90503" rIns="181005" bIns="90503" rtlCol="0"/>
          <a:lstStyle>
            <a:lvl1pPr algn="r">
              <a:defRPr sz="2400"/>
            </a:lvl1pPr>
          </a:lstStyle>
          <a:p>
            <a:fld id="{55185F80-6473-40CC-B145-FB261DEA7F92}" type="datetimeFigureOut">
              <a:rPr lang="en-GB" smtClean="0"/>
              <a:t>02/07/2019</a:t>
            </a:fld>
            <a:endParaRPr lang="en-GB"/>
          </a:p>
        </p:txBody>
      </p:sp>
      <p:sp>
        <p:nvSpPr>
          <p:cNvPr id="4" name="Slide Image Placeholder 3"/>
          <p:cNvSpPr>
            <a:spLocks noGrp="1" noRot="1" noChangeAspect="1"/>
          </p:cNvSpPr>
          <p:nvPr>
            <p:ph type="sldImg" idx="2"/>
          </p:nvPr>
        </p:nvSpPr>
        <p:spPr>
          <a:xfrm>
            <a:off x="-13719175" y="7132638"/>
            <a:ext cx="34236025" cy="19257962"/>
          </a:xfrm>
          <a:prstGeom prst="rect">
            <a:avLst/>
          </a:prstGeom>
          <a:noFill/>
          <a:ln w="12700">
            <a:solidFill>
              <a:prstClr val="black"/>
            </a:solidFill>
          </a:ln>
        </p:spPr>
        <p:txBody>
          <a:bodyPr vert="horz" lIns="181005" tIns="90503" rIns="181005" bIns="90503" rtlCol="0" anchor="ctr"/>
          <a:lstStyle/>
          <a:p>
            <a:endParaRPr lang="en-GB"/>
          </a:p>
        </p:txBody>
      </p:sp>
      <p:sp>
        <p:nvSpPr>
          <p:cNvPr id="5" name="Notes Placeholder 4"/>
          <p:cNvSpPr>
            <a:spLocks noGrp="1"/>
          </p:cNvSpPr>
          <p:nvPr>
            <p:ph type="body" sz="quarter" idx="3"/>
          </p:nvPr>
        </p:nvSpPr>
        <p:spPr>
          <a:xfrm>
            <a:off x="679768" y="27461717"/>
            <a:ext cx="5438140" cy="22468677"/>
          </a:xfrm>
          <a:prstGeom prst="rect">
            <a:avLst/>
          </a:prstGeom>
        </p:spPr>
        <p:txBody>
          <a:bodyPr vert="horz" lIns="181005" tIns="90503" rIns="181005" bIns="905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00242"/>
            <a:ext cx="2945659" cy="2863070"/>
          </a:xfrm>
          <a:prstGeom prst="rect">
            <a:avLst/>
          </a:prstGeom>
        </p:spPr>
        <p:txBody>
          <a:bodyPr vert="horz" lIns="181005" tIns="90503" rIns="181005" bIns="90503" rtlCol="0" anchor="b"/>
          <a:lstStyle>
            <a:lvl1pPr algn="l">
              <a:defRPr sz="2400"/>
            </a:lvl1pPr>
          </a:lstStyle>
          <a:p>
            <a:endParaRPr lang="en-GB"/>
          </a:p>
        </p:txBody>
      </p:sp>
      <p:sp>
        <p:nvSpPr>
          <p:cNvPr id="7" name="Slide Number Placeholder 6"/>
          <p:cNvSpPr>
            <a:spLocks noGrp="1"/>
          </p:cNvSpPr>
          <p:nvPr>
            <p:ph type="sldNum" sz="quarter" idx="5"/>
          </p:nvPr>
        </p:nvSpPr>
        <p:spPr>
          <a:xfrm>
            <a:off x="3850443" y="54200242"/>
            <a:ext cx="2945659" cy="2863070"/>
          </a:xfrm>
          <a:prstGeom prst="rect">
            <a:avLst/>
          </a:prstGeom>
        </p:spPr>
        <p:txBody>
          <a:bodyPr vert="horz" lIns="181005" tIns="90503" rIns="181005" bIns="90503" rtlCol="0" anchor="b"/>
          <a:lstStyle>
            <a:lvl1pPr algn="r">
              <a:defRPr sz="2400"/>
            </a:lvl1pPr>
          </a:lstStyle>
          <a:p>
            <a:fld id="{FAE3EC29-9015-4144-A242-1570B21994B4}" type="slidenum">
              <a:rPr lang="en-GB" smtClean="0"/>
              <a:t>‹#›</a:t>
            </a:fld>
            <a:endParaRPr lang="en-GB"/>
          </a:p>
        </p:txBody>
      </p:sp>
    </p:spTree>
    <p:extLst>
      <p:ext uri="{BB962C8B-B14F-4D97-AF65-F5344CB8AC3E}">
        <p14:creationId xmlns:p14="http://schemas.microsoft.com/office/powerpoint/2010/main" val="1333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1</a:t>
            </a:fld>
            <a:endParaRPr lang="en-GB"/>
          </a:p>
        </p:txBody>
      </p:sp>
    </p:spTree>
    <p:extLst>
      <p:ext uri="{BB962C8B-B14F-4D97-AF65-F5344CB8AC3E}">
        <p14:creationId xmlns:p14="http://schemas.microsoft.com/office/powerpoint/2010/main" val="2236245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2</a:t>
            </a:fld>
            <a:endParaRPr lang="en-GB"/>
          </a:p>
        </p:txBody>
      </p:sp>
    </p:spTree>
    <p:extLst>
      <p:ext uri="{BB962C8B-B14F-4D97-AF65-F5344CB8AC3E}">
        <p14:creationId xmlns:p14="http://schemas.microsoft.com/office/powerpoint/2010/main" val="235360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7</a:t>
            </a:fld>
            <a:endParaRPr lang="en-GB"/>
          </a:p>
        </p:txBody>
      </p:sp>
    </p:spTree>
    <p:extLst>
      <p:ext uri="{BB962C8B-B14F-4D97-AF65-F5344CB8AC3E}">
        <p14:creationId xmlns:p14="http://schemas.microsoft.com/office/powerpoint/2010/main" val="342491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8</a:t>
            </a:fld>
            <a:endParaRPr lang="en-GB"/>
          </a:p>
        </p:txBody>
      </p:sp>
    </p:spTree>
    <p:extLst>
      <p:ext uri="{BB962C8B-B14F-4D97-AF65-F5344CB8AC3E}">
        <p14:creationId xmlns:p14="http://schemas.microsoft.com/office/powerpoint/2010/main" val="193963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E3EC29-9015-4144-A242-1570B21994B4}" type="slidenum">
              <a:rPr lang="en-GB" smtClean="0"/>
              <a:t>16</a:t>
            </a:fld>
            <a:endParaRPr lang="en-GB"/>
          </a:p>
        </p:txBody>
      </p:sp>
    </p:spTree>
    <p:extLst>
      <p:ext uri="{BB962C8B-B14F-4D97-AF65-F5344CB8AC3E}">
        <p14:creationId xmlns:p14="http://schemas.microsoft.com/office/powerpoint/2010/main" val="4082547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pic>
        <p:nvPicPr>
          <p:cNvPr id="3" name="Picture 2">
            <a:extLst>
              <a:ext uri="{FF2B5EF4-FFF2-40B4-BE49-F238E27FC236}">
                <a16:creationId xmlns:a16="http://schemas.microsoft.com/office/drawing/2014/main" id="{721ACF8D-3C6B-FD40-83F6-2D981F3156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5238" y="7879976"/>
            <a:ext cx="3739702" cy="2064389"/>
          </a:xfrm>
          <a:prstGeom prst="rect">
            <a:avLst/>
          </a:prstGeom>
        </p:spPr>
      </p:pic>
      <p:sp>
        <p:nvSpPr>
          <p:cNvPr id="4" name="Rectangle 3">
            <a:extLst>
              <a:ext uri="{FF2B5EF4-FFF2-40B4-BE49-F238E27FC236}">
                <a16:creationId xmlns:a16="http://schemas.microsoft.com/office/drawing/2014/main" id="{4982296E-827C-6D43-A97D-2935095FDE36}"/>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E7F385-B65E-D54A-9062-4519C06D1F3D}"/>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5809F9-FC6E-F945-A1E5-008942544CC8}"/>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254245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7" name="Content Placeholder 2">
            <a:extLst>
              <a:ext uri="{FF2B5EF4-FFF2-40B4-BE49-F238E27FC236}">
                <a16:creationId xmlns:a16="http://schemas.microsoft.com/office/drawing/2014/main" id="{FEF455BF-C776-274C-9D3A-0B3202BD2A0B}"/>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E5D2DF"/>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E5D2DF"/>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9" name="Content Placeholder 9">
            <a:extLst>
              <a:ext uri="{FF2B5EF4-FFF2-40B4-BE49-F238E27FC236}">
                <a16:creationId xmlns:a16="http://schemas.microsoft.com/office/drawing/2014/main" id="{BFD318EB-E022-B349-8472-DCEF49CDABBD}"/>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E5D2DF"/>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B3441854-6880-3D4B-801D-14CC6CF6D083}"/>
              </a:ext>
            </a:extLst>
          </p:cNvPr>
          <p:cNvSpPr/>
          <p:nvPr userDrawn="1"/>
        </p:nvSpPr>
        <p:spPr>
          <a:xfrm>
            <a:off x="5689600" y="-1615440"/>
            <a:ext cx="1127760" cy="1127760"/>
          </a:xfrm>
          <a:prstGeom prst="rect">
            <a:avLst/>
          </a:prstGeom>
          <a:solidFill>
            <a:srgbClr val="CC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4A152E-57A6-D041-B106-4B1B5636DC81}"/>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879AE8-C25A-4B48-B618-09A5D4496F0B}"/>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3C877D-B412-A54C-9BA6-1FB969E62CA8}"/>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227185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CRÉER DES HABITUDES POSITIVES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chemeClr val="bg1"/>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D1B5EBC7-2BBE-5140-A1AB-C5E0A96F25B5}"/>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B173F0-4D71-5742-9608-CB091FF079DF}"/>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40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chemeClr val="bg1"/>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7" name="Content Placeholder 9">
            <a:extLst>
              <a:ext uri="{FF2B5EF4-FFF2-40B4-BE49-F238E27FC236}">
                <a16:creationId xmlns:a16="http://schemas.microsoft.com/office/drawing/2014/main" id="{0E22962B-3B54-4048-B085-21EE1DBFAC2F}"/>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54B34449-8B2E-0D44-B37E-BCFC970E3036}"/>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24F163-3253-F946-B052-049D528E4870}"/>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5E38B2-9D14-904B-B61B-399AD60713D1}"/>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3094148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E87C5B"/>
                </a:solidFill>
                <a:latin typeface="Suisse Int'l Mono" panose="020B0509000000000000" pitchFamily="49" charset="77"/>
              </a:rPr>
              <a:t>‹#›</a:t>
            </a:fld>
            <a:endParaRPr lang="en-US" sz="1100" dirty="0">
              <a:solidFill>
                <a:srgbClr val="E87C5B"/>
              </a:solidFill>
              <a:latin typeface="Suisse Int'l Mono" panose="020B0509000000000000" pitchFamily="49" charset="77"/>
            </a:endParaRPr>
          </a:p>
        </p:txBody>
      </p:sp>
      <p:sp>
        <p:nvSpPr>
          <p:cNvPr id="7" name="Rectangle 6">
            <a:extLst>
              <a:ext uri="{FF2B5EF4-FFF2-40B4-BE49-F238E27FC236}">
                <a16:creationId xmlns:a16="http://schemas.microsoft.com/office/drawing/2014/main" id="{0FB54973-0F7D-3541-81FE-B5C9BF4D8024}"/>
              </a:ext>
            </a:extLst>
          </p:cNvPr>
          <p:cNvSpPr/>
          <p:nvPr userDrawn="1"/>
        </p:nvSpPr>
        <p:spPr>
          <a:xfrm>
            <a:off x="4823253" y="-1071040"/>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8A4515-68D1-2C40-89F4-2FA9EFCF0281}"/>
              </a:ext>
            </a:extLst>
          </p:cNvPr>
          <p:cNvSpPr/>
          <p:nvPr userDrawn="1"/>
        </p:nvSpPr>
        <p:spPr>
          <a:xfrm>
            <a:off x="5655275" y="-1071040"/>
            <a:ext cx="881449" cy="757881"/>
          </a:xfrm>
          <a:prstGeom prst="rect">
            <a:avLst/>
          </a:prstGeom>
          <a:solidFill>
            <a:srgbClr val="E6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E4BDD-9EB8-6145-9E45-D109EC3A4C8D}"/>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377833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E87C5B"/>
                </a:solidFill>
                <a:latin typeface="Suisse Int'l Mono" panose="020B0509000000000000" pitchFamily="49" charset="77"/>
              </a:rPr>
              <a:t>‹#›</a:t>
            </a:fld>
            <a:endParaRPr lang="en-US" sz="1100" dirty="0">
              <a:solidFill>
                <a:srgbClr val="E87C5B"/>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E87C5B"/>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E87C5B"/>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E87C5B"/>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B71BEA83-DE67-994F-870A-EDC89FB20655}"/>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1292248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E87C5B"/>
                </a:solidFill>
                <a:latin typeface="Suisse Int'l Mono" panose="020B0509000000000000" pitchFamily="49" charset="77"/>
              </a:rPr>
              <a:t>‹#›</a:t>
            </a:fld>
            <a:endParaRPr lang="en-US" sz="1100" dirty="0">
              <a:solidFill>
                <a:srgbClr val="E87C5B"/>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E87C5B"/>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E87C5B"/>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E6C0EB01-D046-0245-A268-DAA33648372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2274152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E87C5B"/>
                </a:solidFill>
                <a:latin typeface="Suisse Int'l Mono" panose="020B0509000000000000" pitchFamily="49" charset="77"/>
              </a:rPr>
              <a:t>‹#›</a:t>
            </a:fld>
            <a:endParaRPr lang="en-US" sz="1100" dirty="0">
              <a:solidFill>
                <a:srgbClr val="E87C5B"/>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E87C5B"/>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9" name="Content Placeholder 9">
            <a:extLst>
              <a:ext uri="{FF2B5EF4-FFF2-40B4-BE49-F238E27FC236}">
                <a16:creationId xmlns:a16="http://schemas.microsoft.com/office/drawing/2014/main" id="{53C26B26-52F5-5E4D-AE48-9CB6C5BEF402}"/>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E87C5B"/>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1C6FE0D-8F10-3745-A0D9-3A235D0E665D}"/>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94861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7" name="Content Placeholder 2">
            <a:extLst>
              <a:ext uri="{FF2B5EF4-FFF2-40B4-BE49-F238E27FC236}">
                <a16:creationId xmlns:a16="http://schemas.microsoft.com/office/drawing/2014/main" id="{FEF455BF-C776-274C-9D3A-0B3202BD2A0B}"/>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E5D2DF"/>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E5D2DF"/>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9" name="Content Placeholder 9">
            <a:extLst>
              <a:ext uri="{FF2B5EF4-FFF2-40B4-BE49-F238E27FC236}">
                <a16:creationId xmlns:a16="http://schemas.microsoft.com/office/drawing/2014/main" id="{BFD318EB-E022-B349-8472-DCEF49CDABBD}"/>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B3441854-6880-3D4B-801D-14CC6CF6D083}"/>
              </a:ext>
            </a:extLst>
          </p:cNvPr>
          <p:cNvSpPr/>
          <p:nvPr userDrawn="1"/>
        </p:nvSpPr>
        <p:spPr>
          <a:xfrm>
            <a:off x="5689600" y="-1615440"/>
            <a:ext cx="1127760" cy="1127760"/>
          </a:xfrm>
          <a:prstGeom prst="rect">
            <a:avLst/>
          </a:prstGeom>
          <a:solidFill>
            <a:srgbClr val="CC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4A152E-57A6-D041-B106-4B1B5636DC81}"/>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879AE8-C25A-4B48-B618-09A5D4496F0B}"/>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3C877D-B412-A54C-9BA6-1FB969E62CA8}"/>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423973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CRÉER DES HABITUDES POSITIVES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chemeClr val="bg1"/>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D1B5EBC7-2BBE-5140-A1AB-C5E0A96F25B5}"/>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B173F0-4D71-5742-9608-CB091FF079DF}"/>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43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chemeClr val="bg1"/>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7" name="Content Placeholder 9">
            <a:extLst>
              <a:ext uri="{FF2B5EF4-FFF2-40B4-BE49-F238E27FC236}">
                <a16:creationId xmlns:a16="http://schemas.microsoft.com/office/drawing/2014/main" id="{0E22962B-3B54-4048-B085-21EE1DBFAC2F}"/>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54B34449-8B2E-0D44-B37E-BCFC970E3036}"/>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24F163-3253-F946-B052-049D528E4870}"/>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5E38B2-9D14-904B-B61B-399AD60713D1}"/>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152960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6F2768"/>
                </a:solidFill>
                <a:latin typeface="Suisse Int'l Mono" panose="020B0509000000000000" pitchFamily="49" charset="77"/>
              </a:rPr>
              <a:t>‹#›</a:t>
            </a:fld>
            <a:endParaRPr lang="en-US" sz="1100" dirty="0">
              <a:solidFill>
                <a:srgbClr val="6F2768"/>
              </a:solidFill>
              <a:latin typeface="Suisse Int'l Mono" panose="020B0509000000000000" pitchFamily="49" charset="77"/>
            </a:endParaRPr>
          </a:p>
        </p:txBody>
      </p:sp>
      <p:sp>
        <p:nvSpPr>
          <p:cNvPr id="7" name="Rectangle 6">
            <a:extLst>
              <a:ext uri="{FF2B5EF4-FFF2-40B4-BE49-F238E27FC236}">
                <a16:creationId xmlns:a16="http://schemas.microsoft.com/office/drawing/2014/main" id="{0FB54973-0F7D-3541-81FE-B5C9BF4D8024}"/>
              </a:ext>
            </a:extLst>
          </p:cNvPr>
          <p:cNvSpPr/>
          <p:nvPr userDrawn="1"/>
        </p:nvSpPr>
        <p:spPr>
          <a:xfrm>
            <a:off x="4823253" y="-1071040"/>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8A4515-68D1-2C40-89F4-2FA9EFCF0281}"/>
              </a:ext>
            </a:extLst>
          </p:cNvPr>
          <p:cNvSpPr/>
          <p:nvPr userDrawn="1"/>
        </p:nvSpPr>
        <p:spPr>
          <a:xfrm>
            <a:off x="5655275" y="-1071040"/>
            <a:ext cx="881449" cy="757881"/>
          </a:xfrm>
          <a:prstGeom prst="rect">
            <a:avLst/>
          </a:prstGeom>
          <a:solidFill>
            <a:srgbClr val="E6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E4BDD-9EB8-6145-9E45-D109EC3A4C8D}"/>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34202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6F2768"/>
                </a:solidFill>
                <a:latin typeface="Suisse Int'l Mono" panose="020B0509000000000000" pitchFamily="49" charset="77"/>
              </a:rPr>
              <a:t>‹#›</a:t>
            </a:fld>
            <a:endParaRPr lang="en-US" sz="1100" dirty="0">
              <a:solidFill>
                <a:srgbClr val="6F2768"/>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6F2768"/>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6F2768"/>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6F2768"/>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B71BEA83-DE67-994F-870A-EDC89FB20655}"/>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105800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6F2768"/>
                </a:solidFill>
                <a:latin typeface="Suisse Int'l Mono" panose="020B0509000000000000" pitchFamily="49" charset="77"/>
              </a:rPr>
              <a:t>‹#›</a:t>
            </a:fld>
            <a:endParaRPr lang="en-US" sz="1100" dirty="0">
              <a:solidFill>
                <a:srgbClr val="6F2768"/>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6F2768"/>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6F2768"/>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E6C0EB01-D046-0245-A268-DAA33648372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9174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6F2768"/>
                </a:solidFill>
                <a:latin typeface="Suisse Int'l Mono" panose="020B0509000000000000" pitchFamily="49" charset="77"/>
              </a:rPr>
              <a:t>‹#›</a:t>
            </a:fld>
            <a:endParaRPr lang="en-US" sz="1100" dirty="0">
              <a:solidFill>
                <a:srgbClr val="6F2768"/>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6F2768"/>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9" name="Content Placeholder 9">
            <a:extLst>
              <a:ext uri="{FF2B5EF4-FFF2-40B4-BE49-F238E27FC236}">
                <a16:creationId xmlns:a16="http://schemas.microsoft.com/office/drawing/2014/main" id="{53C26B26-52F5-5E4D-AE48-9CB6C5BEF402}"/>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6F2768"/>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1C6FE0D-8F10-3745-A0D9-3A235D0E665D}"/>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169241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pic>
        <p:nvPicPr>
          <p:cNvPr id="3" name="Picture 2">
            <a:extLst>
              <a:ext uri="{FF2B5EF4-FFF2-40B4-BE49-F238E27FC236}">
                <a16:creationId xmlns:a16="http://schemas.microsoft.com/office/drawing/2014/main" id="{721ACF8D-3C6B-FD40-83F6-2D981F3156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5238" y="7879976"/>
            <a:ext cx="3739702" cy="2064389"/>
          </a:xfrm>
          <a:prstGeom prst="rect">
            <a:avLst/>
          </a:prstGeom>
        </p:spPr>
      </p:pic>
      <p:sp>
        <p:nvSpPr>
          <p:cNvPr id="4" name="Rectangle 3">
            <a:extLst>
              <a:ext uri="{FF2B5EF4-FFF2-40B4-BE49-F238E27FC236}">
                <a16:creationId xmlns:a16="http://schemas.microsoft.com/office/drawing/2014/main" id="{4982296E-827C-6D43-A97D-2935095FDE36}"/>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E7F385-B65E-D54A-9062-4519C06D1F3D}"/>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5809F9-FC6E-F945-A1E5-008942544CC8}"/>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CRÉER DES HABITUDES POSITIVES</a:t>
            </a:r>
          </a:p>
        </p:txBody>
      </p:sp>
    </p:spTree>
    <p:extLst>
      <p:ext uri="{BB962C8B-B14F-4D97-AF65-F5344CB8AC3E}">
        <p14:creationId xmlns:p14="http://schemas.microsoft.com/office/powerpoint/2010/main" val="400772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35006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hf hdr="0" dt="0"/>
  <p:txStyles>
    <p:titleStyle>
      <a:lvl1pPr algn="l" defTabSz="914400" rtl="0" eaLnBrk="1" latinLnBrk="0" hangingPunct="1">
        <a:lnSpc>
          <a:spcPct val="105000"/>
        </a:lnSpc>
        <a:spcBef>
          <a:spcPct val="0"/>
        </a:spcBef>
        <a:buNone/>
        <a:defRPr sz="2100" b="1" kern="1200" cap="all" baseline="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6902">
          <p15:clr>
            <a:srgbClr val="F26B43"/>
          </p15:clr>
        </p15:guide>
        <p15:guide id="6" pos="3840">
          <p15:clr>
            <a:srgbClr val="F26B43"/>
          </p15:clr>
        </p15:guide>
        <p15:guide id="8" pos="710">
          <p15:clr>
            <a:srgbClr val="F26B43"/>
          </p15:clr>
        </p15:guide>
        <p15:guide id="13" orient="horz" pos="2137">
          <p15:clr>
            <a:srgbClr val="F26B43"/>
          </p15:clr>
        </p15:guide>
        <p15:guide id="14" orient="horz" pos="3929">
          <p15:clr>
            <a:srgbClr val="F26B43"/>
          </p15:clr>
        </p15:guide>
        <p15:guide id="15" pos="17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4674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hdr="0" dt="0"/>
  <p:txStyles>
    <p:titleStyle>
      <a:lvl1pPr algn="l" defTabSz="914400" rtl="0" eaLnBrk="1" latinLnBrk="0" hangingPunct="1">
        <a:lnSpc>
          <a:spcPct val="105000"/>
        </a:lnSpc>
        <a:spcBef>
          <a:spcPct val="0"/>
        </a:spcBef>
        <a:buNone/>
        <a:defRPr sz="2100" b="1" kern="1200" cap="all" baseline="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6902">
          <p15:clr>
            <a:srgbClr val="F26B43"/>
          </p15:clr>
        </p15:guide>
        <p15:guide id="6" pos="3840">
          <p15:clr>
            <a:srgbClr val="F26B43"/>
          </p15:clr>
        </p15:guide>
        <p15:guide id="8" pos="710">
          <p15:clr>
            <a:srgbClr val="F26B43"/>
          </p15:clr>
        </p15:guide>
        <p15:guide id="13" orient="horz" pos="2137">
          <p15:clr>
            <a:srgbClr val="F26B43"/>
          </p15:clr>
        </p15:guide>
        <p15:guide id="14" orient="horz" pos="3929">
          <p15:clr>
            <a:srgbClr val="F26B43"/>
          </p15:clr>
        </p15:guide>
        <p15:guide id="15" pos="17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CF0AC-CB71-3744-8367-4CB4B0A82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 y="0"/>
            <a:ext cx="12175528" cy="6858000"/>
          </a:xfrm>
          <a:prstGeom prst="rect">
            <a:avLst/>
          </a:prstGeom>
        </p:spPr>
      </p:pic>
      <p:sp>
        <p:nvSpPr>
          <p:cNvPr id="6" name="Rectangle 5">
            <a:extLst>
              <a:ext uri="{FF2B5EF4-FFF2-40B4-BE49-F238E27FC236}">
                <a16:creationId xmlns:a16="http://schemas.microsoft.com/office/drawing/2014/main" id="{C2545FD8-8CEC-C647-A724-AF5842F32D34}"/>
              </a:ext>
            </a:extLst>
          </p:cNvPr>
          <p:cNvSpPr/>
          <p:nvPr/>
        </p:nvSpPr>
        <p:spPr>
          <a:xfrm>
            <a:off x="484912" y="440037"/>
            <a:ext cx="7946631" cy="2548994"/>
          </a:xfrm>
          <a:prstGeom prst="rect">
            <a:avLst/>
          </a:prstGeom>
        </p:spPr>
        <p:txBody>
          <a:bodyPr wrap="none" lIns="0" tIns="0" rIns="0" bIns="0">
            <a:noAutofit/>
          </a:bodyPr>
          <a:lstStyle/>
          <a:p>
            <a:pPr>
              <a:lnSpc>
                <a:spcPts val="7000"/>
              </a:lnSpc>
            </a:pPr>
            <a:r>
              <a:rPr lang="fr-FR" sz="6600">
                <a:solidFill>
                  <a:schemeClr val="bg1"/>
                </a:solidFill>
                <a:latin typeface="Suisse Int'l Mono" panose="020B0509000000000000" pitchFamily="49" charset="77"/>
                <a:cs typeface="Arial" panose="020B0604020202020204" pitchFamily="34" charset="0"/>
              </a:rPr>
              <a:t>THINK.</a:t>
            </a:r>
            <a:br>
              <a:rPr lang="fr-FR" sz="6600">
                <a:solidFill>
                  <a:schemeClr val="bg1"/>
                </a:solidFill>
                <a:latin typeface="Suisse Int'l Mono" panose="020B0509000000000000" pitchFamily="49" charset="77"/>
                <a:cs typeface="Arial" panose="020B0604020202020204" pitchFamily="34" charset="0"/>
              </a:rPr>
            </a:br>
            <a:r>
              <a:rPr lang="fr-FR" sz="6600">
                <a:solidFill>
                  <a:schemeClr val="bg1"/>
                </a:solidFill>
                <a:latin typeface="Suisse Int'l Mono" panose="020B0509000000000000" pitchFamily="49" charset="77"/>
                <a:cs typeface="Arial" panose="020B0604020202020204" pitchFamily="34" charset="0"/>
              </a:rPr>
              <a:t>DO.SPRINTS.</a:t>
            </a:r>
          </a:p>
        </p:txBody>
      </p:sp>
      <p:sp>
        <p:nvSpPr>
          <p:cNvPr id="4" name="Rectangle 3">
            <a:extLst>
              <a:ext uri="{FF2B5EF4-FFF2-40B4-BE49-F238E27FC236}">
                <a16:creationId xmlns:a16="http://schemas.microsoft.com/office/drawing/2014/main" id="{70E47D54-B249-ED4F-BF66-E63F93747AFD}"/>
              </a:ext>
            </a:extLst>
          </p:cNvPr>
          <p:cNvSpPr/>
          <p:nvPr/>
        </p:nvSpPr>
        <p:spPr>
          <a:xfrm>
            <a:off x="-8236" y="0"/>
            <a:ext cx="1219200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BACA7B-A4E1-EB4C-A79C-4BE0EE665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a:outerShdw blurRad="50800" dir="2700000" algn="tl" rotWithShape="0">
              <a:prstClr val="black">
                <a:alpha val="40000"/>
              </a:prstClr>
            </a:outerShdw>
          </a:effectLst>
        </p:spPr>
      </p:pic>
    </p:spTree>
    <p:extLst>
      <p:ext uri="{BB962C8B-B14F-4D97-AF65-F5344CB8AC3E}">
        <p14:creationId xmlns:p14="http://schemas.microsoft.com/office/powerpoint/2010/main" val="393700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p:txBody>
          <a:bodyPr/>
          <a:lstStyle/>
          <a:p>
            <a:r>
              <a:rPr lang="fr-FR" dirty="0"/>
              <a:t>Cette formule, créée par Charles Green (auteur de </a:t>
            </a:r>
            <a:br>
              <a:rPr lang="fr-FR" dirty="0"/>
            </a:br>
            <a:r>
              <a:rPr lang="fr-FR" dirty="0"/>
              <a:t>« The </a:t>
            </a:r>
            <a:r>
              <a:rPr lang="fr-FR" dirty="0" err="1"/>
              <a:t>Trusted</a:t>
            </a:r>
            <a:r>
              <a:rPr lang="fr-FR" dirty="0"/>
              <a:t> Advisor »), nous aide à décoder ce qui </a:t>
            </a:r>
            <a:br>
              <a:rPr lang="fr-FR" dirty="0"/>
            </a:br>
            <a:r>
              <a:rPr lang="fr-FR" dirty="0"/>
              <a:t>fait de nous une personne de confiance (ou non).</a:t>
            </a:r>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D06AD844-5A40-2C40-A0BF-26403DCF3999}"/>
              </a:ext>
            </a:extLst>
          </p:cNvPr>
          <p:cNvSpPr>
            <a:spLocks noGrp="1"/>
          </p:cNvSpPr>
          <p:nvPr>
            <p:ph sz="quarter" idx="11"/>
          </p:nvPr>
        </p:nvSpPr>
        <p:spPr/>
        <p:txBody>
          <a:bodyPr/>
          <a:lstStyle/>
          <a:p>
            <a:r>
              <a:rPr lang="fr-FR"/>
              <a:t>DÉCODER LA CONFIANCE</a:t>
            </a:r>
          </a:p>
        </p:txBody>
      </p:sp>
      <p:sp>
        <p:nvSpPr>
          <p:cNvPr id="13" name="Rectangle 12">
            <a:extLst>
              <a:ext uri="{FF2B5EF4-FFF2-40B4-BE49-F238E27FC236}">
                <a16:creationId xmlns:a16="http://schemas.microsoft.com/office/drawing/2014/main" id="{591687EB-D58B-C34F-9FE7-59CF93E3671D}"/>
              </a:ext>
            </a:extLst>
          </p:cNvPr>
          <p:cNvSpPr/>
          <p:nvPr/>
        </p:nvSpPr>
        <p:spPr>
          <a:xfrm>
            <a:off x="4921701" y="2790008"/>
            <a:ext cx="6195484" cy="400110"/>
          </a:xfrm>
          <a:prstGeom prst="rect">
            <a:avLst/>
          </a:prstGeom>
        </p:spPr>
        <p:txBody>
          <a:bodyPr wrap="square">
            <a:spAutoFit/>
          </a:bodyPr>
          <a:lstStyle/>
          <a:p>
            <a:pPr algn="ctr"/>
            <a:r>
              <a:rPr lang="fr-FR" sz="2000" spc="200" dirty="0">
                <a:solidFill>
                  <a:srgbClr val="6F2768"/>
                </a:solidFill>
              </a:rPr>
              <a:t>CRÉDIBILITÉ </a:t>
            </a:r>
            <a:r>
              <a:rPr lang="fr-FR" sz="2000" spc="200" dirty="0">
                <a:solidFill>
                  <a:srgbClr val="E87C5B"/>
                </a:solidFill>
              </a:rPr>
              <a:t>+</a:t>
            </a:r>
            <a:r>
              <a:rPr lang="fr-FR" sz="2000" spc="200" dirty="0">
                <a:solidFill>
                  <a:srgbClr val="6F2768"/>
                </a:solidFill>
              </a:rPr>
              <a:t> FIABILITÉ </a:t>
            </a:r>
            <a:r>
              <a:rPr lang="fr-FR" sz="2000" spc="200" dirty="0">
                <a:solidFill>
                  <a:srgbClr val="E87C5B"/>
                </a:solidFill>
              </a:rPr>
              <a:t>+</a:t>
            </a:r>
            <a:r>
              <a:rPr lang="fr-FR" sz="2000" spc="200" dirty="0">
                <a:solidFill>
                  <a:srgbClr val="6F2768"/>
                </a:solidFill>
              </a:rPr>
              <a:t> INTIMITÉ</a:t>
            </a:r>
          </a:p>
        </p:txBody>
      </p:sp>
      <p:cxnSp>
        <p:nvCxnSpPr>
          <p:cNvPr id="14" name="Straight Connector 13">
            <a:extLst>
              <a:ext uri="{FF2B5EF4-FFF2-40B4-BE49-F238E27FC236}">
                <a16:creationId xmlns:a16="http://schemas.microsoft.com/office/drawing/2014/main" id="{D9E584F0-F6DD-794C-A1CC-8007403BF5F7}"/>
              </a:ext>
            </a:extLst>
          </p:cNvPr>
          <p:cNvCxnSpPr>
            <a:cxnSpLocks/>
          </p:cNvCxnSpPr>
          <p:nvPr/>
        </p:nvCxnSpPr>
        <p:spPr>
          <a:xfrm>
            <a:off x="5023871" y="3437759"/>
            <a:ext cx="5998845" cy="0"/>
          </a:xfrm>
          <a:prstGeom prst="line">
            <a:avLst/>
          </a:prstGeom>
          <a:ln w="19050">
            <a:solidFill>
              <a:srgbClr val="E87C5B"/>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4948801-D621-624D-A4CD-15C09110DF0C}"/>
              </a:ext>
            </a:extLst>
          </p:cNvPr>
          <p:cNvSpPr/>
          <p:nvPr/>
        </p:nvSpPr>
        <p:spPr>
          <a:xfrm>
            <a:off x="5614466" y="3710758"/>
            <a:ext cx="4809954" cy="400110"/>
          </a:xfrm>
          <a:prstGeom prst="rect">
            <a:avLst/>
          </a:prstGeom>
        </p:spPr>
        <p:txBody>
          <a:bodyPr wrap="square">
            <a:spAutoFit/>
          </a:bodyPr>
          <a:lstStyle/>
          <a:p>
            <a:pPr algn="ctr"/>
            <a:r>
              <a:rPr lang="fr-FR" sz="2000" spc="200" dirty="0">
                <a:solidFill>
                  <a:srgbClr val="6F2768"/>
                </a:solidFill>
              </a:rPr>
              <a:t>MOTIVATIONS PERSONNELLES</a:t>
            </a:r>
          </a:p>
        </p:txBody>
      </p:sp>
      <p:sp>
        <p:nvSpPr>
          <p:cNvPr id="16" name="Rectangle 15">
            <a:extLst>
              <a:ext uri="{FF2B5EF4-FFF2-40B4-BE49-F238E27FC236}">
                <a16:creationId xmlns:a16="http://schemas.microsoft.com/office/drawing/2014/main" id="{9CC8F9FA-6836-EA48-8880-E4903AF1574A}"/>
              </a:ext>
            </a:extLst>
          </p:cNvPr>
          <p:cNvSpPr/>
          <p:nvPr/>
        </p:nvSpPr>
        <p:spPr>
          <a:xfrm>
            <a:off x="2634467" y="2409008"/>
            <a:ext cx="1295547" cy="1938992"/>
          </a:xfrm>
          <a:prstGeom prst="rect">
            <a:avLst/>
          </a:prstGeom>
        </p:spPr>
        <p:txBody>
          <a:bodyPr wrap="none">
            <a:spAutoFit/>
          </a:bodyPr>
          <a:lstStyle/>
          <a:p>
            <a:r>
              <a:rPr lang="fr-FR" sz="12000" b="1" dirty="0">
                <a:solidFill>
                  <a:srgbClr val="E87C5B"/>
                </a:solidFill>
              </a:rPr>
              <a:t>C</a:t>
            </a:r>
          </a:p>
        </p:txBody>
      </p:sp>
      <p:sp>
        <p:nvSpPr>
          <p:cNvPr id="17" name="Rectangle 16">
            <a:extLst>
              <a:ext uri="{FF2B5EF4-FFF2-40B4-BE49-F238E27FC236}">
                <a16:creationId xmlns:a16="http://schemas.microsoft.com/office/drawing/2014/main" id="{F0E5CF8A-CA92-1E4F-A58E-551BD3C08BCF}"/>
              </a:ext>
            </a:extLst>
          </p:cNvPr>
          <p:cNvSpPr/>
          <p:nvPr/>
        </p:nvSpPr>
        <p:spPr>
          <a:xfrm>
            <a:off x="3857829" y="2615383"/>
            <a:ext cx="903613" cy="1569660"/>
          </a:xfrm>
          <a:prstGeom prst="rect">
            <a:avLst/>
          </a:prstGeom>
        </p:spPr>
        <p:txBody>
          <a:bodyPr wrap="none">
            <a:spAutoFit/>
          </a:bodyPr>
          <a:lstStyle/>
          <a:p>
            <a:r>
              <a:rPr lang="fr-FR" sz="9600" b="1">
                <a:solidFill>
                  <a:srgbClr val="E87C5B"/>
                </a:solidFill>
              </a:rPr>
              <a:t>=</a:t>
            </a:r>
          </a:p>
        </p:txBody>
      </p:sp>
      <p:sp>
        <p:nvSpPr>
          <p:cNvPr id="18" name="Rectangle 17">
            <a:extLst>
              <a:ext uri="{FF2B5EF4-FFF2-40B4-BE49-F238E27FC236}">
                <a16:creationId xmlns:a16="http://schemas.microsoft.com/office/drawing/2014/main" id="{02583682-657F-8D44-BA1D-4361674739D6}"/>
              </a:ext>
            </a:extLst>
          </p:cNvPr>
          <p:cNvSpPr/>
          <p:nvPr/>
        </p:nvSpPr>
        <p:spPr>
          <a:xfrm>
            <a:off x="2367090" y="4123508"/>
            <a:ext cx="1659429" cy="369332"/>
          </a:xfrm>
          <a:prstGeom prst="rect">
            <a:avLst/>
          </a:prstGeom>
        </p:spPr>
        <p:txBody>
          <a:bodyPr wrap="none">
            <a:spAutoFit/>
          </a:bodyPr>
          <a:lstStyle/>
          <a:p>
            <a:pPr algn="ctr"/>
            <a:r>
              <a:rPr lang="fr-FR" spc="100" dirty="0">
                <a:solidFill>
                  <a:srgbClr val="E87C5B"/>
                </a:solidFill>
              </a:rPr>
              <a:t>CONFIANCE</a:t>
            </a:r>
          </a:p>
        </p:txBody>
      </p:sp>
    </p:spTree>
    <p:extLst>
      <p:ext uri="{BB962C8B-B14F-4D97-AF65-F5344CB8AC3E}">
        <p14:creationId xmlns:p14="http://schemas.microsoft.com/office/powerpoint/2010/main" val="150889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lnSpc>
                <a:spcPts val="3100"/>
              </a:lnSpc>
            </a:pPr>
            <a:r>
              <a:rPr lang="fr-FR" sz="2250" dirty="0"/>
              <a:t>Réfléchissez à une conversation cruciale que vous aurez sur la performance / les comportements / la communication / les relations. </a:t>
            </a:r>
          </a:p>
          <a:p>
            <a:pPr lvl="0">
              <a:lnSpc>
                <a:spcPts val="3100"/>
              </a:lnSpc>
            </a:pPr>
            <a:r>
              <a:rPr lang="fr-FR" sz="2250" dirty="0"/>
              <a:t>N’oubliez pas que la confiance se trouve généralement au centre de tous ces domaines. Prenez en compte l’équation suivante :</a:t>
            </a:r>
          </a:p>
          <a:p>
            <a:pPr lvl="1">
              <a:lnSpc>
                <a:spcPts val="2400"/>
              </a:lnSpc>
            </a:pPr>
            <a:r>
              <a:rPr lang="fr-FR" sz="1650" dirty="0"/>
              <a:t>Dans quels domaines identifiez‑vous/percevez‑vous des carences ou des exagérations ?</a:t>
            </a:r>
          </a:p>
          <a:p>
            <a:pPr lvl="1">
              <a:lnSpc>
                <a:spcPts val="2400"/>
              </a:lnSpc>
            </a:pPr>
            <a:r>
              <a:rPr lang="fr-FR" sz="1650" dirty="0"/>
              <a:t>Pourquoi ? </a:t>
            </a:r>
          </a:p>
          <a:p>
            <a:pPr lvl="1">
              <a:lnSpc>
                <a:spcPts val="2400"/>
              </a:lnSpc>
            </a:pPr>
            <a:r>
              <a:rPr lang="fr-FR" sz="1650" dirty="0"/>
              <a:t>De quelles preuves disposez‑vous ?</a:t>
            </a:r>
          </a:p>
          <a:p>
            <a:pPr lvl="1">
              <a:lnSpc>
                <a:spcPts val="2400"/>
              </a:lnSpc>
            </a:pPr>
            <a:r>
              <a:rPr lang="fr-FR" sz="1650" dirty="0"/>
              <a:t>Dans quels domaines l’autre partie pourrait‑elle percevoir des carences de votre part ?</a:t>
            </a:r>
          </a:p>
          <a:p>
            <a:pPr lvl="1">
              <a:lnSpc>
                <a:spcPts val="2400"/>
              </a:lnSpc>
            </a:pPr>
            <a:r>
              <a:rPr lang="fr-FR" sz="1650" dirty="0"/>
              <a:t>Pourquoi ?</a:t>
            </a:r>
          </a:p>
          <a:p>
            <a:pPr lvl="1">
              <a:lnSpc>
                <a:spcPts val="2400"/>
              </a:lnSpc>
            </a:pPr>
            <a:r>
              <a:rPr lang="fr-FR" sz="1650" dirty="0"/>
              <a:t>De quelles preuves pourrait‑elle disposer ?</a:t>
            </a:r>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dirty="0"/>
              <a:t>RÉFLEXION</a:t>
            </a:r>
          </a:p>
        </p:txBody>
      </p:sp>
    </p:spTree>
    <p:extLst>
      <p:ext uri="{BB962C8B-B14F-4D97-AF65-F5344CB8AC3E}">
        <p14:creationId xmlns:p14="http://schemas.microsoft.com/office/powerpoint/2010/main" val="354542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1911AAFB-48B7-BA4A-A72D-6CD90B909807}"/>
              </a:ext>
            </a:extLst>
          </p:cNvPr>
          <p:cNvSpPr>
            <a:spLocks noGrp="1"/>
          </p:cNvSpPr>
          <p:nvPr>
            <p:ph sz="quarter" idx="11"/>
          </p:nvPr>
        </p:nvSpPr>
        <p:spPr>
          <a:xfrm>
            <a:off x="442913" y="441325"/>
            <a:ext cx="2305050" cy="433388"/>
          </a:xfrm>
        </p:spPr>
        <p:txBody>
          <a:bodyPr/>
          <a:lstStyle/>
          <a:p>
            <a:r>
              <a:rPr lang="fr-FR" dirty="0"/>
              <a:t>QUELLE EST LA CONVERSATION À AVOIR </a:t>
            </a:r>
            <a:br>
              <a:rPr lang="fr-FR" dirty="0"/>
            </a:br>
            <a:r>
              <a:rPr lang="fr-FR" dirty="0"/>
              <a:t>(ET COMMENT LA CONSTRUIRE) ? </a:t>
            </a:r>
          </a:p>
          <a:p>
            <a:endParaRPr lang="en-GB" dirty="0"/>
          </a:p>
        </p:txBody>
      </p:sp>
      <p:sp>
        <p:nvSpPr>
          <p:cNvPr id="17" name="Text Placeholder 2">
            <a:extLst>
              <a:ext uri="{FF2B5EF4-FFF2-40B4-BE49-F238E27FC236}">
                <a16:creationId xmlns:a16="http://schemas.microsoft.com/office/drawing/2014/main" id="{574D9F80-FE68-B94E-BCA3-173E58382FCD}"/>
              </a:ext>
            </a:extLst>
          </p:cNvPr>
          <p:cNvSpPr txBox="1">
            <a:spLocks/>
          </p:cNvSpPr>
          <p:nvPr/>
        </p:nvSpPr>
        <p:spPr>
          <a:xfrm rot="16200000">
            <a:off x="2617788" y="2817812"/>
            <a:ext cx="2179638"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fr-FR">
                <a:solidFill>
                  <a:srgbClr val="6F2768"/>
                </a:solidFill>
              </a:rPr>
              <a:t>Volonté</a:t>
            </a:r>
          </a:p>
        </p:txBody>
      </p:sp>
      <p:sp>
        <p:nvSpPr>
          <p:cNvPr id="18" name="Process 17">
            <a:extLst>
              <a:ext uri="{FF2B5EF4-FFF2-40B4-BE49-F238E27FC236}">
                <a16:creationId xmlns:a16="http://schemas.microsoft.com/office/drawing/2014/main" id="{80D4CF57-0F7C-D145-8C89-36CF7E5A926F}"/>
              </a:ext>
            </a:extLst>
          </p:cNvPr>
          <p:cNvSpPr/>
          <p:nvPr/>
        </p:nvSpPr>
        <p:spPr>
          <a:xfrm>
            <a:off x="4438734" y="1121777"/>
            <a:ext cx="1858210" cy="1871578"/>
          </a:xfrm>
          <a:prstGeom prst="flowChartProcess">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rocess 18">
            <a:extLst>
              <a:ext uri="{FF2B5EF4-FFF2-40B4-BE49-F238E27FC236}">
                <a16:creationId xmlns:a16="http://schemas.microsoft.com/office/drawing/2014/main" id="{A57027BF-611A-B34A-A0C6-EE50CEB9E372}"/>
              </a:ext>
            </a:extLst>
          </p:cNvPr>
          <p:cNvSpPr/>
          <p:nvPr/>
        </p:nvSpPr>
        <p:spPr>
          <a:xfrm>
            <a:off x="6310313" y="1121777"/>
            <a:ext cx="1858210" cy="1871578"/>
          </a:xfrm>
          <a:prstGeom prst="flowChartProcess">
            <a:avLst/>
          </a:prstGeom>
          <a:solidFill>
            <a:srgbClr val="E87C5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Process 21">
            <a:extLst>
              <a:ext uri="{FF2B5EF4-FFF2-40B4-BE49-F238E27FC236}">
                <a16:creationId xmlns:a16="http://schemas.microsoft.com/office/drawing/2014/main" id="{4F6FA2A4-39A8-654A-AE2E-3F9EC7BD1F11}"/>
              </a:ext>
            </a:extLst>
          </p:cNvPr>
          <p:cNvSpPr/>
          <p:nvPr/>
        </p:nvSpPr>
        <p:spPr>
          <a:xfrm>
            <a:off x="4438734" y="3006725"/>
            <a:ext cx="1858210" cy="1871578"/>
          </a:xfrm>
          <a:prstGeom prst="flowChartProcess">
            <a:avLst/>
          </a:prstGeom>
          <a:solidFill>
            <a:srgbClr val="6F276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rocess 22">
            <a:extLst>
              <a:ext uri="{FF2B5EF4-FFF2-40B4-BE49-F238E27FC236}">
                <a16:creationId xmlns:a16="http://schemas.microsoft.com/office/drawing/2014/main" id="{69270CE0-1B19-2A47-B8EC-7758829FF190}"/>
              </a:ext>
            </a:extLst>
          </p:cNvPr>
          <p:cNvSpPr/>
          <p:nvPr/>
        </p:nvSpPr>
        <p:spPr>
          <a:xfrm>
            <a:off x="6310313" y="3006725"/>
            <a:ext cx="1858210" cy="1871578"/>
          </a:xfrm>
          <a:prstGeom prst="flowChartProcess">
            <a:avLst/>
          </a:prstGeom>
          <a:solidFill>
            <a:srgbClr val="6F2768">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471748DE-C9B2-CD45-A483-1A7DA3CD8268}"/>
              </a:ext>
            </a:extLst>
          </p:cNvPr>
          <p:cNvCxnSpPr>
            <a:cxnSpLocks/>
          </p:cNvCxnSpPr>
          <p:nvPr/>
        </p:nvCxnSpPr>
        <p:spPr>
          <a:xfrm flipV="1">
            <a:off x="4184734" y="1121778"/>
            <a:ext cx="0" cy="3756525"/>
          </a:xfrm>
          <a:prstGeom prst="straightConnector1">
            <a:avLst/>
          </a:prstGeom>
          <a:ln w="19050">
            <a:solidFill>
              <a:srgbClr val="E87C5B"/>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31F3D4F-530B-2F49-9CDB-9FFC1BA69BA0}"/>
              </a:ext>
            </a:extLst>
          </p:cNvPr>
          <p:cNvCxnSpPr>
            <a:cxnSpLocks/>
          </p:cNvCxnSpPr>
          <p:nvPr/>
        </p:nvCxnSpPr>
        <p:spPr>
          <a:xfrm>
            <a:off x="4432049" y="5132248"/>
            <a:ext cx="3729789" cy="0"/>
          </a:xfrm>
          <a:prstGeom prst="straightConnector1">
            <a:avLst/>
          </a:prstGeom>
          <a:ln w="19050">
            <a:solidFill>
              <a:srgbClr val="E87C5B"/>
            </a:solidFill>
            <a:tailEnd type="arrow"/>
          </a:ln>
        </p:spPr>
        <p:style>
          <a:lnRef idx="2">
            <a:schemeClr val="accent1"/>
          </a:lnRef>
          <a:fillRef idx="0">
            <a:schemeClr val="accent1"/>
          </a:fillRef>
          <a:effectRef idx="1">
            <a:schemeClr val="accent1"/>
          </a:effectRef>
          <a:fontRef idx="minor">
            <a:schemeClr val="tx1"/>
          </a:fontRef>
        </p:style>
      </p:cxnSp>
      <p:sp>
        <p:nvSpPr>
          <p:cNvPr id="26" name="Text Placeholder 2">
            <a:extLst>
              <a:ext uri="{FF2B5EF4-FFF2-40B4-BE49-F238E27FC236}">
                <a16:creationId xmlns:a16="http://schemas.microsoft.com/office/drawing/2014/main" id="{987A65B1-07A0-8642-A2E0-1BFD9F24FC26}"/>
              </a:ext>
            </a:extLst>
          </p:cNvPr>
          <p:cNvSpPr txBox="1">
            <a:spLocks/>
          </p:cNvSpPr>
          <p:nvPr/>
        </p:nvSpPr>
        <p:spPr>
          <a:xfrm>
            <a:off x="6310313" y="1991305"/>
            <a:ext cx="1851526"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fr-FR">
                <a:solidFill>
                  <a:srgbClr val="6F2768"/>
                </a:solidFill>
              </a:rPr>
              <a:t>Donner de l’autonomie</a:t>
            </a:r>
          </a:p>
        </p:txBody>
      </p:sp>
      <p:sp>
        <p:nvSpPr>
          <p:cNvPr id="27" name="Text Placeholder 2">
            <a:extLst>
              <a:ext uri="{FF2B5EF4-FFF2-40B4-BE49-F238E27FC236}">
                <a16:creationId xmlns:a16="http://schemas.microsoft.com/office/drawing/2014/main" id="{676FD78D-091A-134E-8D8E-53E23FD8FB1F}"/>
              </a:ext>
            </a:extLst>
          </p:cNvPr>
          <p:cNvSpPr txBox="1">
            <a:spLocks/>
          </p:cNvSpPr>
          <p:nvPr/>
        </p:nvSpPr>
        <p:spPr>
          <a:xfrm>
            <a:off x="4432050" y="3829005"/>
            <a:ext cx="1858210"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fr-FR">
                <a:solidFill>
                  <a:srgbClr val="6F2768"/>
                </a:solidFill>
              </a:rPr>
              <a:t>Diriger</a:t>
            </a:r>
          </a:p>
        </p:txBody>
      </p:sp>
      <p:sp>
        <p:nvSpPr>
          <p:cNvPr id="28" name="Text Placeholder 2">
            <a:extLst>
              <a:ext uri="{FF2B5EF4-FFF2-40B4-BE49-F238E27FC236}">
                <a16:creationId xmlns:a16="http://schemas.microsoft.com/office/drawing/2014/main" id="{5E554B4D-B5BD-7A44-98F6-05CF7FFDC1A4}"/>
              </a:ext>
            </a:extLst>
          </p:cNvPr>
          <p:cNvSpPr txBox="1">
            <a:spLocks/>
          </p:cNvSpPr>
          <p:nvPr/>
        </p:nvSpPr>
        <p:spPr>
          <a:xfrm>
            <a:off x="6310313" y="3834851"/>
            <a:ext cx="1851525"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fr-FR">
                <a:solidFill>
                  <a:srgbClr val="6F2768"/>
                </a:solidFill>
              </a:rPr>
              <a:t>Motiver</a:t>
            </a:r>
          </a:p>
        </p:txBody>
      </p:sp>
      <p:sp>
        <p:nvSpPr>
          <p:cNvPr id="29" name="Text Placeholder 2">
            <a:extLst>
              <a:ext uri="{FF2B5EF4-FFF2-40B4-BE49-F238E27FC236}">
                <a16:creationId xmlns:a16="http://schemas.microsoft.com/office/drawing/2014/main" id="{18A4C518-9AE9-DE4E-8E4A-1FE2EA25F4FE}"/>
              </a:ext>
            </a:extLst>
          </p:cNvPr>
          <p:cNvSpPr txBox="1">
            <a:spLocks/>
          </p:cNvSpPr>
          <p:nvPr/>
        </p:nvSpPr>
        <p:spPr>
          <a:xfrm>
            <a:off x="4432049" y="5294726"/>
            <a:ext cx="3729789"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fr-FR">
                <a:solidFill>
                  <a:srgbClr val="6F2768"/>
                </a:solidFill>
              </a:rPr>
              <a:t>Compétence</a:t>
            </a:r>
          </a:p>
        </p:txBody>
      </p:sp>
      <p:sp>
        <p:nvSpPr>
          <p:cNvPr id="30" name="Text Placeholder 2">
            <a:extLst>
              <a:ext uri="{FF2B5EF4-FFF2-40B4-BE49-F238E27FC236}">
                <a16:creationId xmlns:a16="http://schemas.microsoft.com/office/drawing/2014/main" id="{F4424774-F376-2E49-BE84-06D5D72D83C1}"/>
              </a:ext>
            </a:extLst>
          </p:cNvPr>
          <p:cNvSpPr txBox="1">
            <a:spLocks/>
          </p:cNvSpPr>
          <p:nvPr/>
        </p:nvSpPr>
        <p:spPr>
          <a:xfrm>
            <a:off x="4438734" y="1985459"/>
            <a:ext cx="1858211"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fr-FR">
                <a:solidFill>
                  <a:srgbClr val="6F2768"/>
                </a:solidFill>
              </a:rPr>
              <a:t>Guider</a:t>
            </a:r>
          </a:p>
        </p:txBody>
      </p:sp>
    </p:spTree>
    <p:extLst>
      <p:ext uri="{BB962C8B-B14F-4D97-AF65-F5344CB8AC3E}">
        <p14:creationId xmlns:p14="http://schemas.microsoft.com/office/powerpoint/2010/main" val="115141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fr-FR" sz="2400" dirty="0"/>
              <a:t>Individuellement, réfléchissez à la conversation qui doit avoir lieu et positionnez les individus concernés sur le modèle « Compétence vs. Volonté ». Que remarquez‑vous ?</a:t>
            </a:r>
          </a:p>
          <a:p>
            <a:pPr lvl="0"/>
            <a:r>
              <a:rPr lang="fr-FR" sz="2400" dirty="0"/>
              <a:t>De quelle façon cela influence‑t‑il votre conversation ?</a:t>
            </a:r>
          </a:p>
          <a:p>
            <a:pPr lvl="0"/>
            <a:endParaRPr lang="en-GB" sz="2400" dirty="0"/>
          </a:p>
          <a:p>
            <a:pPr lvl="0"/>
            <a:endParaRPr lang="en-GB" sz="2400" dirty="0"/>
          </a:p>
          <a:p>
            <a:pPr lvl="0"/>
            <a:r>
              <a:rPr lang="fr-FR" sz="2400" dirty="0"/>
              <a:t>Quels changements culturels doivent être apportés </a:t>
            </a:r>
            <a:br>
              <a:rPr lang="fr-FR" sz="2400" dirty="0"/>
            </a:br>
            <a:r>
              <a:rPr lang="fr-FR" sz="2400" dirty="0"/>
              <a:t>afin de pouvoir discuter en toute confiance au sein de Sony Music ? </a:t>
            </a:r>
          </a:p>
          <a:p>
            <a:pPr lvl="0"/>
            <a:r>
              <a:rPr lang="fr-FR" sz="2400" dirty="0"/>
              <a:t>Quels comportements ou attitudes devons‑nous afficher ? </a:t>
            </a:r>
          </a:p>
          <a:p>
            <a:pPr lvl="0"/>
            <a:r>
              <a:rPr lang="fr-FR" sz="2400" dirty="0"/>
              <a:t>Quels changements pouvons‑nous commencer à apporter afin d’aller dans ce sens ?</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a:t>RÉFLEXION</a:t>
            </a:r>
          </a:p>
        </p:txBody>
      </p:sp>
    </p:spTree>
    <p:extLst>
      <p:ext uri="{BB962C8B-B14F-4D97-AF65-F5344CB8AC3E}">
        <p14:creationId xmlns:p14="http://schemas.microsoft.com/office/powerpoint/2010/main" val="303779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276D75-646A-6440-B214-A52138501EDB}"/>
              </a:ext>
            </a:extLst>
          </p:cNvPr>
          <p:cNvSpPr>
            <a:spLocks noGrp="1"/>
          </p:cNvSpPr>
          <p:nvPr>
            <p:ph sz="quarter" idx="11"/>
          </p:nvPr>
        </p:nvSpPr>
        <p:spPr/>
        <p:txBody>
          <a:bodyPr/>
          <a:lstStyle/>
          <a:p>
            <a:r>
              <a:rPr lang="fr-FR" dirty="0"/>
              <a:t>N’EN FAISONS PAS </a:t>
            </a:r>
            <a:br>
              <a:rPr lang="fr-FR" dirty="0"/>
            </a:br>
            <a:r>
              <a:rPr lang="fr-FR" dirty="0"/>
              <a:t>TOUT UN DRAME</a:t>
            </a:r>
          </a:p>
          <a:p>
            <a:endParaRPr lang="en-US" dirty="0"/>
          </a:p>
          <a:p>
            <a:endParaRPr lang="en-US" dirty="0"/>
          </a:p>
        </p:txBody>
      </p:sp>
      <p:sp>
        <p:nvSpPr>
          <p:cNvPr id="2" name="TextBox 1"/>
          <p:cNvSpPr txBox="1"/>
          <p:nvPr/>
        </p:nvSpPr>
        <p:spPr>
          <a:xfrm>
            <a:off x="8133074" y="6131206"/>
            <a:ext cx="1696428" cy="153888"/>
          </a:xfrm>
          <a:prstGeom prst="rect">
            <a:avLst/>
          </a:prstGeom>
          <a:noFill/>
        </p:spPr>
        <p:txBody>
          <a:bodyPr wrap="none" lIns="0" tIns="0" rIns="0" bIns="0" rtlCol="0">
            <a:spAutoFit/>
          </a:bodyPr>
          <a:lstStyle/>
          <a:p>
            <a:pPr algn="l"/>
            <a:r>
              <a:rPr lang="fr-FR" sz="1000" dirty="0">
                <a:solidFill>
                  <a:srgbClr val="E87C5B"/>
                </a:solidFill>
              </a:rPr>
              <a:t>Référence : Emerald/</a:t>
            </a:r>
            <a:r>
              <a:rPr lang="fr-FR" sz="1000" dirty="0" err="1">
                <a:solidFill>
                  <a:srgbClr val="E87C5B"/>
                </a:solidFill>
              </a:rPr>
              <a:t>Karpman</a:t>
            </a:r>
            <a:endParaRPr lang="fr-FR" sz="1000" dirty="0">
              <a:solidFill>
                <a:srgbClr val="E87C5B"/>
              </a:solidFill>
            </a:endParaRPr>
          </a:p>
        </p:txBody>
      </p:sp>
      <p:sp>
        <p:nvSpPr>
          <p:cNvPr id="23" name="Text Placeholder 2">
            <a:extLst>
              <a:ext uri="{FF2B5EF4-FFF2-40B4-BE49-F238E27FC236}">
                <a16:creationId xmlns:a16="http://schemas.microsoft.com/office/drawing/2014/main" id="{ADA7224A-7699-1541-A5D6-144BD5AD1BEB}"/>
              </a:ext>
            </a:extLst>
          </p:cNvPr>
          <p:cNvSpPr txBox="1">
            <a:spLocks/>
          </p:cNvSpPr>
          <p:nvPr/>
        </p:nvSpPr>
        <p:spPr>
          <a:xfrm>
            <a:off x="7180409" y="3083750"/>
            <a:ext cx="1980747" cy="362501"/>
          </a:xfrm>
          <a:prstGeom prst="rect">
            <a:avLst/>
          </a:prstGeom>
        </p:spPr>
        <p:txBody>
          <a:bodyPr lIns="0" tIns="0" rIns="0" bIns="0" anchor="b"/>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700" dirty="0">
                <a:solidFill>
                  <a:srgbClr val="6F2768"/>
                </a:solidFill>
              </a:rPr>
              <a:t>Coach</a:t>
            </a:r>
          </a:p>
        </p:txBody>
      </p:sp>
      <p:sp>
        <p:nvSpPr>
          <p:cNvPr id="24" name="Text Placeholder 2">
            <a:extLst>
              <a:ext uri="{FF2B5EF4-FFF2-40B4-BE49-F238E27FC236}">
                <a16:creationId xmlns:a16="http://schemas.microsoft.com/office/drawing/2014/main" id="{FDA56281-A1B1-3A46-9338-28ACD6B866F5}"/>
              </a:ext>
            </a:extLst>
          </p:cNvPr>
          <p:cNvSpPr txBox="1">
            <a:spLocks/>
          </p:cNvSpPr>
          <p:nvPr/>
        </p:nvSpPr>
        <p:spPr>
          <a:xfrm>
            <a:off x="7100743" y="3645225"/>
            <a:ext cx="1980747" cy="362501"/>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700">
                <a:solidFill>
                  <a:srgbClr val="E87C5B"/>
                </a:solidFill>
              </a:rPr>
              <a:t>Sauveur</a:t>
            </a:r>
          </a:p>
        </p:txBody>
      </p:sp>
      <p:sp>
        <p:nvSpPr>
          <p:cNvPr id="25" name="Text Placeholder 2">
            <a:extLst>
              <a:ext uri="{FF2B5EF4-FFF2-40B4-BE49-F238E27FC236}">
                <a16:creationId xmlns:a16="http://schemas.microsoft.com/office/drawing/2014/main" id="{77FC00AB-D06A-1A47-8FBC-A84454C85193}"/>
              </a:ext>
            </a:extLst>
          </p:cNvPr>
          <p:cNvSpPr txBox="1">
            <a:spLocks/>
          </p:cNvSpPr>
          <p:nvPr/>
        </p:nvSpPr>
        <p:spPr>
          <a:xfrm>
            <a:off x="2599213" y="3083749"/>
            <a:ext cx="1980747" cy="362501"/>
          </a:xfrm>
          <a:prstGeom prst="rect">
            <a:avLst/>
          </a:prstGeom>
        </p:spPr>
        <p:txBody>
          <a:bodyPr lIns="0" tIns="0" rIns="0" bIns="0" anchor="b"/>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r-FR" sz="1700" dirty="0">
                <a:solidFill>
                  <a:srgbClr val="6F2768"/>
                </a:solidFill>
              </a:rPr>
              <a:t>Challenger</a:t>
            </a:r>
          </a:p>
        </p:txBody>
      </p:sp>
      <p:sp>
        <p:nvSpPr>
          <p:cNvPr id="26" name="Text Placeholder 2">
            <a:extLst>
              <a:ext uri="{FF2B5EF4-FFF2-40B4-BE49-F238E27FC236}">
                <a16:creationId xmlns:a16="http://schemas.microsoft.com/office/drawing/2014/main" id="{78E4DB6B-630E-554C-BBC6-C6C5699822E5}"/>
              </a:ext>
            </a:extLst>
          </p:cNvPr>
          <p:cNvSpPr txBox="1">
            <a:spLocks/>
          </p:cNvSpPr>
          <p:nvPr/>
        </p:nvSpPr>
        <p:spPr>
          <a:xfrm>
            <a:off x="2667682" y="3636609"/>
            <a:ext cx="1980747" cy="362501"/>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r-FR" sz="1700" dirty="0">
                <a:solidFill>
                  <a:srgbClr val="E87C5B"/>
                </a:solidFill>
              </a:rPr>
              <a:t>Persécuteur</a:t>
            </a:r>
          </a:p>
        </p:txBody>
      </p:sp>
      <p:sp>
        <p:nvSpPr>
          <p:cNvPr id="27" name="Isosceles Triangle 1">
            <a:extLst>
              <a:ext uri="{FF2B5EF4-FFF2-40B4-BE49-F238E27FC236}">
                <a16:creationId xmlns:a16="http://schemas.microsoft.com/office/drawing/2014/main" id="{3A1D70C9-0268-AD43-BC08-404F38BF0EB4}"/>
              </a:ext>
            </a:extLst>
          </p:cNvPr>
          <p:cNvSpPr/>
          <p:nvPr/>
        </p:nvSpPr>
        <p:spPr>
          <a:xfrm>
            <a:off x="4904542" y="1728728"/>
            <a:ext cx="1993900" cy="1718880"/>
          </a:xfrm>
          <a:prstGeom prst="triangle">
            <a:avLst/>
          </a:prstGeom>
          <a:solidFill>
            <a:srgbClr val="6F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3">
            <a:extLst>
              <a:ext uri="{FF2B5EF4-FFF2-40B4-BE49-F238E27FC236}">
                <a16:creationId xmlns:a16="http://schemas.microsoft.com/office/drawing/2014/main" id="{DA37F1E3-8F70-FE41-B012-D8C95B72CA3F}"/>
              </a:ext>
            </a:extLst>
          </p:cNvPr>
          <p:cNvSpPr/>
          <p:nvPr/>
        </p:nvSpPr>
        <p:spPr>
          <a:xfrm rot="10800000">
            <a:off x="4904542" y="3621193"/>
            <a:ext cx="1993900" cy="1718880"/>
          </a:xfrm>
          <a:prstGeom prst="triangle">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2188E286-85FF-DC43-84F5-99D423854EB4}"/>
              </a:ext>
            </a:extLst>
          </p:cNvPr>
          <p:cNvCxnSpPr/>
          <p:nvPr/>
        </p:nvCxnSpPr>
        <p:spPr>
          <a:xfrm>
            <a:off x="4778711" y="3539035"/>
            <a:ext cx="2192421" cy="0"/>
          </a:xfrm>
          <a:prstGeom prst="straightConnector1">
            <a:avLst/>
          </a:prstGeom>
          <a:ln w="1905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CC96AD0-F3F3-2443-B857-F4558359420B}"/>
              </a:ext>
            </a:extLst>
          </p:cNvPr>
          <p:cNvCxnSpPr>
            <a:cxnSpLocks/>
          </p:cNvCxnSpPr>
          <p:nvPr/>
        </p:nvCxnSpPr>
        <p:spPr>
          <a:xfrm flipH="1">
            <a:off x="4845553" y="1823978"/>
            <a:ext cx="829106" cy="1427095"/>
          </a:xfrm>
          <a:prstGeom prst="straightConnector1">
            <a:avLst/>
          </a:prstGeom>
          <a:ln w="1905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 Placeholder 2">
            <a:extLst>
              <a:ext uri="{FF2B5EF4-FFF2-40B4-BE49-F238E27FC236}">
                <a16:creationId xmlns:a16="http://schemas.microsoft.com/office/drawing/2014/main" id="{CFC3E5B0-F483-3B40-9B96-C2510EADCB57}"/>
              </a:ext>
            </a:extLst>
          </p:cNvPr>
          <p:cNvSpPr txBox="1">
            <a:spLocks/>
          </p:cNvSpPr>
          <p:nvPr/>
        </p:nvSpPr>
        <p:spPr>
          <a:xfrm>
            <a:off x="1888076" y="1778658"/>
            <a:ext cx="2772000" cy="664125"/>
          </a:xfrm>
          <a:prstGeom prst="rect">
            <a:avLst/>
          </a:prstGeom>
          <a:solidFill>
            <a:srgbClr val="6F2768"/>
          </a:solidFill>
        </p:spPr>
        <p:txBody>
          <a:bodyPr anchor="ctr"/>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400" dirty="0">
                <a:solidFill>
                  <a:schemeClr val="bg1"/>
                </a:solidFill>
              </a:rPr>
              <a:t>Passion – Accent mis sur les résultats – Focalisation</a:t>
            </a:r>
          </a:p>
        </p:txBody>
      </p:sp>
      <p:sp>
        <p:nvSpPr>
          <p:cNvPr id="32" name="Text Placeholder 2">
            <a:extLst>
              <a:ext uri="{FF2B5EF4-FFF2-40B4-BE49-F238E27FC236}">
                <a16:creationId xmlns:a16="http://schemas.microsoft.com/office/drawing/2014/main" id="{E35A7A1D-1330-4540-A39A-D0F1F7AD6C2D}"/>
              </a:ext>
            </a:extLst>
          </p:cNvPr>
          <p:cNvSpPr txBox="1">
            <a:spLocks/>
          </p:cNvSpPr>
          <p:nvPr/>
        </p:nvSpPr>
        <p:spPr>
          <a:xfrm>
            <a:off x="7038453" y="4675949"/>
            <a:ext cx="2772000" cy="664125"/>
          </a:xfrm>
          <a:prstGeom prst="rect">
            <a:avLst/>
          </a:prstGeom>
          <a:solidFill>
            <a:srgbClr val="E87C5B"/>
          </a:solidFill>
        </p:spPr>
        <p:txBody>
          <a:bodyPr anchor="ctr"/>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400" dirty="0">
                <a:solidFill>
                  <a:schemeClr val="bg1"/>
                </a:solidFill>
              </a:rPr>
              <a:t>Anxiété – Accent mis sur les problèmes – Focalisation</a:t>
            </a:r>
          </a:p>
        </p:txBody>
      </p:sp>
      <p:sp>
        <p:nvSpPr>
          <p:cNvPr id="33" name="Text Placeholder 2">
            <a:extLst>
              <a:ext uri="{FF2B5EF4-FFF2-40B4-BE49-F238E27FC236}">
                <a16:creationId xmlns:a16="http://schemas.microsoft.com/office/drawing/2014/main" id="{96255454-56E1-8143-ABB9-5647D881F515}"/>
              </a:ext>
            </a:extLst>
          </p:cNvPr>
          <p:cNvSpPr txBox="1">
            <a:spLocks/>
          </p:cNvSpPr>
          <p:nvPr/>
        </p:nvSpPr>
        <p:spPr>
          <a:xfrm>
            <a:off x="4923545" y="2083324"/>
            <a:ext cx="1980747" cy="1354040"/>
          </a:xfrm>
          <a:prstGeom prst="rect">
            <a:avLst/>
          </a:prstGeom>
        </p:spPr>
        <p:txBody>
          <a:bodyPr anchor="ctr"/>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dirty="0">
                <a:solidFill>
                  <a:srgbClr val="FFFFFF"/>
                </a:solidFill>
              </a:rPr>
              <a:t>TED* </a:t>
            </a:r>
            <a:br>
              <a:rPr lang="fr-FR" sz="1200" dirty="0">
                <a:solidFill>
                  <a:srgbClr val="FFFFFF"/>
                </a:solidFill>
              </a:rPr>
            </a:br>
            <a:r>
              <a:rPr lang="fr-FR" sz="1200" dirty="0">
                <a:solidFill>
                  <a:srgbClr val="FFFFFF"/>
                </a:solidFill>
              </a:rPr>
              <a:t>*The </a:t>
            </a:r>
            <a:br>
              <a:rPr lang="fr-FR" sz="1200" dirty="0">
                <a:solidFill>
                  <a:srgbClr val="FFFFFF"/>
                </a:solidFill>
              </a:rPr>
            </a:br>
            <a:r>
              <a:rPr lang="fr-FR" sz="1200" dirty="0" err="1">
                <a:solidFill>
                  <a:srgbClr val="FFFFFF"/>
                </a:solidFill>
              </a:rPr>
              <a:t>Empowerment</a:t>
            </a:r>
            <a:r>
              <a:rPr lang="fr-FR" sz="1200" dirty="0">
                <a:solidFill>
                  <a:srgbClr val="FFFFFF"/>
                </a:solidFill>
              </a:rPr>
              <a:t>  </a:t>
            </a:r>
            <a:br>
              <a:rPr lang="fr-FR" sz="1200" dirty="0">
                <a:solidFill>
                  <a:srgbClr val="FFFFFF"/>
                </a:solidFill>
              </a:rPr>
            </a:br>
            <a:r>
              <a:rPr lang="fr-FR" sz="1200" dirty="0">
                <a:solidFill>
                  <a:srgbClr val="FFFFFF"/>
                </a:solidFill>
              </a:rPr>
              <a:t>Dynamic (La </a:t>
            </a:r>
            <a:br>
              <a:rPr lang="fr-FR" sz="1200" dirty="0">
                <a:solidFill>
                  <a:srgbClr val="FFFFFF"/>
                </a:solidFill>
              </a:rPr>
            </a:br>
            <a:r>
              <a:rPr lang="fr-FR" sz="1200" dirty="0">
                <a:solidFill>
                  <a:srgbClr val="FFFFFF"/>
                </a:solidFill>
              </a:rPr>
              <a:t>dynamique de l’autonomisation)</a:t>
            </a:r>
          </a:p>
        </p:txBody>
      </p:sp>
      <p:sp>
        <p:nvSpPr>
          <p:cNvPr id="34" name="Text Placeholder 2">
            <a:extLst>
              <a:ext uri="{FF2B5EF4-FFF2-40B4-BE49-F238E27FC236}">
                <a16:creationId xmlns:a16="http://schemas.microsoft.com/office/drawing/2014/main" id="{33CE1637-9782-D546-95C7-EFBF8A5C76AF}"/>
              </a:ext>
            </a:extLst>
          </p:cNvPr>
          <p:cNvSpPr txBox="1">
            <a:spLocks/>
          </p:cNvSpPr>
          <p:nvPr/>
        </p:nvSpPr>
        <p:spPr>
          <a:xfrm>
            <a:off x="4910179" y="3645227"/>
            <a:ext cx="1980747" cy="1143589"/>
          </a:xfrm>
          <a:prstGeom prst="rect">
            <a:avLst/>
          </a:prstGeom>
        </p:spPr>
        <p:txBody>
          <a:bodyPr anchor="ctr"/>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dirty="0">
                <a:solidFill>
                  <a:srgbClr val="FFFFFF"/>
                </a:solidFill>
              </a:rPr>
              <a:t>Terrible triangle dramatique             Triangle </a:t>
            </a:r>
            <a:br>
              <a:rPr lang="fr-FR" sz="1200" dirty="0">
                <a:solidFill>
                  <a:srgbClr val="FFFFFF"/>
                </a:solidFill>
              </a:rPr>
            </a:br>
            <a:r>
              <a:rPr lang="fr-FR" sz="1200" dirty="0">
                <a:solidFill>
                  <a:srgbClr val="FFFFFF"/>
                </a:solidFill>
              </a:rPr>
              <a:t>dramatique de </a:t>
            </a:r>
            <a:br>
              <a:rPr lang="fr-FR" sz="1200" dirty="0">
                <a:solidFill>
                  <a:srgbClr val="FFFFFF"/>
                </a:solidFill>
              </a:rPr>
            </a:br>
            <a:r>
              <a:rPr lang="fr-FR" sz="1200" dirty="0" err="1">
                <a:solidFill>
                  <a:srgbClr val="FFFFFF"/>
                </a:solidFill>
              </a:rPr>
              <a:t>Karpman</a:t>
            </a:r>
            <a:endParaRPr lang="fr-FR" sz="1200" dirty="0">
              <a:solidFill>
                <a:srgbClr val="FFFFFF"/>
              </a:solidFill>
            </a:endParaRPr>
          </a:p>
        </p:txBody>
      </p:sp>
      <p:sp>
        <p:nvSpPr>
          <p:cNvPr id="35" name="Text Placeholder 2">
            <a:extLst>
              <a:ext uri="{FF2B5EF4-FFF2-40B4-BE49-F238E27FC236}">
                <a16:creationId xmlns:a16="http://schemas.microsoft.com/office/drawing/2014/main" id="{994584AE-4720-1344-8C82-2649DA577765}"/>
              </a:ext>
            </a:extLst>
          </p:cNvPr>
          <p:cNvSpPr txBox="1">
            <a:spLocks/>
          </p:cNvSpPr>
          <p:nvPr/>
        </p:nvSpPr>
        <p:spPr>
          <a:xfrm>
            <a:off x="4984814" y="1309643"/>
            <a:ext cx="1858211"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fr-FR" spc="100" dirty="0">
                <a:solidFill>
                  <a:srgbClr val="6F2768"/>
                </a:solidFill>
              </a:rPr>
              <a:t>CRÉATEUR</a:t>
            </a:r>
          </a:p>
        </p:txBody>
      </p:sp>
      <p:sp>
        <p:nvSpPr>
          <p:cNvPr id="36" name="Text Placeholder 2">
            <a:extLst>
              <a:ext uri="{FF2B5EF4-FFF2-40B4-BE49-F238E27FC236}">
                <a16:creationId xmlns:a16="http://schemas.microsoft.com/office/drawing/2014/main" id="{C6017087-169E-6941-8C5B-C67FEDFB016B}"/>
              </a:ext>
            </a:extLst>
          </p:cNvPr>
          <p:cNvSpPr txBox="1">
            <a:spLocks/>
          </p:cNvSpPr>
          <p:nvPr/>
        </p:nvSpPr>
        <p:spPr>
          <a:xfrm>
            <a:off x="4984814" y="5665334"/>
            <a:ext cx="1858211"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fr-FR" spc="100">
                <a:solidFill>
                  <a:srgbClr val="E87C5B"/>
                </a:solidFill>
              </a:rPr>
              <a:t>VICTIME</a:t>
            </a:r>
          </a:p>
        </p:txBody>
      </p:sp>
      <p:cxnSp>
        <p:nvCxnSpPr>
          <p:cNvPr id="37" name="Straight Arrow Connector 36">
            <a:extLst>
              <a:ext uri="{FF2B5EF4-FFF2-40B4-BE49-F238E27FC236}">
                <a16:creationId xmlns:a16="http://schemas.microsoft.com/office/drawing/2014/main" id="{3AB70B52-C1F4-C14F-9506-4E413891410D}"/>
              </a:ext>
            </a:extLst>
          </p:cNvPr>
          <p:cNvCxnSpPr>
            <a:cxnSpLocks/>
          </p:cNvCxnSpPr>
          <p:nvPr/>
        </p:nvCxnSpPr>
        <p:spPr>
          <a:xfrm>
            <a:off x="6096000" y="1823978"/>
            <a:ext cx="829106" cy="1427095"/>
          </a:xfrm>
          <a:prstGeom prst="straightConnector1">
            <a:avLst/>
          </a:prstGeom>
          <a:ln w="1905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0F9C0086-FD37-7D40-8AF7-411CC55CE05F}"/>
              </a:ext>
            </a:extLst>
          </p:cNvPr>
          <p:cNvCxnSpPr>
            <a:cxnSpLocks/>
          </p:cNvCxnSpPr>
          <p:nvPr/>
        </p:nvCxnSpPr>
        <p:spPr>
          <a:xfrm flipH="1" flipV="1">
            <a:off x="4845553" y="3787252"/>
            <a:ext cx="829106" cy="1427095"/>
          </a:xfrm>
          <a:prstGeom prst="straightConnector1">
            <a:avLst/>
          </a:prstGeom>
          <a:ln w="1905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5D8A4D3-88E7-8641-AD0B-CCEB18EE26D5}"/>
              </a:ext>
            </a:extLst>
          </p:cNvPr>
          <p:cNvCxnSpPr>
            <a:cxnSpLocks/>
          </p:cNvCxnSpPr>
          <p:nvPr/>
        </p:nvCxnSpPr>
        <p:spPr>
          <a:xfrm flipV="1">
            <a:off x="6096000" y="3787252"/>
            <a:ext cx="829106" cy="1427095"/>
          </a:xfrm>
          <a:prstGeom prst="straightConnector1">
            <a:avLst/>
          </a:prstGeom>
          <a:ln w="1905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375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EBA2144-2444-BC42-93BA-1C4B8877B66B}"/>
              </a:ext>
            </a:extLst>
          </p:cNvPr>
          <p:cNvSpPr>
            <a:spLocks noGrp="1"/>
          </p:cNvSpPr>
          <p:nvPr>
            <p:ph sz="quarter" idx="10"/>
          </p:nvPr>
        </p:nvSpPr>
        <p:spPr>
          <a:xfrm>
            <a:off x="2755932" y="367104"/>
            <a:ext cx="8450548" cy="2884569"/>
          </a:xfrm>
        </p:spPr>
        <p:txBody>
          <a:bodyPr/>
          <a:lstStyle/>
          <a:p>
            <a:pPr lvl="0"/>
            <a:r>
              <a:rPr lang="fr-FR" dirty="0"/>
              <a:t>Appuyez‑vous sur votre travail préparatoire.</a:t>
            </a:r>
          </a:p>
          <a:p>
            <a:r>
              <a:rPr lang="fr-FR" dirty="0"/>
              <a:t>Quelle conversation, que vous n’avez pas encore eue, pourrait influencer de façon positive votre réussite si vous choisissiez de l’avoir ?</a:t>
            </a:r>
          </a:p>
          <a:p>
            <a:pPr lvl="0"/>
            <a:r>
              <a:rPr lang="fr-FR" dirty="0"/>
              <a:t>Par groupes de trois, travaillez à la résolution d’un scénario ou d’un problème réel auquel vous êtes confronté dans votre travail quotidien.</a:t>
            </a:r>
          </a:p>
          <a:p>
            <a:pPr lvl="0"/>
            <a:r>
              <a:rPr lang="fr-FR" dirty="0"/>
              <a:t>Cette approche vous permet de travailler la collaboration, la résolution de problème, le coaching et l’écoute active. </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dirty="0"/>
              <a:t>CONVERSATION DE COACHING ENTRE PAIRS</a:t>
            </a:r>
          </a:p>
        </p:txBody>
      </p:sp>
    </p:spTree>
    <p:extLst>
      <p:ext uri="{BB962C8B-B14F-4D97-AF65-F5344CB8AC3E}">
        <p14:creationId xmlns:p14="http://schemas.microsoft.com/office/powerpoint/2010/main" val="189575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dirty="0"/>
              <a:t>CONVERSATION DE COACHING ENTRE PAIRS</a:t>
            </a:r>
          </a:p>
        </p:txBody>
      </p:sp>
      <p:sp>
        <p:nvSpPr>
          <p:cNvPr id="7" name="Text Placeholder 1">
            <a:extLst>
              <a:ext uri="{FF2B5EF4-FFF2-40B4-BE49-F238E27FC236}">
                <a16:creationId xmlns:a16="http://schemas.microsoft.com/office/drawing/2014/main" id="{C3B27207-57A8-3644-A760-6F785CD6811A}"/>
              </a:ext>
            </a:extLst>
          </p:cNvPr>
          <p:cNvSpPr>
            <a:spLocks noGrp="1"/>
          </p:cNvSpPr>
          <p:nvPr>
            <p:ph sz="quarter" idx="10"/>
          </p:nvPr>
        </p:nvSpPr>
        <p:spPr>
          <a:xfrm>
            <a:off x="2755932" y="367104"/>
            <a:ext cx="8266784" cy="4299164"/>
          </a:xfrm>
        </p:spPr>
        <p:txBody>
          <a:bodyPr numCol="2" spcCol="288000"/>
          <a:lstStyle/>
          <a:p>
            <a:pPr marL="0" lvl="0" indent="0">
              <a:buNone/>
            </a:pPr>
            <a:r>
              <a:rPr lang="fr-FR" b="1" dirty="0">
                <a:solidFill>
                  <a:srgbClr val="6F2768"/>
                </a:solidFill>
              </a:rPr>
              <a:t>20 minutes </a:t>
            </a:r>
            <a:r>
              <a:rPr lang="fr-FR" dirty="0">
                <a:solidFill>
                  <a:srgbClr val="6F2768"/>
                </a:solidFill>
              </a:rPr>
              <a:t>par personne. </a:t>
            </a:r>
            <a:br>
              <a:rPr lang="fr-FR" dirty="0">
                <a:solidFill>
                  <a:srgbClr val="6F2768"/>
                </a:solidFill>
              </a:rPr>
            </a:br>
            <a:r>
              <a:rPr lang="fr-FR" b="1" dirty="0">
                <a:solidFill>
                  <a:srgbClr val="6F2768"/>
                </a:solidFill>
              </a:rPr>
              <a:t>60 minutes </a:t>
            </a:r>
            <a:r>
              <a:rPr lang="fr-FR" dirty="0">
                <a:solidFill>
                  <a:srgbClr val="6F2768"/>
                </a:solidFill>
              </a:rPr>
              <a:t>au total.</a:t>
            </a:r>
          </a:p>
          <a:p>
            <a:pPr marL="0" lvl="0" indent="0">
              <a:buNone/>
            </a:pPr>
            <a:r>
              <a:rPr lang="fr-FR" dirty="0"/>
              <a:t>Identifiez‑vous comme étant la personne </a:t>
            </a:r>
            <a:r>
              <a:rPr lang="fr-FR" b="1" dirty="0"/>
              <a:t>A, B </a:t>
            </a:r>
            <a:r>
              <a:rPr lang="fr-FR" dirty="0"/>
              <a:t>ou </a:t>
            </a:r>
            <a:r>
              <a:rPr lang="fr-FR" b="1" dirty="0"/>
              <a:t>C</a:t>
            </a:r>
            <a:r>
              <a:rPr lang="fr-FR" dirty="0"/>
              <a:t>. </a:t>
            </a:r>
          </a:p>
          <a:p>
            <a:pPr lvl="0"/>
            <a:r>
              <a:rPr lang="fr-FR" b="1" dirty="0"/>
              <a:t>A</a:t>
            </a:r>
            <a:r>
              <a:rPr lang="fr-FR" dirty="0"/>
              <a:t> : 3 minutes</a:t>
            </a:r>
            <a:br>
              <a:rPr lang="fr-FR" dirty="0"/>
            </a:br>
            <a:r>
              <a:rPr lang="fr-FR" b="1" dirty="0"/>
              <a:t>A</a:t>
            </a:r>
            <a:r>
              <a:rPr lang="fr-FR" dirty="0"/>
              <a:t> fait part de la conversation qu’il souhaiterait avoir ou de son scénario à </a:t>
            </a:r>
            <a:r>
              <a:rPr lang="fr-FR" b="1" dirty="0"/>
              <a:t>B</a:t>
            </a:r>
            <a:r>
              <a:rPr lang="fr-FR" dirty="0"/>
              <a:t> et </a:t>
            </a:r>
            <a:r>
              <a:rPr lang="fr-FR" b="1" dirty="0"/>
              <a:t>C</a:t>
            </a:r>
            <a:r>
              <a:rPr lang="fr-FR" dirty="0"/>
              <a:t>. </a:t>
            </a:r>
            <a:r>
              <a:rPr lang="fr-FR" b="1" dirty="0"/>
              <a:t>B</a:t>
            </a:r>
            <a:r>
              <a:rPr lang="fr-FR" dirty="0"/>
              <a:t> et </a:t>
            </a:r>
            <a:r>
              <a:rPr lang="fr-FR" b="1" dirty="0"/>
              <a:t>C</a:t>
            </a:r>
            <a:r>
              <a:rPr lang="fr-FR" dirty="0"/>
              <a:t> se contentent de l’écouter.</a:t>
            </a:r>
          </a:p>
          <a:p>
            <a:pPr lvl="0"/>
            <a:endParaRPr lang="en-GB" dirty="0"/>
          </a:p>
          <a:p>
            <a:pPr lvl="0"/>
            <a:r>
              <a:rPr lang="fr-FR" b="1" dirty="0"/>
              <a:t>B</a:t>
            </a:r>
            <a:r>
              <a:rPr lang="fr-FR" dirty="0"/>
              <a:t> ou </a:t>
            </a:r>
            <a:r>
              <a:rPr lang="fr-FR" b="1" dirty="0"/>
              <a:t>C</a:t>
            </a:r>
            <a:r>
              <a:rPr lang="fr-FR" dirty="0"/>
              <a:t> : 2 minutes</a:t>
            </a:r>
            <a:br>
              <a:rPr lang="fr-FR" dirty="0"/>
            </a:br>
            <a:r>
              <a:rPr lang="fr-FR" b="1" dirty="0"/>
              <a:t>B</a:t>
            </a:r>
            <a:r>
              <a:rPr lang="fr-FR" dirty="0"/>
              <a:t> ou </a:t>
            </a:r>
            <a:r>
              <a:rPr lang="fr-FR" b="1" dirty="0"/>
              <a:t>C</a:t>
            </a:r>
            <a:r>
              <a:rPr lang="fr-FR" dirty="0"/>
              <a:t> reformule ce qu’il a entendu de </a:t>
            </a:r>
            <a:r>
              <a:rPr lang="fr-FR" b="1" dirty="0"/>
              <a:t>A</a:t>
            </a:r>
            <a:r>
              <a:rPr lang="fr-FR" dirty="0"/>
              <a:t> et demande une clarification, si nécessaire. </a:t>
            </a:r>
          </a:p>
          <a:p>
            <a:pPr lvl="0"/>
            <a:endParaRPr lang="fr-FR" dirty="0"/>
          </a:p>
          <a:p>
            <a:pPr lvl="0"/>
            <a:r>
              <a:rPr lang="fr-FR" b="1" dirty="0"/>
              <a:t>B</a:t>
            </a:r>
            <a:r>
              <a:rPr lang="fr-FR" dirty="0"/>
              <a:t> et </a:t>
            </a:r>
            <a:r>
              <a:rPr lang="fr-FR" b="1" dirty="0"/>
              <a:t>C </a:t>
            </a:r>
            <a:r>
              <a:rPr lang="fr-FR" dirty="0"/>
              <a:t>: 10 minutes</a:t>
            </a:r>
            <a:br>
              <a:rPr lang="fr-FR" dirty="0"/>
            </a:br>
            <a:r>
              <a:rPr lang="fr-FR" b="1" dirty="0"/>
              <a:t>B</a:t>
            </a:r>
            <a:r>
              <a:rPr lang="fr-FR" dirty="0"/>
              <a:t> et </a:t>
            </a:r>
            <a:r>
              <a:rPr lang="fr-FR" b="1" dirty="0"/>
              <a:t>C</a:t>
            </a:r>
            <a:r>
              <a:rPr lang="fr-FR" dirty="0"/>
              <a:t> discutent de la conversation/du scénario de </a:t>
            </a:r>
            <a:r>
              <a:rPr lang="fr-FR" b="1" dirty="0"/>
              <a:t>A</a:t>
            </a:r>
            <a:r>
              <a:rPr lang="fr-FR" dirty="0"/>
              <a:t>, en proposant des suggestions, des approches et des idées pouvant servir de bases de réflexion. </a:t>
            </a:r>
            <a:r>
              <a:rPr lang="fr-FR" b="1" dirty="0"/>
              <a:t>A</a:t>
            </a:r>
            <a:r>
              <a:rPr lang="fr-FR" dirty="0"/>
              <a:t> est uniquement autorisé à écouter.</a:t>
            </a:r>
            <a:r>
              <a:rPr lang="fr-FR" b="1" dirty="0"/>
              <a:t> </a:t>
            </a:r>
            <a:br>
              <a:rPr lang="fr-FR" b="1" dirty="0"/>
            </a:br>
            <a:r>
              <a:rPr lang="fr-FR" b="1" dirty="0"/>
              <a:t>A</a:t>
            </a:r>
            <a:r>
              <a:rPr lang="fr-FR" dirty="0"/>
              <a:t> peut prendre des notes. </a:t>
            </a:r>
          </a:p>
          <a:p>
            <a:pPr lvl="0"/>
            <a:endParaRPr lang="en-GB" dirty="0"/>
          </a:p>
          <a:p>
            <a:pPr lvl="0"/>
            <a:r>
              <a:rPr lang="fr-FR" b="1" dirty="0"/>
              <a:t>A</a:t>
            </a:r>
            <a:r>
              <a:rPr lang="fr-FR" dirty="0"/>
              <a:t> : 5 minutes</a:t>
            </a:r>
            <a:br>
              <a:rPr lang="fr-FR" dirty="0"/>
            </a:br>
            <a:r>
              <a:rPr lang="fr-FR" b="1" dirty="0"/>
              <a:t>A</a:t>
            </a:r>
            <a:r>
              <a:rPr lang="fr-FR" dirty="0"/>
              <a:t> s’exprime sur ce qu’il a entendu, ce qu’il a apprécié et ce qu’il souhaiterait clarifier (le cas échéant). </a:t>
            </a:r>
          </a:p>
          <a:p>
            <a:pPr marL="0" lvl="0" indent="0">
              <a:buNone/>
            </a:pPr>
            <a:r>
              <a:rPr lang="fr-FR" dirty="0">
                <a:solidFill>
                  <a:srgbClr val="6F2768"/>
                </a:solidFill>
              </a:rPr>
              <a:t>Renouveler l’exercice à deux reprises afin que chacun puisse passer.</a:t>
            </a:r>
          </a:p>
        </p:txBody>
      </p:sp>
    </p:spTree>
    <p:extLst>
      <p:ext uri="{BB962C8B-B14F-4D97-AF65-F5344CB8AC3E}">
        <p14:creationId xmlns:p14="http://schemas.microsoft.com/office/powerpoint/2010/main" val="1764628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p:txBody>
          <a:bodyPr/>
          <a:lstStyle/>
          <a:p>
            <a:r>
              <a:rPr lang="fr-FR" dirty="0"/>
              <a:t>Réfléchissez à votre conversation de coaching entre pairs.</a:t>
            </a:r>
          </a:p>
          <a:p>
            <a:r>
              <a:rPr lang="fr-FR" dirty="0"/>
              <a:t>Créez un plan d’action qui servira de base à votre confiance et à l’engagement que vous prendrez une fois de retour au travail ; par exemple : avoir la conversation à l’issue de cet atelier de travail.</a:t>
            </a:r>
          </a:p>
          <a:p>
            <a:endParaRPr lang="en-GB" dirty="0"/>
          </a:p>
        </p:txBody>
      </p:sp>
      <p:sp>
        <p:nvSpPr>
          <p:cNvPr id="2" name="Content Placeholder 1">
            <a:extLst>
              <a:ext uri="{FF2B5EF4-FFF2-40B4-BE49-F238E27FC236}">
                <a16:creationId xmlns:a16="http://schemas.microsoft.com/office/drawing/2014/main" id="{78473CD5-79E0-6A45-A805-DB189A461BD4}"/>
              </a:ext>
            </a:extLst>
          </p:cNvPr>
          <p:cNvSpPr>
            <a:spLocks noGrp="1"/>
          </p:cNvSpPr>
          <p:nvPr>
            <p:ph sz="quarter" idx="11"/>
          </p:nvPr>
        </p:nvSpPr>
        <p:spPr/>
        <p:txBody>
          <a:bodyPr/>
          <a:lstStyle/>
          <a:p>
            <a:r>
              <a:rPr lang="fr-FR"/>
              <a:t>PLAN D’ACTION</a:t>
            </a:r>
          </a:p>
        </p:txBody>
      </p:sp>
    </p:spTree>
    <p:extLst>
      <p:ext uri="{BB962C8B-B14F-4D97-AF65-F5344CB8AC3E}">
        <p14:creationId xmlns:p14="http://schemas.microsoft.com/office/powerpoint/2010/main" val="330117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p:txBody>
          <a:bodyPr/>
          <a:lstStyle/>
          <a:p>
            <a:r>
              <a:rPr lang="fr-FR">
                <a:solidFill>
                  <a:srgbClr val="FF0000"/>
                </a:solidFill>
              </a:rPr>
              <a:t>Emplacement réservé pour tout support supplémentaire sur le sujet.</a:t>
            </a:r>
          </a:p>
        </p:txBody>
      </p:sp>
      <p:sp>
        <p:nvSpPr>
          <p:cNvPr id="4" name="Content Placeholder 3">
            <a:extLst>
              <a:ext uri="{FF2B5EF4-FFF2-40B4-BE49-F238E27FC236}">
                <a16:creationId xmlns:a16="http://schemas.microsoft.com/office/drawing/2014/main" id="{42E29390-87A4-3942-AA84-AF6AEA5D6202}"/>
              </a:ext>
            </a:extLst>
          </p:cNvPr>
          <p:cNvSpPr>
            <a:spLocks noGrp="1"/>
          </p:cNvSpPr>
          <p:nvPr>
            <p:ph sz="quarter" idx="11"/>
          </p:nvPr>
        </p:nvSpPr>
        <p:spPr>
          <a:noFill/>
        </p:spPr>
        <p:txBody>
          <a:bodyPr/>
          <a:lstStyle/>
          <a:p>
            <a:r>
              <a:rPr lang="fr-FR"/>
              <a:t>SUPPORT SUPPLÉMENTAIRE</a:t>
            </a:r>
          </a:p>
          <a:p>
            <a:endParaRPr lang="en-US" dirty="0"/>
          </a:p>
        </p:txBody>
      </p:sp>
    </p:spTree>
    <p:extLst>
      <p:ext uri="{BB962C8B-B14F-4D97-AF65-F5344CB8AC3E}">
        <p14:creationId xmlns:p14="http://schemas.microsoft.com/office/powerpoint/2010/main" val="247221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p:txBody>
          <a:bodyPr/>
          <a:lstStyle/>
          <a:p>
            <a:pPr lvl="0"/>
            <a:r>
              <a:rPr lang="fr-FR"/>
              <a:t>Partagez un engagement ou un stimulus qui a raisonné en vous.</a:t>
            </a:r>
          </a:p>
        </p:txBody>
      </p:sp>
      <p:sp>
        <p:nvSpPr>
          <p:cNvPr id="2" name="Content Placeholder 1">
            <a:extLst>
              <a:ext uri="{FF2B5EF4-FFF2-40B4-BE49-F238E27FC236}">
                <a16:creationId xmlns:a16="http://schemas.microsoft.com/office/drawing/2014/main" id="{FA53A855-B592-754F-92C7-E6FB98CDA6B5}"/>
              </a:ext>
            </a:extLst>
          </p:cNvPr>
          <p:cNvSpPr>
            <a:spLocks noGrp="1"/>
          </p:cNvSpPr>
          <p:nvPr>
            <p:ph sz="quarter" idx="11"/>
          </p:nvPr>
        </p:nvSpPr>
        <p:spPr/>
        <p:txBody>
          <a:bodyPr/>
          <a:lstStyle/>
          <a:p>
            <a:r>
              <a:rPr lang="fr-FR"/>
              <a:t>RÉFLEXIONS FINALES</a:t>
            </a:r>
          </a:p>
          <a:p>
            <a:endParaRPr lang="en-US" dirty="0"/>
          </a:p>
        </p:txBody>
      </p:sp>
    </p:spTree>
    <p:extLst>
      <p:ext uri="{BB962C8B-B14F-4D97-AF65-F5344CB8AC3E}">
        <p14:creationId xmlns:p14="http://schemas.microsoft.com/office/powerpoint/2010/main" val="210433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FB3109-02AF-A74B-B719-A9D04A255C37}"/>
              </a:ext>
            </a:extLst>
          </p:cNvPr>
          <p:cNvSpPr/>
          <p:nvPr/>
        </p:nvSpPr>
        <p:spPr>
          <a:xfrm>
            <a:off x="2781072" y="429877"/>
            <a:ext cx="7946631" cy="2548994"/>
          </a:xfrm>
          <a:prstGeom prst="rect">
            <a:avLst/>
          </a:prstGeom>
        </p:spPr>
        <p:txBody>
          <a:bodyPr wrap="none" lIns="0" tIns="0" rIns="0" bIns="0">
            <a:noAutofit/>
          </a:bodyPr>
          <a:lstStyle/>
          <a:p>
            <a:pPr>
              <a:lnSpc>
                <a:spcPts val="7000"/>
              </a:lnSpc>
            </a:pPr>
            <a:r>
              <a:rPr lang="fr-FR" sz="6600" dirty="0">
                <a:solidFill>
                  <a:schemeClr val="bg1"/>
                </a:solidFill>
                <a:latin typeface="Suisse Int'l Mono" panose="020B0509000000000000" pitchFamily="49" charset="77"/>
                <a:cs typeface="Arial" panose="020B0604020202020204" pitchFamily="34" charset="0"/>
              </a:rPr>
              <a:t>CRÉER DES </a:t>
            </a:r>
            <a:br>
              <a:rPr lang="fr-FR" sz="6600" dirty="0">
                <a:solidFill>
                  <a:schemeClr val="bg1"/>
                </a:solidFill>
                <a:latin typeface="Suisse Int'l Mono" panose="020B0509000000000000" pitchFamily="49" charset="77"/>
                <a:cs typeface="Arial" panose="020B0604020202020204" pitchFamily="34" charset="0"/>
              </a:rPr>
            </a:br>
            <a:r>
              <a:rPr lang="fr-FR" sz="6600" dirty="0">
                <a:solidFill>
                  <a:schemeClr val="bg1"/>
                </a:solidFill>
                <a:latin typeface="Suisse Int'l Mono" panose="020B0509000000000000" pitchFamily="49" charset="77"/>
                <a:cs typeface="Arial" panose="020B0604020202020204" pitchFamily="34" charset="0"/>
              </a:rPr>
              <a:t>  HABITUDES </a:t>
            </a:r>
            <a:br>
              <a:rPr lang="fr-FR" sz="6600" dirty="0">
                <a:solidFill>
                  <a:schemeClr val="bg1"/>
                </a:solidFill>
                <a:latin typeface="Suisse Int'l Mono" panose="020B0509000000000000" pitchFamily="49" charset="77"/>
                <a:cs typeface="Arial" panose="020B0604020202020204" pitchFamily="34" charset="0"/>
              </a:rPr>
            </a:br>
            <a:r>
              <a:rPr lang="fr-FR" sz="6600" dirty="0">
                <a:solidFill>
                  <a:schemeClr val="bg1"/>
                </a:solidFill>
                <a:latin typeface="Suisse Int'l Mono" panose="020B0509000000000000" pitchFamily="49" charset="77"/>
                <a:cs typeface="Arial" panose="020B0604020202020204" pitchFamily="34" charset="0"/>
              </a:rPr>
              <a:t>POSITIVES</a:t>
            </a:r>
          </a:p>
          <a:p>
            <a:pPr>
              <a:lnSpc>
                <a:spcPts val="7000"/>
              </a:lnSpc>
            </a:pPr>
            <a:endParaRPr lang="en-US" sz="6600" spc="40" dirty="0">
              <a:solidFill>
                <a:schemeClr val="bg1"/>
              </a:solidFill>
              <a:latin typeface="Suisse Int'l Mono" panose="020B0509000000000000" pitchFamily="49" charset="77"/>
              <a:cs typeface="Arial" panose="020B0604020202020204" pitchFamily="34" charset="0"/>
            </a:endParaRPr>
          </a:p>
        </p:txBody>
      </p:sp>
      <p:sp>
        <p:nvSpPr>
          <p:cNvPr id="9" name="TextBox 8">
            <a:extLst>
              <a:ext uri="{FF2B5EF4-FFF2-40B4-BE49-F238E27FC236}">
                <a16:creationId xmlns:a16="http://schemas.microsoft.com/office/drawing/2014/main" id="{06C3763C-B5AB-7845-8547-460176D4C036}"/>
              </a:ext>
            </a:extLst>
          </p:cNvPr>
          <p:cNvSpPr txBox="1"/>
          <p:nvPr/>
        </p:nvSpPr>
        <p:spPr>
          <a:xfrm>
            <a:off x="2781072" y="3082565"/>
            <a:ext cx="9247530" cy="1814471"/>
          </a:xfrm>
          <a:prstGeom prst="rect">
            <a:avLst/>
          </a:prstGeom>
          <a:noFill/>
          <a:ln>
            <a:noFill/>
          </a:ln>
        </p:spPr>
        <p:txBody>
          <a:bodyPr wrap="square" lIns="0" tIns="0" rIns="0" bIns="0" rtlCol="0">
            <a:spAutoFit/>
          </a:bodyPr>
          <a:lstStyle/>
          <a:p>
            <a:pPr lvl="0">
              <a:lnSpc>
                <a:spcPts val="7000"/>
              </a:lnSpc>
            </a:pPr>
            <a:r>
              <a:rPr lang="fr-FR" sz="6600" dirty="0">
                <a:ln>
                  <a:solidFill>
                    <a:srgbClr val="CCF5F4"/>
                  </a:solidFill>
                </a:ln>
                <a:noFill/>
                <a:latin typeface="Suisse Int'l Mono" panose="020B0509000000000000" pitchFamily="49" charset="77"/>
                <a:cs typeface="Arial" panose="020B0604020202020204" pitchFamily="34" charset="0"/>
              </a:rPr>
              <a:t>  </a:t>
            </a:r>
            <a:r>
              <a:rPr lang="fr-FR" sz="6600" dirty="0">
                <a:ln>
                  <a:solidFill>
                    <a:srgbClr val="E6DBE8"/>
                  </a:solidFill>
                </a:ln>
                <a:noFill/>
                <a:latin typeface="Suisse Int'l Mono" panose="020B0509000000000000" pitchFamily="49" charset="77"/>
                <a:cs typeface="Arial" panose="020B0604020202020204" pitchFamily="34" charset="0"/>
              </a:rPr>
              <a:t>CONVERSATIONS SANS CRAINTE</a:t>
            </a:r>
          </a:p>
        </p:txBody>
      </p:sp>
      <p:sp>
        <p:nvSpPr>
          <p:cNvPr id="11" name="TextBox 10">
            <a:extLst>
              <a:ext uri="{FF2B5EF4-FFF2-40B4-BE49-F238E27FC236}">
                <a16:creationId xmlns:a16="http://schemas.microsoft.com/office/drawing/2014/main" id="{FFFF2B51-7D16-904B-9280-2AFA73CD0274}"/>
              </a:ext>
            </a:extLst>
          </p:cNvPr>
          <p:cNvSpPr txBox="1"/>
          <p:nvPr/>
        </p:nvSpPr>
        <p:spPr>
          <a:xfrm>
            <a:off x="776304" y="354465"/>
            <a:ext cx="2234153" cy="1015663"/>
          </a:xfrm>
          <a:prstGeom prst="rect">
            <a:avLst/>
          </a:prstGeom>
          <a:noFill/>
        </p:spPr>
        <p:txBody>
          <a:bodyPr wrap="square" lIns="0" tIns="0" rIns="0" bIns="0" rtlCol="0">
            <a:spAutoFit/>
          </a:bodyPr>
          <a:lstStyle/>
          <a:p>
            <a:r>
              <a:rPr lang="fr-FR" sz="6600" spc="40" dirty="0">
                <a:solidFill>
                  <a:srgbClr val="E6DBE8"/>
                </a:solidFill>
                <a:latin typeface="Suisse Int'l Mono" panose="020B0509000000000000" pitchFamily="49" charset="77"/>
                <a:cs typeface="Arial" panose="020B0604020202020204" pitchFamily="34" charset="0"/>
              </a:rPr>
              <a:t>02</a:t>
            </a:r>
          </a:p>
        </p:txBody>
      </p:sp>
      <p:sp>
        <p:nvSpPr>
          <p:cNvPr id="12" name="TextBox 11">
            <a:extLst>
              <a:ext uri="{FF2B5EF4-FFF2-40B4-BE49-F238E27FC236}">
                <a16:creationId xmlns:a16="http://schemas.microsoft.com/office/drawing/2014/main" id="{F3C5FA3A-9818-5844-BFC4-CEDBB6F20C15}"/>
              </a:ext>
            </a:extLst>
          </p:cNvPr>
          <p:cNvSpPr txBox="1"/>
          <p:nvPr/>
        </p:nvSpPr>
        <p:spPr>
          <a:xfrm rot="16200000">
            <a:off x="74270" y="711985"/>
            <a:ext cx="1018947" cy="215444"/>
          </a:xfrm>
          <a:prstGeom prst="rect">
            <a:avLst/>
          </a:prstGeom>
          <a:noFill/>
        </p:spPr>
        <p:txBody>
          <a:bodyPr wrap="square" lIns="0" tIns="0" rIns="0" bIns="0" rtlCol="0">
            <a:spAutoFit/>
          </a:bodyPr>
          <a:lstStyle/>
          <a:p>
            <a:pPr algn="ctr"/>
            <a:r>
              <a:rPr lang="fr-FR" sz="1400">
                <a:solidFill>
                  <a:schemeClr val="bg1"/>
                </a:solidFill>
                <a:latin typeface="Suisse Int'l Mono" panose="020B0509000000000000" pitchFamily="49" charset="77"/>
              </a:rPr>
              <a:t>MODULE</a:t>
            </a:r>
          </a:p>
        </p:txBody>
      </p:sp>
      <p:sp>
        <p:nvSpPr>
          <p:cNvPr id="13" name="TextBox 12">
            <a:extLst>
              <a:ext uri="{FF2B5EF4-FFF2-40B4-BE49-F238E27FC236}">
                <a16:creationId xmlns:a16="http://schemas.microsoft.com/office/drawing/2014/main" id="{F6C12003-E109-7E43-A7D0-DB5D7A681301}"/>
              </a:ext>
            </a:extLst>
          </p:cNvPr>
          <p:cNvSpPr txBox="1"/>
          <p:nvPr/>
        </p:nvSpPr>
        <p:spPr>
          <a:xfrm>
            <a:off x="474646" y="4000187"/>
            <a:ext cx="2234153" cy="738664"/>
          </a:xfrm>
          <a:prstGeom prst="rect">
            <a:avLst/>
          </a:prstGeom>
          <a:noFill/>
        </p:spPr>
        <p:txBody>
          <a:bodyPr wrap="square" lIns="0" tIns="0" rIns="0" bIns="0" rtlCol="0">
            <a:spAutoFit/>
          </a:bodyPr>
          <a:lstStyle/>
          <a:p>
            <a:r>
              <a:rPr lang="fr-FR" sz="2400">
                <a:solidFill>
                  <a:srgbClr val="E6DBE8"/>
                </a:solidFill>
                <a:latin typeface="Suisse Int'l Mono" panose="020B0509000000000000" pitchFamily="49" charset="77"/>
              </a:rPr>
              <a:t>INFLUENCER</a:t>
            </a:r>
          </a:p>
          <a:p>
            <a:r>
              <a:rPr lang="fr-FR" sz="2400">
                <a:solidFill>
                  <a:srgbClr val="E6DBE8"/>
                </a:solidFill>
                <a:latin typeface="Suisse Int'l Mono" panose="020B0509000000000000" pitchFamily="49" charset="77"/>
              </a:rPr>
              <a:t>LA MUSIQUE</a:t>
            </a:r>
          </a:p>
        </p:txBody>
      </p:sp>
    </p:spTree>
    <p:extLst>
      <p:ext uri="{BB962C8B-B14F-4D97-AF65-F5344CB8AC3E}">
        <p14:creationId xmlns:p14="http://schemas.microsoft.com/office/powerpoint/2010/main" val="2792355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r>
              <a:rPr lang="fr-FR" dirty="0"/>
              <a:t> Qu’avez‑vous aimé ?</a:t>
            </a:r>
          </a:p>
          <a:p>
            <a:r>
              <a:rPr lang="fr-FR" dirty="0"/>
              <a:t> Qu’avez‑vous appris ?</a:t>
            </a:r>
          </a:p>
          <a:p>
            <a:r>
              <a:rPr lang="fr-FR" dirty="0"/>
              <a:t> Que voudriez‑vous améliorer ?</a:t>
            </a:r>
          </a:p>
          <a:p>
            <a:pPr marL="0" lvl="0" indent="0">
              <a:buNone/>
            </a:pP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fr-FR"/>
              <a:t>FEEDBACK</a:t>
            </a:r>
          </a:p>
        </p:txBody>
      </p:sp>
    </p:spTree>
    <p:extLst>
      <p:ext uri="{BB962C8B-B14F-4D97-AF65-F5344CB8AC3E}">
        <p14:creationId xmlns:p14="http://schemas.microsoft.com/office/powerpoint/2010/main" val="38238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36B7F-E788-B14B-88DC-DB34F90E9503}"/>
              </a:ext>
            </a:extLst>
          </p:cNvPr>
          <p:cNvSpPr/>
          <p:nvPr/>
        </p:nvSpPr>
        <p:spPr>
          <a:xfrm>
            <a:off x="2781072" y="2472987"/>
            <a:ext cx="7946631" cy="2548994"/>
          </a:xfrm>
          <a:prstGeom prst="rect">
            <a:avLst/>
          </a:prstGeom>
        </p:spPr>
        <p:txBody>
          <a:bodyPr wrap="none" lIns="0" tIns="0" rIns="0" bIns="0" anchor="t">
            <a:noAutofit/>
          </a:bodyPr>
          <a:lstStyle/>
          <a:p>
            <a:pPr>
              <a:lnSpc>
                <a:spcPts val="7000"/>
              </a:lnSpc>
            </a:pPr>
            <a:r>
              <a:rPr lang="fr-FR" sz="6600" spc="40" dirty="0">
                <a:solidFill>
                  <a:srgbClr val="E6DBE8"/>
                </a:solidFill>
                <a:latin typeface="Suisse Int'l Mono" panose="020B0509000000000000" pitchFamily="49" charset="77"/>
                <a:cs typeface="Arial" panose="020B0604020202020204" pitchFamily="34" charset="0"/>
              </a:rPr>
              <a:t>MERCI</a:t>
            </a:r>
          </a:p>
          <a:p>
            <a:pPr>
              <a:lnSpc>
                <a:spcPts val="7000"/>
              </a:lnSpc>
            </a:pPr>
            <a:r>
              <a:rPr lang="fr-FR" sz="6600" dirty="0">
                <a:ln>
                  <a:solidFill>
                    <a:srgbClr val="E6DBE8"/>
                  </a:solidFill>
                </a:ln>
                <a:noFill/>
                <a:latin typeface="Suisse Int'l Mono" panose="020B0509000000000000" pitchFamily="49" charset="77"/>
                <a:cs typeface="Arial" panose="020B0604020202020204" pitchFamily="34" charset="0"/>
              </a:rPr>
              <a:t>&amp;  AU REVOIR</a:t>
            </a:r>
          </a:p>
          <a:p>
            <a:pPr>
              <a:lnSpc>
                <a:spcPts val="7000"/>
              </a:lnSpc>
            </a:pPr>
            <a:endParaRPr lang="en-US" sz="6600" spc="40" dirty="0">
              <a:solidFill>
                <a:srgbClr val="FEEECA"/>
              </a:solidFill>
              <a:latin typeface="Suisse Int'l Mono" panose="020B0509000000000000" pitchFamily="49" charset="77"/>
              <a:cs typeface="Arial" panose="020B0604020202020204" pitchFamily="34" charset="0"/>
            </a:endParaRPr>
          </a:p>
        </p:txBody>
      </p:sp>
      <p:sp>
        <p:nvSpPr>
          <p:cNvPr id="4" name="TextBox 3">
            <a:extLst>
              <a:ext uri="{FF2B5EF4-FFF2-40B4-BE49-F238E27FC236}">
                <a16:creationId xmlns:a16="http://schemas.microsoft.com/office/drawing/2014/main" id="{D4BFEADE-7DFE-C54A-999E-6BF9B43DC8B4}"/>
              </a:ext>
            </a:extLst>
          </p:cNvPr>
          <p:cNvSpPr txBox="1"/>
          <p:nvPr/>
        </p:nvSpPr>
        <p:spPr>
          <a:xfrm>
            <a:off x="474646" y="4000187"/>
            <a:ext cx="2234153" cy="738664"/>
          </a:xfrm>
          <a:prstGeom prst="rect">
            <a:avLst/>
          </a:prstGeom>
          <a:noFill/>
        </p:spPr>
        <p:txBody>
          <a:bodyPr wrap="square" lIns="0" tIns="0" rIns="0" bIns="0" rtlCol="0">
            <a:spAutoFit/>
          </a:bodyPr>
          <a:lstStyle/>
          <a:p>
            <a:r>
              <a:rPr lang="fr-FR" sz="2400">
                <a:solidFill>
                  <a:srgbClr val="E6DBE8"/>
                </a:solidFill>
                <a:latin typeface="Suisse Int'l Mono" panose="020B0509000000000000" pitchFamily="49" charset="77"/>
              </a:rPr>
              <a:t>INFLUENCER</a:t>
            </a:r>
          </a:p>
          <a:p>
            <a:r>
              <a:rPr lang="fr-FR" sz="2400">
                <a:solidFill>
                  <a:srgbClr val="E6DBE8"/>
                </a:solidFill>
                <a:latin typeface="Suisse Int'l Mono" panose="020B0509000000000000" pitchFamily="49" charset="77"/>
              </a:rPr>
              <a:t>LA MUSIQUE</a:t>
            </a:r>
          </a:p>
        </p:txBody>
      </p:sp>
      <p:sp>
        <p:nvSpPr>
          <p:cNvPr id="5" name="Rectangle 4">
            <a:extLst>
              <a:ext uri="{FF2B5EF4-FFF2-40B4-BE49-F238E27FC236}">
                <a16:creationId xmlns:a16="http://schemas.microsoft.com/office/drawing/2014/main" id="{0EA67E76-41C8-E342-92C4-2B4D45EE9020}"/>
              </a:ext>
            </a:extLst>
          </p:cNvPr>
          <p:cNvSpPr/>
          <p:nvPr/>
        </p:nvSpPr>
        <p:spPr>
          <a:xfrm>
            <a:off x="278296" y="6228522"/>
            <a:ext cx="1789043" cy="304800"/>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C0AF"/>
              </a:solidFill>
            </a:endParaRPr>
          </a:p>
        </p:txBody>
      </p:sp>
      <p:pic>
        <p:nvPicPr>
          <p:cNvPr id="6" name="Picture 5">
            <a:extLst>
              <a:ext uri="{FF2B5EF4-FFF2-40B4-BE49-F238E27FC236}">
                <a16:creationId xmlns:a16="http://schemas.microsoft.com/office/drawing/2014/main" id="{DD8702D1-47A7-9B48-8ABE-D977B3086B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p:spPr>
      </p:pic>
      <p:sp>
        <p:nvSpPr>
          <p:cNvPr id="7" name="TextBox 6">
            <a:extLst>
              <a:ext uri="{FF2B5EF4-FFF2-40B4-BE49-F238E27FC236}">
                <a16:creationId xmlns:a16="http://schemas.microsoft.com/office/drawing/2014/main" id="{EEEA9465-B45C-1A4E-8378-C11024D9ADF3}"/>
              </a:ext>
            </a:extLst>
          </p:cNvPr>
          <p:cNvSpPr txBox="1"/>
          <p:nvPr/>
        </p:nvSpPr>
        <p:spPr>
          <a:xfrm>
            <a:off x="2781072" y="499252"/>
            <a:ext cx="1938616" cy="169277"/>
          </a:xfrm>
          <a:prstGeom prst="rect">
            <a:avLst/>
          </a:prstGeom>
          <a:noFill/>
        </p:spPr>
        <p:txBody>
          <a:bodyPr wrap="square" lIns="0" tIns="0" rIns="0" bIns="0" rtlCol="0">
            <a:spAutoFit/>
          </a:bodyPr>
          <a:lstStyle/>
          <a:p>
            <a:r>
              <a:rPr lang="fr-FR" sz="1100">
                <a:solidFill>
                  <a:srgbClr val="E6DBE8"/>
                </a:solidFill>
                <a:latin typeface="Suisse Int'l Mono" panose="020B0509000000000000" pitchFamily="49" charset="77"/>
              </a:rPr>
              <a:t>THINK.DO.SPRINTS.</a:t>
            </a:r>
          </a:p>
        </p:txBody>
      </p:sp>
    </p:spTree>
    <p:extLst>
      <p:ext uri="{BB962C8B-B14F-4D97-AF65-F5344CB8AC3E}">
        <p14:creationId xmlns:p14="http://schemas.microsoft.com/office/powerpoint/2010/main" val="844422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579A8D-F428-A644-A669-F5778036C9C6}"/>
              </a:ext>
            </a:extLst>
          </p:cNvPr>
          <p:cNvSpPr>
            <a:spLocks noGrp="1"/>
          </p:cNvSpPr>
          <p:nvPr>
            <p:ph sz="quarter" idx="10"/>
          </p:nvPr>
        </p:nvSpPr>
        <p:spPr>
          <a:xfrm>
            <a:off x="2755932" y="367104"/>
            <a:ext cx="8247348" cy="4314963"/>
          </a:xfrm>
        </p:spPr>
        <p:txBody>
          <a:bodyPr lIns="0" tIns="0" rIns="0" bIns="0"/>
          <a:lstStyle/>
          <a:p>
            <a:pPr>
              <a:lnSpc>
                <a:spcPts val="2400"/>
              </a:lnSpc>
              <a:spcBef>
                <a:spcPts val="0"/>
              </a:spcBef>
            </a:pPr>
            <a:r>
              <a:rPr lang="fr-FR" sz="1200" dirty="0"/>
              <a:t>Bienvenue dans le module </a:t>
            </a:r>
            <a:r>
              <a:rPr lang="fr-FR" sz="1200" b="1" dirty="0" err="1"/>
              <a:t>Think.Do.Sprints</a:t>
            </a:r>
            <a:r>
              <a:rPr lang="fr-FR" sz="1200" dirty="0"/>
              <a:t>. Le moment est venu pour vous de réfléchir à de nouvelles façons de travailler, et de les expérimenter. L’objectif est de vous apporter la confiance nécessaire à l’adoption de nouvelles pratiques qui auront une influence positive sur votre quotidien au sein de Sony Music. </a:t>
            </a:r>
          </a:p>
          <a:p>
            <a:pPr>
              <a:lnSpc>
                <a:spcPts val="2400"/>
              </a:lnSpc>
              <a:spcBef>
                <a:spcPts val="0"/>
              </a:spcBef>
            </a:pPr>
            <a:endParaRPr lang="en-GB" sz="1200" dirty="0"/>
          </a:p>
          <a:p>
            <a:pPr>
              <a:lnSpc>
                <a:spcPts val="2400"/>
              </a:lnSpc>
              <a:spcBef>
                <a:spcPts val="0"/>
              </a:spcBef>
            </a:pPr>
            <a:r>
              <a:rPr lang="fr-FR" sz="1200" dirty="0"/>
              <a:t>Afin de vous permettre de tirer le meilleur parti de cette session, réfléchissez à une conversation que vous n’avez pas encore eue mais qui, si vous choisissiez de l’avoir, pourrait influencer de façon positive votre réussite. </a:t>
            </a:r>
          </a:p>
          <a:p>
            <a:pPr>
              <a:lnSpc>
                <a:spcPts val="2400"/>
              </a:lnSpc>
              <a:spcBef>
                <a:spcPts val="0"/>
              </a:spcBef>
            </a:pPr>
            <a:endParaRPr lang="en-GB" sz="1200" dirty="0"/>
          </a:p>
          <a:p>
            <a:pPr>
              <a:lnSpc>
                <a:spcPts val="2400"/>
              </a:lnSpc>
              <a:spcBef>
                <a:spcPts val="0"/>
              </a:spcBef>
            </a:pPr>
            <a:r>
              <a:rPr lang="fr-FR" sz="1200" spc="-10" dirty="0"/>
              <a:t>Vous trouverez ci‑dessous deux scénarios susceptibles de susciter votre réflexion. Soyez prêt à discuter de l’un de ces deux scénarios, ou de la conversation que vous aurez choisie, avec les autres participants de cet atelier de travail.</a:t>
            </a:r>
          </a:p>
          <a:p>
            <a:pPr marL="684000" lvl="1" indent="0">
              <a:lnSpc>
                <a:spcPts val="2400"/>
              </a:lnSpc>
              <a:spcBef>
                <a:spcPts val="0"/>
              </a:spcBef>
              <a:buNone/>
            </a:pPr>
            <a:r>
              <a:rPr lang="fr-FR" sz="1200" dirty="0">
                <a:solidFill>
                  <a:srgbClr val="E87C5B"/>
                </a:solidFill>
              </a:rPr>
              <a:t>• J’ai récemment engagé de nouveaux membres au sein de mon équipe. Il est particulièrement difficile de travailler avec l’une d’entre eux. Cette collaboratrice n’a pas la même attitude que le reste de l’équipe et a des difficultés à travailler en équipe. Elle s’est même montrée impolie avec un des membres d’une autre équipe. Je dois lui en parler, mais je ne sais pas comment aborder le sujet.</a:t>
            </a:r>
          </a:p>
          <a:p>
            <a:pPr marL="684000" lvl="1" indent="0">
              <a:lnSpc>
                <a:spcPts val="2400"/>
              </a:lnSpc>
              <a:spcBef>
                <a:spcPts val="0"/>
              </a:spcBef>
              <a:buNone/>
            </a:pPr>
            <a:r>
              <a:rPr lang="fr-FR" sz="1200" dirty="0">
                <a:solidFill>
                  <a:srgbClr val="E87C5B"/>
                </a:solidFill>
              </a:rPr>
              <a:t>• L’un des membres de mon équipe est passionné et très performant. Il est très ambitieux, mais n’a pas toutes les compétences professionnelles de base. J’ai l’impression qu’il s’est donné pour objectif de réussir rapidement et je ne veux pas le perdre, mais je ne veux pas non plus limiter son potentiel de développement. J’aimerais qu’il arrive à me faire confiance afin de pouvoir l’aider, mais il semble sur la défensive lorsque nous avons des conversations en face à face. J’ai besoin d’aide !</a:t>
            </a:r>
          </a:p>
          <a:p>
            <a:pPr marL="0" indent="0">
              <a:lnSpc>
                <a:spcPts val="2400"/>
              </a:lnSpc>
              <a:spcBef>
                <a:spcPts val="0"/>
              </a:spcBef>
              <a:buNone/>
            </a:pPr>
            <a:endParaRPr lang="en-GB" sz="1200" dirty="0"/>
          </a:p>
        </p:txBody>
      </p:sp>
      <p:sp>
        <p:nvSpPr>
          <p:cNvPr id="4" name="Content Placeholder 3">
            <a:extLst>
              <a:ext uri="{FF2B5EF4-FFF2-40B4-BE49-F238E27FC236}">
                <a16:creationId xmlns:a16="http://schemas.microsoft.com/office/drawing/2014/main" id="{31A4D59C-A7A4-E841-B9D6-3D54EDEB8265}"/>
              </a:ext>
            </a:extLst>
          </p:cNvPr>
          <p:cNvSpPr>
            <a:spLocks noGrp="1"/>
          </p:cNvSpPr>
          <p:nvPr>
            <p:ph sz="quarter" idx="11"/>
          </p:nvPr>
        </p:nvSpPr>
        <p:spPr/>
        <p:txBody>
          <a:bodyPr/>
          <a:lstStyle/>
          <a:p>
            <a:r>
              <a:rPr lang="fr-FR"/>
              <a:t>TRAVAIL PRÉPARATOIRE</a:t>
            </a:r>
          </a:p>
        </p:txBody>
      </p:sp>
    </p:spTree>
    <p:extLst>
      <p:ext uri="{BB962C8B-B14F-4D97-AF65-F5344CB8AC3E}">
        <p14:creationId xmlns:p14="http://schemas.microsoft.com/office/powerpoint/2010/main" val="239225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pPr>
              <a:spcBef>
                <a:spcPts val="0"/>
              </a:spcBef>
              <a:defRPr/>
            </a:pPr>
            <a:r>
              <a:rPr lang="fr-FR" dirty="0">
                <a:latin typeface="Arial" panose="020B0604020202020204" pitchFamily="34" charset="0"/>
                <a:cs typeface="Arial" panose="020B0604020202020204" pitchFamily="34" charset="0"/>
              </a:rPr>
              <a:t>Créez une base de confiance et une culture plus ouverte en abordant sereinement les conversations quotidiennes sur la performance.</a:t>
            </a:r>
          </a:p>
          <a:p>
            <a:r>
              <a:rPr lang="fr-FR" dirty="0">
                <a:latin typeface="Arial" panose="020B0604020202020204" pitchFamily="34" charset="0"/>
                <a:cs typeface="Arial" panose="020B0604020202020204" pitchFamily="34" charset="0"/>
              </a:rPr>
              <a:t>La confiance est une des pierres angulaires de toute culture de la haute performance. Il est vital, pour la performance individuelle et d’équipe, de pouvoir discuter en toute confiance, qu’il s’agisse de converser avec les personnes les plus talentueuses ou d’aborder des problèmes délicats.</a:t>
            </a:r>
          </a:p>
        </p:txBody>
      </p:sp>
      <p:sp>
        <p:nvSpPr>
          <p:cNvPr id="2" name="Content Placeholder 1">
            <a:extLst>
              <a:ext uri="{FF2B5EF4-FFF2-40B4-BE49-F238E27FC236}">
                <a16:creationId xmlns:a16="http://schemas.microsoft.com/office/drawing/2014/main" id="{33778FF3-D848-B44A-A3A8-0340D823E385}"/>
              </a:ext>
            </a:extLst>
          </p:cNvPr>
          <p:cNvSpPr>
            <a:spLocks noGrp="1"/>
          </p:cNvSpPr>
          <p:nvPr>
            <p:ph sz="quarter" idx="11"/>
          </p:nvPr>
        </p:nvSpPr>
        <p:spPr/>
        <p:txBody>
          <a:bodyPr/>
          <a:lstStyle/>
          <a:p>
            <a:r>
              <a:rPr lang="fr-FR" dirty="0"/>
              <a:t>OBJECTIF DE </a:t>
            </a:r>
            <a:br>
              <a:rPr lang="fr-FR" dirty="0"/>
            </a:br>
            <a:r>
              <a:rPr lang="fr-FR" dirty="0"/>
              <a:t>LA SESSION</a:t>
            </a:r>
          </a:p>
        </p:txBody>
      </p:sp>
    </p:spTree>
    <p:extLst>
      <p:ext uri="{BB962C8B-B14F-4D97-AF65-F5344CB8AC3E}">
        <p14:creationId xmlns:p14="http://schemas.microsoft.com/office/powerpoint/2010/main" val="31122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12E64B-5B86-FB40-A9F1-C7C9D3B026E8}"/>
              </a:ext>
            </a:extLst>
          </p:cNvPr>
          <p:cNvSpPr>
            <a:spLocks noGrp="1"/>
          </p:cNvSpPr>
          <p:nvPr>
            <p:ph sz="quarter" idx="10"/>
          </p:nvPr>
        </p:nvSpPr>
        <p:spPr/>
        <p:txBody>
          <a:bodyPr/>
          <a:lstStyle/>
          <a:p>
            <a:pPr marL="0" indent="0">
              <a:buNone/>
            </a:pPr>
            <a:r>
              <a:rPr lang="fr-FR" sz="2400" b="1" dirty="0"/>
              <a:t>À l’issue de cette session vous aurez acquis les apprentissages suivants : </a:t>
            </a:r>
          </a:p>
          <a:p>
            <a:pPr marL="0" indent="0">
              <a:buNone/>
            </a:pPr>
            <a:endParaRPr lang="en-GB" sz="2400" b="1" dirty="0"/>
          </a:p>
          <a:p>
            <a:r>
              <a:rPr lang="fr-FR" sz="2400" dirty="0"/>
              <a:t>Savoir créer une base de confiance et l’entretenir.</a:t>
            </a:r>
          </a:p>
          <a:p>
            <a:r>
              <a:rPr lang="fr-FR" sz="2400" dirty="0"/>
              <a:t>Avoir confiance dans vos choix et la volonté d’avoir les conversations qui comptent.</a:t>
            </a:r>
          </a:p>
          <a:p>
            <a:r>
              <a:rPr lang="fr-FR" sz="2400" dirty="0"/>
              <a:t>Reconnaître les états d’esprit qui limitent notre capacité ou notre motivation.</a:t>
            </a:r>
          </a:p>
          <a:p>
            <a:r>
              <a:rPr lang="fr-FR" sz="2400" dirty="0"/>
              <a:t>Associer la puissance d’une culture plus ouverte à un meilleur bien‑être mental.</a:t>
            </a:r>
          </a:p>
        </p:txBody>
      </p:sp>
      <p:sp>
        <p:nvSpPr>
          <p:cNvPr id="5" name="Content Placeholder 4">
            <a:extLst>
              <a:ext uri="{FF2B5EF4-FFF2-40B4-BE49-F238E27FC236}">
                <a16:creationId xmlns:a16="http://schemas.microsoft.com/office/drawing/2014/main" id="{C58E2FC6-04A4-774E-AD35-3EB2D8042857}"/>
              </a:ext>
            </a:extLst>
          </p:cNvPr>
          <p:cNvSpPr>
            <a:spLocks noGrp="1"/>
          </p:cNvSpPr>
          <p:nvPr>
            <p:ph sz="quarter" idx="11"/>
          </p:nvPr>
        </p:nvSpPr>
        <p:spPr/>
        <p:txBody>
          <a:bodyPr/>
          <a:lstStyle/>
          <a:p>
            <a:r>
              <a:rPr lang="fr-FR" dirty="0"/>
              <a:t>ABOUTISSEMENTS </a:t>
            </a:r>
            <a:br>
              <a:rPr lang="fr-FR" dirty="0"/>
            </a:br>
            <a:r>
              <a:rPr lang="fr-FR" dirty="0"/>
              <a:t>DE LA SESSION</a:t>
            </a:r>
          </a:p>
        </p:txBody>
      </p:sp>
    </p:spTree>
    <p:extLst>
      <p:ext uri="{BB962C8B-B14F-4D97-AF65-F5344CB8AC3E}">
        <p14:creationId xmlns:p14="http://schemas.microsoft.com/office/powerpoint/2010/main" val="4326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pPr lvl="0"/>
            <a:r>
              <a:rPr lang="fr-FR" dirty="0"/>
              <a:t>La confiance en tant que base.</a:t>
            </a:r>
          </a:p>
          <a:p>
            <a:pPr lvl="0"/>
            <a:r>
              <a:rPr lang="fr-FR" dirty="0"/>
              <a:t>Décoder la confiance.</a:t>
            </a:r>
          </a:p>
          <a:p>
            <a:pPr lvl="0"/>
            <a:r>
              <a:rPr lang="fr-FR" dirty="0"/>
              <a:t>Quelle est la conversation à avoir (et comment la construire) ?</a:t>
            </a:r>
          </a:p>
          <a:p>
            <a:pPr lvl="0"/>
            <a:r>
              <a:rPr lang="fr-FR" dirty="0"/>
              <a:t>N’en faisons pas tout un drame.</a:t>
            </a:r>
          </a:p>
          <a:p>
            <a:pPr lvl="0"/>
            <a:r>
              <a:rPr lang="fr-FR" dirty="0"/>
              <a:t>Mise en pratique.</a:t>
            </a:r>
          </a:p>
          <a:p>
            <a:pPr lvl="0"/>
            <a:r>
              <a:rPr lang="fr-FR" dirty="0"/>
              <a:t>Plan d’action. </a:t>
            </a:r>
          </a:p>
        </p:txBody>
      </p:sp>
      <p:sp>
        <p:nvSpPr>
          <p:cNvPr id="2" name="Content Placeholder 1">
            <a:extLst>
              <a:ext uri="{FF2B5EF4-FFF2-40B4-BE49-F238E27FC236}">
                <a16:creationId xmlns:a16="http://schemas.microsoft.com/office/drawing/2014/main" id="{98CB5D60-DB8C-9242-B135-3A6E8A801261}"/>
              </a:ext>
            </a:extLst>
          </p:cNvPr>
          <p:cNvSpPr>
            <a:spLocks noGrp="1"/>
          </p:cNvSpPr>
          <p:nvPr>
            <p:ph sz="quarter" idx="11"/>
          </p:nvPr>
        </p:nvSpPr>
        <p:spPr/>
        <p:txBody>
          <a:bodyPr/>
          <a:lstStyle/>
          <a:p>
            <a:r>
              <a:rPr lang="fr-FR" dirty="0"/>
              <a:t>PROGRAMME POUR LES</a:t>
            </a:r>
            <a:br>
              <a:rPr lang="fr-FR" dirty="0"/>
            </a:br>
            <a:r>
              <a:rPr lang="fr-FR" dirty="0"/>
              <a:t>3 PROCHAINES </a:t>
            </a:r>
            <a:br>
              <a:rPr lang="fr-FR" dirty="0"/>
            </a:br>
            <a:r>
              <a:rPr lang="fr-FR" dirty="0"/>
              <a:t>HEURES</a:t>
            </a:r>
            <a:r>
              <a:rPr lang="en-GB" dirty="0"/>
              <a:t>…</a:t>
            </a:r>
            <a:endParaRPr lang="fr-FR" dirty="0"/>
          </a:p>
          <a:p>
            <a:endParaRPr lang="en-GB" dirty="0"/>
          </a:p>
          <a:p>
            <a:endParaRPr lang="en-US" dirty="0"/>
          </a:p>
        </p:txBody>
      </p:sp>
    </p:spTree>
    <p:extLst>
      <p:ext uri="{BB962C8B-B14F-4D97-AF65-F5344CB8AC3E}">
        <p14:creationId xmlns:p14="http://schemas.microsoft.com/office/powerpoint/2010/main" val="57896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r>
              <a:rPr lang="fr-FR" dirty="0"/>
              <a:t>Quel est votre nom ?</a:t>
            </a:r>
          </a:p>
          <a:p>
            <a:r>
              <a:rPr lang="fr-FR" dirty="0"/>
              <a:t>Quel est votre rôle ?</a:t>
            </a:r>
          </a:p>
          <a:p>
            <a:r>
              <a:rPr lang="fr-FR" dirty="0"/>
              <a:t>Une passion (par ex., un hobby, une activité que vous affectionnez) ?</a:t>
            </a:r>
          </a:p>
          <a:p>
            <a:endParaRPr lang="en-GB" dirty="0"/>
          </a:p>
          <a:p>
            <a:endParaRPr lang="en-GB" dirty="0"/>
          </a:p>
        </p:txBody>
      </p:sp>
      <p:sp>
        <p:nvSpPr>
          <p:cNvPr id="2" name="Content Placeholder 1">
            <a:extLst>
              <a:ext uri="{FF2B5EF4-FFF2-40B4-BE49-F238E27FC236}">
                <a16:creationId xmlns:a16="http://schemas.microsoft.com/office/drawing/2014/main" id="{9CAC632C-CE38-324D-9733-E7C06E129803}"/>
              </a:ext>
            </a:extLst>
          </p:cNvPr>
          <p:cNvSpPr>
            <a:spLocks noGrp="1"/>
          </p:cNvSpPr>
          <p:nvPr>
            <p:ph sz="quarter" idx="11"/>
          </p:nvPr>
        </p:nvSpPr>
        <p:spPr/>
        <p:txBody>
          <a:bodyPr/>
          <a:lstStyle/>
          <a:p>
            <a:r>
              <a:rPr lang="fr-FR" dirty="0"/>
              <a:t>QUI SUIS‑JE ?</a:t>
            </a:r>
          </a:p>
        </p:txBody>
      </p:sp>
    </p:spTree>
    <p:extLst>
      <p:ext uri="{BB962C8B-B14F-4D97-AF65-F5344CB8AC3E}">
        <p14:creationId xmlns:p14="http://schemas.microsoft.com/office/powerpoint/2010/main" val="120933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EF2F5-2847-AD44-A5E8-CFED8C74770C}"/>
              </a:ext>
            </a:extLst>
          </p:cNvPr>
          <p:cNvSpPr txBox="1"/>
          <p:nvPr/>
        </p:nvSpPr>
        <p:spPr>
          <a:xfrm>
            <a:off x="1164211" y="948351"/>
            <a:ext cx="7060676" cy="2564805"/>
          </a:xfrm>
          <a:prstGeom prst="rect">
            <a:avLst/>
          </a:prstGeom>
          <a:noFill/>
        </p:spPr>
        <p:txBody>
          <a:bodyPr wrap="square" lIns="0" tIns="0" rIns="0" bIns="0" rtlCol="0">
            <a:spAutoFit/>
          </a:bodyPr>
          <a:lstStyle/>
          <a:p>
            <a:pPr lvl="0">
              <a:lnSpc>
                <a:spcPts val="7000"/>
              </a:lnSpc>
            </a:pPr>
            <a:r>
              <a:rPr lang="fr-FR" sz="4900" dirty="0">
                <a:solidFill>
                  <a:srgbClr val="E6DBE8"/>
                </a:solidFill>
                <a:latin typeface="Suisse Int'l Mono" panose="020B0509000000000000" pitchFamily="49" charset="77"/>
                <a:cs typeface="Arial" panose="020B0604020202020204" pitchFamily="34" charset="0"/>
              </a:rPr>
              <a:t>LE MANIFESTE DE L’ACCÉLÉRATEUR</a:t>
            </a:r>
          </a:p>
          <a:p>
            <a:endParaRPr lang="en-US" sz="4900" dirty="0">
              <a:solidFill>
                <a:srgbClr val="E6DBE8"/>
              </a:solidFill>
            </a:endParaRPr>
          </a:p>
        </p:txBody>
      </p:sp>
      <p:pic>
        <p:nvPicPr>
          <p:cNvPr id="21" name="Picture 20">
            <a:extLst>
              <a:ext uri="{FF2B5EF4-FFF2-40B4-BE49-F238E27FC236}">
                <a16:creationId xmlns:a16="http://schemas.microsoft.com/office/drawing/2014/main" id="{37526B66-DB40-4C44-9E70-E31D48FCA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91990">
            <a:off x="9789307" y="3131116"/>
            <a:ext cx="1354050" cy="3072293"/>
          </a:xfrm>
          <a:prstGeom prst="rect">
            <a:avLst/>
          </a:prstGeom>
        </p:spPr>
      </p:pic>
      <p:pic>
        <p:nvPicPr>
          <p:cNvPr id="22" name="Picture 21">
            <a:extLst>
              <a:ext uri="{FF2B5EF4-FFF2-40B4-BE49-F238E27FC236}">
                <a16:creationId xmlns:a16="http://schemas.microsoft.com/office/drawing/2014/main" id="{F4D324FB-E361-234B-B642-9EB797D46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459" y="3201767"/>
            <a:ext cx="2596379" cy="2621425"/>
          </a:xfrm>
          <a:prstGeom prst="rect">
            <a:avLst/>
          </a:prstGeom>
        </p:spPr>
      </p:pic>
      <p:pic>
        <p:nvPicPr>
          <p:cNvPr id="23" name="Picture 22">
            <a:extLst>
              <a:ext uri="{FF2B5EF4-FFF2-40B4-BE49-F238E27FC236}">
                <a16:creationId xmlns:a16="http://schemas.microsoft.com/office/drawing/2014/main" id="{7DBF6BF0-CF1E-2F4A-AE53-97DDA2759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4306" y="695833"/>
            <a:ext cx="2485489" cy="1981558"/>
          </a:xfrm>
          <a:prstGeom prst="rect">
            <a:avLst/>
          </a:prstGeom>
        </p:spPr>
      </p:pic>
      <p:pic>
        <p:nvPicPr>
          <p:cNvPr id="24" name="Picture 23">
            <a:extLst>
              <a:ext uri="{FF2B5EF4-FFF2-40B4-BE49-F238E27FC236}">
                <a16:creationId xmlns:a16="http://schemas.microsoft.com/office/drawing/2014/main" id="{BD9E9E24-F0C6-EA48-975B-FB8A55B046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70678">
            <a:off x="1215033" y="3730959"/>
            <a:ext cx="3378982" cy="1435024"/>
          </a:xfrm>
          <a:prstGeom prst="rect">
            <a:avLst/>
          </a:prstGeom>
        </p:spPr>
      </p:pic>
    </p:spTree>
    <p:extLst>
      <p:ext uri="{BB962C8B-B14F-4D97-AF65-F5344CB8AC3E}">
        <p14:creationId xmlns:p14="http://schemas.microsoft.com/office/powerpoint/2010/main" val="102794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938EBD1B-6FF3-BE44-9AD2-BFE06295606B}"/>
              </a:ext>
            </a:extLst>
          </p:cNvPr>
          <p:cNvSpPr txBox="1">
            <a:spLocks/>
          </p:cNvSpPr>
          <p:nvPr/>
        </p:nvSpPr>
        <p:spPr>
          <a:xfrm rot="16200000">
            <a:off x="198457" y="3229138"/>
            <a:ext cx="4102430" cy="416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400">
                <a:solidFill>
                  <a:schemeClr val="bg1"/>
                </a:solidFill>
                <a:latin typeface="Arial" panose="020B0604020202020204" pitchFamily="34" charset="0"/>
                <a:cs typeface="Arial" panose="020B0604020202020204" pitchFamily="34" charset="0"/>
              </a:rPr>
              <a:t>Le modèle des cinq comportements</a:t>
            </a:r>
          </a:p>
        </p:txBody>
      </p:sp>
      <p:sp>
        <p:nvSpPr>
          <p:cNvPr id="10" name="Triangle 9">
            <a:extLst>
              <a:ext uri="{FF2B5EF4-FFF2-40B4-BE49-F238E27FC236}">
                <a16:creationId xmlns:a16="http://schemas.microsoft.com/office/drawing/2014/main" id="{0995F8B1-97CD-B949-BB4B-AB4C9B12BC1F}"/>
              </a:ext>
            </a:extLst>
          </p:cNvPr>
          <p:cNvSpPr/>
          <p:nvPr/>
        </p:nvSpPr>
        <p:spPr>
          <a:xfrm>
            <a:off x="3862803" y="1376830"/>
            <a:ext cx="5522400" cy="4111816"/>
          </a:xfrm>
          <a:prstGeom prst="triangle">
            <a:avLst/>
          </a:prstGeom>
          <a:solidFill>
            <a:srgbClr val="E6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2768"/>
              </a:solidFill>
            </a:endParaRPr>
          </a:p>
        </p:txBody>
      </p:sp>
      <p:grpSp>
        <p:nvGrpSpPr>
          <p:cNvPr id="6" name="Group 5">
            <a:extLst>
              <a:ext uri="{FF2B5EF4-FFF2-40B4-BE49-F238E27FC236}">
                <a16:creationId xmlns:a16="http://schemas.microsoft.com/office/drawing/2014/main" id="{CFDB5C75-1ACB-7249-9F2F-D44AF1EC743F}"/>
              </a:ext>
            </a:extLst>
          </p:cNvPr>
          <p:cNvGrpSpPr/>
          <p:nvPr/>
        </p:nvGrpSpPr>
        <p:grpSpPr>
          <a:xfrm>
            <a:off x="3862803" y="1386203"/>
            <a:ext cx="5596491" cy="4102443"/>
            <a:chOff x="3334800" y="1278243"/>
            <a:chExt cx="5596491" cy="4102443"/>
          </a:xfrm>
        </p:grpSpPr>
        <p:cxnSp>
          <p:nvCxnSpPr>
            <p:cNvPr id="11" name="Straight Connector 10">
              <a:extLst>
                <a:ext uri="{FF2B5EF4-FFF2-40B4-BE49-F238E27FC236}">
                  <a16:creationId xmlns:a16="http://schemas.microsoft.com/office/drawing/2014/main" id="{E046A6EA-0112-9046-BEFD-260F158A649F}"/>
                </a:ext>
              </a:extLst>
            </p:cNvPr>
            <p:cNvCxnSpPr>
              <a:cxnSpLocks/>
            </p:cNvCxnSpPr>
            <p:nvPr/>
          </p:nvCxnSpPr>
          <p:spPr>
            <a:xfrm>
              <a:off x="3334800" y="5380686"/>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2720-69D5-0F4A-907F-44E60D4D7A0F}"/>
                </a:ext>
              </a:extLst>
            </p:cNvPr>
            <p:cNvCxnSpPr>
              <a:cxnSpLocks/>
            </p:cNvCxnSpPr>
            <p:nvPr/>
          </p:nvCxnSpPr>
          <p:spPr>
            <a:xfrm>
              <a:off x="3408891" y="1278243"/>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D203BA-2D7F-C94A-895F-8C979C07127C}"/>
                </a:ext>
              </a:extLst>
            </p:cNvPr>
            <p:cNvCxnSpPr>
              <a:cxnSpLocks/>
            </p:cNvCxnSpPr>
            <p:nvPr/>
          </p:nvCxnSpPr>
          <p:spPr>
            <a:xfrm>
              <a:off x="3334800" y="2098732"/>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C91EB8-7E4F-A540-9D9A-4B98AFF684F0}"/>
                </a:ext>
              </a:extLst>
            </p:cNvPr>
            <p:cNvCxnSpPr>
              <a:cxnSpLocks/>
            </p:cNvCxnSpPr>
            <p:nvPr/>
          </p:nvCxnSpPr>
          <p:spPr>
            <a:xfrm>
              <a:off x="3334800" y="2919221"/>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AEEEC7-E3A3-F04B-B11B-FCC13CE2C551}"/>
                </a:ext>
              </a:extLst>
            </p:cNvPr>
            <p:cNvCxnSpPr>
              <a:cxnSpLocks/>
            </p:cNvCxnSpPr>
            <p:nvPr/>
          </p:nvCxnSpPr>
          <p:spPr>
            <a:xfrm>
              <a:off x="3334800" y="3739710"/>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994B67-8792-3146-B901-B1A30E772D9F}"/>
                </a:ext>
              </a:extLst>
            </p:cNvPr>
            <p:cNvCxnSpPr>
              <a:cxnSpLocks/>
            </p:cNvCxnSpPr>
            <p:nvPr/>
          </p:nvCxnSpPr>
          <p:spPr>
            <a:xfrm>
              <a:off x="3334800" y="4560199"/>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4CAF039E-486B-1D48-A650-378C78880FC1}"/>
              </a:ext>
            </a:extLst>
          </p:cNvPr>
          <p:cNvSpPr/>
          <p:nvPr/>
        </p:nvSpPr>
        <p:spPr>
          <a:xfrm>
            <a:off x="6100367" y="1657948"/>
            <a:ext cx="1047273" cy="276999"/>
          </a:xfrm>
          <a:prstGeom prst="rect">
            <a:avLst/>
          </a:prstGeom>
        </p:spPr>
        <p:txBody>
          <a:bodyPr wrap="none" lIns="0" tIns="0" rIns="0" bIns="0" anchor="ctr">
            <a:noAutofit/>
          </a:bodyPr>
          <a:lstStyle/>
          <a:p>
            <a:pPr algn="ctr"/>
            <a:r>
              <a:rPr lang="fr-FR" sz="1100" b="1" spc="200" dirty="0">
                <a:solidFill>
                  <a:srgbClr val="6F2768"/>
                </a:solidFill>
                <a:latin typeface="Arial" panose="020B0604020202020204" pitchFamily="34" charset="0"/>
                <a:cs typeface="Arial" panose="020B0604020202020204" pitchFamily="34" charset="0"/>
              </a:rPr>
              <a:t>LES RÉSULTATS</a:t>
            </a:r>
          </a:p>
        </p:txBody>
      </p:sp>
      <p:sp>
        <p:nvSpPr>
          <p:cNvPr id="22" name="Rectangle 21">
            <a:extLst>
              <a:ext uri="{FF2B5EF4-FFF2-40B4-BE49-F238E27FC236}">
                <a16:creationId xmlns:a16="http://schemas.microsoft.com/office/drawing/2014/main" id="{F35EA8EC-056F-B542-8613-2D21C5737E37}"/>
              </a:ext>
            </a:extLst>
          </p:cNvPr>
          <p:cNvSpPr/>
          <p:nvPr/>
        </p:nvSpPr>
        <p:spPr>
          <a:xfrm>
            <a:off x="5300245" y="2478437"/>
            <a:ext cx="2647516" cy="276999"/>
          </a:xfrm>
          <a:prstGeom prst="rect">
            <a:avLst/>
          </a:prstGeom>
        </p:spPr>
        <p:txBody>
          <a:bodyPr wrap="none" lIns="0" tIns="0" rIns="0" bIns="0" anchor="ctr">
            <a:noAutofit/>
          </a:bodyPr>
          <a:lstStyle/>
          <a:p>
            <a:pPr algn="ctr"/>
            <a:r>
              <a:rPr lang="fr-FR" sz="1100" b="1" spc="200">
                <a:solidFill>
                  <a:srgbClr val="6F2768"/>
                </a:solidFill>
                <a:latin typeface="Arial" panose="020B0604020202020204" pitchFamily="34" charset="0"/>
                <a:cs typeface="Arial" panose="020B0604020202020204" pitchFamily="34" charset="0"/>
              </a:rPr>
              <a:t>SES RESPONSABILITÉS</a:t>
            </a:r>
          </a:p>
        </p:txBody>
      </p:sp>
      <p:sp>
        <p:nvSpPr>
          <p:cNvPr id="23" name="Rectangle 22">
            <a:extLst>
              <a:ext uri="{FF2B5EF4-FFF2-40B4-BE49-F238E27FC236}">
                <a16:creationId xmlns:a16="http://schemas.microsoft.com/office/drawing/2014/main" id="{AB623456-A021-0D4E-BA9A-8509A9373B64}"/>
              </a:ext>
            </a:extLst>
          </p:cNvPr>
          <p:cNvSpPr/>
          <p:nvPr/>
        </p:nvSpPr>
        <p:spPr>
          <a:xfrm>
            <a:off x="5300245" y="3298926"/>
            <a:ext cx="2647516" cy="276999"/>
          </a:xfrm>
          <a:prstGeom prst="rect">
            <a:avLst/>
          </a:prstGeom>
        </p:spPr>
        <p:txBody>
          <a:bodyPr wrap="none" lIns="0" tIns="0" rIns="0" bIns="0" anchor="ctr">
            <a:noAutofit/>
          </a:bodyPr>
          <a:lstStyle/>
          <a:p>
            <a:pPr algn="ctr"/>
            <a:r>
              <a:rPr lang="fr-FR" sz="1100" b="1" spc="200">
                <a:solidFill>
                  <a:srgbClr val="6F2768"/>
                </a:solidFill>
                <a:latin typeface="Arial" panose="020B0604020202020204" pitchFamily="34" charset="0"/>
                <a:cs typeface="Arial" panose="020B0604020202020204" pitchFamily="34" charset="0"/>
              </a:rPr>
              <a:t>SES ENGAGEMENTS</a:t>
            </a:r>
          </a:p>
        </p:txBody>
      </p:sp>
      <p:sp>
        <p:nvSpPr>
          <p:cNvPr id="24" name="Rectangle 23">
            <a:extLst>
              <a:ext uri="{FF2B5EF4-FFF2-40B4-BE49-F238E27FC236}">
                <a16:creationId xmlns:a16="http://schemas.microsoft.com/office/drawing/2014/main" id="{27D97FBF-E62B-F649-B94C-5ED4D0BDD6A0}"/>
              </a:ext>
            </a:extLst>
          </p:cNvPr>
          <p:cNvSpPr/>
          <p:nvPr/>
        </p:nvSpPr>
        <p:spPr>
          <a:xfrm>
            <a:off x="5300245" y="4119415"/>
            <a:ext cx="2647516" cy="276999"/>
          </a:xfrm>
          <a:prstGeom prst="rect">
            <a:avLst/>
          </a:prstGeom>
        </p:spPr>
        <p:txBody>
          <a:bodyPr wrap="none" lIns="0" tIns="0" rIns="0" bIns="0" anchor="ctr">
            <a:noAutofit/>
          </a:bodyPr>
          <a:lstStyle/>
          <a:p>
            <a:pPr algn="ctr"/>
            <a:r>
              <a:rPr lang="fr-FR" sz="1100" b="1" spc="200">
                <a:solidFill>
                  <a:srgbClr val="6F2768"/>
                </a:solidFill>
                <a:latin typeface="Arial" panose="020B0604020202020204" pitchFamily="34" charset="0"/>
                <a:cs typeface="Arial" panose="020B0604020202020204" pitchFamily="34" charset="0"/>
              </a:rPr>
              <a:t>LES CONFLITS</a:t>
            </a:r>
          </a:p>
        </p:txBody>
      </p:sp>
      <p:sp>
        <p:nvSpPr>
          <p:cNvPr id="25" name="Rectangle 24">
            <a:extLst>
              <a:ext uri="{FF2B5EF4-FFF2-40B4-BE49-F238E27FC236}">
                <a16:creationId xmlns:a16="http://schemas.microsoft.com/office/drawing/2014/main" id="{24D2171E-E771-1F47-B128-251A7796E708}"/>
              </a:ext>
            </a:extLst>
          </p:cNvPr>
          <p:cNvSpPr/>
          <p:nvPr/>
        </p:nvSpPr>
        <p:spPr>
          <a:xfrm>
            <a:off x="5300245" y="4939904"/>
            <a:ext cx="2647516" cy="276999"/>
          </a:xfrm>
          <a:prstGeom prst="rect">
            <a:avLst/>
          </a:prstGeom>
        </p:spPr>
        <p:txBody>
          <a:bodyPr wrap="none" lIns="0" tIns="0" rIns="0" bIns="0" anchor="ctr">
            <a:noAutofit/>
          </a:bodyPr>
          <a:lstStyle/>
          <a:p>
            <a:pPr algn="ctr"/>
            <a:r>
              <a:rPr lang="fr-FR" sz="1100" b="1" spc="200">
                <a:solidFill>
                  <a:srgbClr val="6F2768"/>
                </a:solidFill>
                <a:latin typeface="Arial" panose="020B0604020202020204" pitchFamily="34" charset="0"/>
                <a:cs typeface="Arial" panose="020B0604020202020204" pitchFamily="34" charset="0"/>
              </a:rPr>
              <a:t>LA CONFIANCE</a:t>
            </a:r>
          </a:p>
        </p:txBody>
      </p:sp>
      <p:sp>
        <p:nvSpPr>
          <p:cNvPr id="26" name="Rectangle 25">
            <a:extLst>
              <a:ext uri="{FF2B5EF4-FFF2-40B4-BE49-F238E27FC236}">
                <a16:creationId xmlns:a16="http://schemas.microsoft.com/office/drawing/2014/main" id="{9ED73E7D-466B-F142-9C5A-69DA17E2A1CC}"/>
              </a:ext>
            </a:extLst>
          </p:cNvPr>
          <p:cNvSpPr/>
          <p:nvPr/>
        </p:nvSpPr>
        <p:spPr>
          <a:xfrm>
            <a:off x="4123186" y="1657948"/>
            <a:ext cx="1636097" cy="276999"/>
          </a:xfrm>
          <a:prstGeom prst="rect">
            <a:avLst/>
          </a:prstGeom>
        </p:spPr>
        <p:txBody>
          <a:bodyPr wrap="none" lIns="0" tIns="0" rIns="0" bIns="0" anchor="ctr">
            <a:noAutofit/>
          </a:bodyPr>
          <a:lstStyle/>
          <a:p>
            <a:pPr algn="r"/>
            <a:r>
              <a:rPr lang="fr-FR" sz="1400" i="1" spc="50" dirty="0">
                <a:solidFill>
                  <a:srgbClr val="E6DBE8"/>
                </a:solidFill>
                <a:latin typeface="Arial" panose="020B0604020202020204" pitchFamily="34" charset="0"/>
                <a:cs typeface="Arial" panose="020B0604020202020204" pitchFamily="34" charset="0"/>
              </a:rPr>
              <a:t>Se focaliser sur...</a:t>
            </a:r>
          </a:p>
        </p:txBody>
      </p:sp>
      <p:sp>
        <p:nvSpPr>
          <p:cNvPr id="27" name="Rectangle 26">
            <a:extLst>
              <a:ext uri="{FF2B5EF4-FFF2-40B4-BE49-F238E27FC236}">
                <a16:creationId xmlns:a16="http://schemas.microsoft.com/office/drawing/2014/main" id="{8951CACF-F9E5-9749-83F5-2F32130BA79D}"/>
              </a:ext>
            </a:extLst>
          </p:cNvPr>
          <p:cNvSpPr/>
          <p:nvPr/>
        </p:nvSpPr>
        <p:spPr>
          <a:xfrm>
            <a:off x="3623163" y="2478437"/>
            <a:ext cx="1636098" cy="276999"/>
          </a:xfrm>
          <a:prstGeom prst="rect">
            <a:avLst/>
          </a:prstGeom>
        </p:spPr>
        <p:txBody>
          <a:bodyPr wrap="none" lIns="0" tIns="0" rIns="0" bIns="0" anchor="ctr">
            <a:noAutofit/>
          </a:bodyPr>
          <a:lstStyle/>
          <a:p>
            <a:pPr algn="r"/>
            <a:r>
              <a:rPr lang="fr-FR" sz="1400" i="1" spc="50" dirty="0">
                <a:solidFill>
                  <a:srgbClr val="E6DBE8"/>
                </a:solidFill>
                <a:latin typeface="Arial" panose="020B0604020202020204" pitchFamily="34" charset="0"/>
                <a:cs typeface="Arial" panose="020B0604020202020204" pitchFamily="34" charset="0"/>
              </a:rPr>
              <a:t>Prendre...</a:t>
            </a:r>
          </a:p>
        </p:txBody>
      </p:sp>
      <p:sp>
        <p:nvSpPr>
          <p:cNvPr id="28" name="Rectangle 27">
            <a:extLst>
              <a:ext uri="{FF2B5EF4-FFF2-40B4-BE49-F238E27FC236}">
                <a16:creationId xmlns:a16="http://schemas.microsoft.com/office/drawing/2014/main" id="{6FB97146-473B-9F40-B6CE-96B44743F525}"/>
              </a:ext>
            </a:extLst>
          </p:cNvPr>
          <p:cNvSpPr/>
          <p:nvPr/>
        </p:nvSpPr>
        <p:spPr>
          <a:xfrm>
            <a:off x="3090564" y="3298926"/>
            <a:ext cx="1636098" cy="276999"/>
          </a:xfrm>
          <a:prstGeom prst="rect">
            <a:avLst/>
          </a:prstGeom>
        </p:spPr>
        <p:txBody>
          <a:bodyPr wrap="none" lIns="0" tIns="0" rIns="0" bIns="0" anchor="ctr">
            <a:noAutofit/>
          </a:bodyPr>
          <a:lstStyle/>
          <a:p>
            <a:pPr algn="r"/>
            <a:r>
              <a:rPr lang="fr-FR" sz="1400" i="1" spc="50" dirty="0">
                <a:solidFill>
                  <a:srgbClr val="E6DBE8"/>
                </a:solidFill>
                <a:latin typeface="Arial" panose="020B0604020202020204" pitchFamily="34" charset="0"/>
                <a:cs typeface="Arial" panose="020B0604020202020204" pitchFamily="34" charset="0"/>
              </a:rPr>
              <a:t>Respecter...</a:t>
            </a:r>
          </a:p>
        </p:txBody>
      </p:sp>
      <p:sp>
        <p:nvSpPr>
          <p:cNvPr id="29" name="Rectangle 28">
            <a:extLst>
              <a:ext uri="{FF2B5EF4-FFF2-40B4-BE49-F238E27FC236}">
                <a16:creationId xmlns:a16="http://schemas.microsoft.com/office/drawing/2014/main" id="{10E1CDDC-220F-8E47-A1FE-8DEFF51C6674}"/>
              </a:ext>
            </a:extLst>
          </p:cNvPr>
          <p:cNvSpPr/>
          <p:nvPr/>
        </p:nvSpPr>
        <p:spPr>
          <a:xfrm>
            <a:off x="2553078" y="4119415"/>
            <a:ext cx="1636097" cy="276999"/>
          </a:xfrm>
          <a:prstGeom prst="rect">
            <a:avLst/>
          </a:prstGeom>
        </p:spPr>
        <p:txBody>
          <a:bodyPr wrap="none" lIns="0" tIns="0" rIns="0" bIns="0" anchor="ctr">
            <a:noAutofit/>
          </a:bodyPr>
          <a:lstStyle/>
          <a:p>
            <a:pPr algn="r"/>
            <a:r>
              <a:rPr lang="fr-FR" sz="1400" i="1" spc="50" dirty="0">
                <a:solidFill>
                  <a:srgbClr val="E6DBE8"/>
                </a:solidFill>
                <a:latin typeface="Arial" panose="020B0604020202020204" pitchFamily="34" charset="0"/>
                <a:cs typeface="Arial" panose="020B0604020202020204" pitchFamily="34" charset="0"/>
              </a:rPr>
              <a:t>Gérer....</a:t>
            </a:r>
          </a:p>
        </p:txBody>
      </p:sp>
      <p:sp>
        <p:nvSpPr>
          <p:cNvPr id="30" name="Rectangle 29">
            <a:extLst>
              <a:ext uri="{FF2B5EF4-FFF2-40B4-BE49-F238E27FC236}">
                <a16:creationId xmlns:a16="http://schemas.microsoft.com/office/drawing/2014/main" id="{7EBF659D-72F1-E443-8A86-B91DF742AB34}"/>
              </a:ext>
            </a:extLst>
          </p:cNvPr>
          <p:cNvSpPr/>
          <p:nvPr/>
        </p:nvSpPr>
        <p:spPr>
          <a:xfrm>
            <a:off x="1860796" y="4939904"/>
            <a:ext cx="1734951" cy="276999"/>
          </a:xfrm>
          <a:prstGeom prst="rect">
            <a:avLst/>
          </a:prstGeom>
        </p:spPr>
        <p:txBody>
          <a:bodyPr wrap="none" lIns="0" tIns="0" rIns="0" bIns="0" anchor="ctr">
            <a:noAutofit/>
          </a:bodyPr>
          <a:lstStyle/>
          <a:p>
            <a:pPr algn="r"/>
            <a:r>
              <a:rPr lang="fr-FR" sz="1400" i="1" spc="50" dirty="0">
                <a:solidFill>
                  <a:srgbClr val="E6DBE8"/>
                </a:solidFill>
                <a:latin typeface="Arial" panose="020B0604020202020204" pitchFamily="34" charset="0"/>
                <a:cs typeface="Arial" panose="020B0604020202020204" pitchFamily="34" charset="0"/>
              </a:rPr>
              <a:t>Bâtir...</a:t>
            </a:r>
          </a:p>
        </p:txBody>
      </p:sp>
      <p:sp>
        <p:nvSpPr>
          <p:cNvPr id="31" name="Rectangle 30">
            <a:extLst>
              <a:ext uri="{FF2B5EF4-FFF2-40B4-BE49-F238E27FC236}">
                <a16:creationId xmlns:a16="http://schemas.microsoft.com/office/drawing/2014/main" id="{A8982218-3382-DD40-BE0E-EF3DCD60ABC1}"/>
              </a:ext>
            </a:extLst>
          </p:cNvPr>
          <p:cNvSpPr/>
          <p:nvPr/>
        </p:nvSpPr>
        <p:spPr>
          <a:xfrm>
            <a:off x="7537869" y="1657948"/>
            <a:ext cx="2634976" cy="276999"/>
          </a:xfrm>
          <a:prstGeom prst="rect">
            <a:avLst/>
          </a:prstGeom>
        </p:spPr>
        <p:txBody>
          <a:bodyPr wrap="none" lIns="0" tIns="0" rIns="0" bIns="0" anchor="ctr">
            <a:noAutofit/>
          </a:bodyPr>
          <a:lstStyle/>
          <a:p>
            <a:r>
              <a:rPr lang="fr-FR" sz="1400" i="1" spc="50">
                <a:solidFill>
                  <a:srgbClr val="E6DBE8"/>
                </a:solidFill>
                <a:latin typeface="Arial" panose="020B0604020202020204" pitchFamily="34" charset="0"/>
                <a:cs typeface="Arial" panose="020B0604020202020204" pitchFamily="34" charset="0"/>
              </a:rPr>
              <a:t>Focalisation sur le résultat collectif</a:t>
            </a:r>
          </a:p>
        </p:txBody>
      </p:sp>
      <p:sp>
        <p:nvSpPr>
          <p:cNvPr id="32" name="Rectangle 31">
            <a:extLst>
              <a:ext uri="{FF2B5EF4-FFF2-40B4-BE49-F238E27FC236}">
                <a16:creationId xmlns:a16="http://schemas.microsoft.com/office/drawing/2014/main" id="{9C374B0A-F989-6548-98E0-61B82F1FB352}"/>
              </a:ext>
            </a:extLst>
          </p:cNvPr>
          <p:cNvSpPr/>
          <p:nvPr/>
        </p:nvSpPr>
        <p:spPr>
          <a:xfrm>
            <a:off x="8037308" y="2478437"/>
            <a:ext cx="3178206" cy="276999"/>
          </a:xfrm>
          <a:prstGeom prst="rect">
            <a:avLst/>
          </a:prstGeom>
        </p:spPr>
        <p:txBody>
          <a:bodyPr wrap="none" lIns="0" tIns="0" rIns="0" bIns="0" anchor="ctr">
            <a:noAutofit/>
          </a:bodyPr>
          <a:lstStyle/>
          <a:p>
            <a:r>
              <a:rPr lang="fr-FR" sz="1400" i="1" spc="50">
                <a:solidFill>
                  <a:srgbClr val="E6DBE8"/>
                </a:solidFill>
                <a:latin typeface="Arial" panose="020B0604020202020204" pitchFamily="34" charset="0"/>
                <a:cs typeface="Arial" panose="020B0604020202020204" pitchFamily="34" charset="0"/>
              </a:rPr>
              <a:t>Respect complet des engagements</a:t>
            </a:r>
          </a:p>
        </p:txBody>
      </p:sp>
      <p:sp>
        <p:nvSpPr>
          <p:cNvPr id="33" name="Rectangle 32">
            <a:extLst>
              <a:ext uri="{FF2B5EF4-FFF2-40B4-BE49-F238E27FC236}">
                <a16:creationId xmlns:a16="http://schemas.microsoft.com/office/drawing/2014/main" id="{748F6A93-563F-3E44-A305-27F9F7E30E68}"/>
              </a:ext>
            </a:extLst>
          </p:cNvPr>
          <p:cNvSpPr/>
          <p:nvPr/>
        </p:nvSpPr>
        <p:spPr>
          <a:xfrm>
            <a:off x="8608497" y="3298926"/>
            <a:ext cx="2099517" cy="276999"/>
          </a:xfrm>
          <a:prstGeom prst="rect">
            <a:avLst/>
          </a:prstGeom>
        </p:spPr>
        <p:txBody>
          <a:bodyPr wrap="none" lIns="0" tIns="0" rIns="0" bIns="0" anchor="ctr">
            <a:noAutofit/>
          </a:bodyPr>
          <a:lstStyle/>
          <a:p>
            <a:r>
              <a:rPr lang="fr-FR" sz="1400" i="1" spc="50">
                <a:solidFill>
                  <a:srgbClr val="E6DBE8"/>
                </a:solidFill>
                <a:latin typeface="Arial" panose="020B0604020202020204" pitchFamily="34" charset="0"/>
                <a:cs typeface="Arial" panose="020B0604020202020204" pitchFamily="34" charset="0"/>
              </a:rPr>
              <a:t>Clarification et exécution</a:t>
            </a:r>
          </a:p>
        </p:txBody>
      </p:sp>
      <p:sp>
        <p:nvSpPr>
          <p:cNvPr id="34" name="Rectangle 33">
            <a:extLst>
              <a:ext uri="{FF2B5EF4-FFF2-40B4-BE49-F238E27FC236}">
                <a16:creationId xmlns:a16="http://schemas.microsoft.com/office/drawing/2014/main" id="{634C7120-DC5F-1446-8341-FAA34DA8DD71}"/>
              </a:ext>
            </a:extLst>
          </p:cNvPr>
          <p:cNvSpPr/>
          <p:nvPr/>
        </p:nvSpPr>
        <p:spPr>
          <a:xfrm>
            <a:off x="9181614" y="4119415"/>
            <a:ext cx="1636097" cy="276999"/>
          </a:xfrm>
          <a:prstGeom prst="rect">
            <a:avLst/>
          </a:prstGeom>
        </p:spPr>
        <p:txBody>
          <a:bodyPr wrap="none" lIns="0" tIns="0" rIns="0" bIns="0" anchor="ctr">
            <a:noAutofit/>
          </a:bodyPr>
          <a:lstStyle/>
          <a:p>
            <a:r>
              <a:rPr lang="fr-FR" sz="1400" i="1" spc="50">
                <a:solidFill>
                  <a:srgbClr val="E6DBE8"/>
                </a:solidFill>
                <a:latin typeface="Arial" panose="020B0604020202020204" pitchFamily="34" charset="0"/>
                <a:cs typeface="Arial" panose="020B0604020202020204" pitchFamily="34" charset="0"/>
              </a:rPr>
              <a:t>Débat constructif</a:t>
            </a:r>
          </a:p>
        </p:txBody>
      </p:sp>
      <p:sp>
        <p:nvSpPr>
          <p:cNvPr id="35" name="Rectangle 34">
            <a:extLst>
              <a:ext uri="{FF2B5EF4-FFF2-40B4-BE49-F238E27FC236}">
                <a16:creationId xmlns:a16="http://schemas.microsoft.com/office/drawing/2014/main" id="{511235E4-0220-4C4D-9F54-98969290AEE2}"/>
              </a:ext>
            </a:extLst>
          </p:cNvPr>
          <p:cNvSpPr/>
          <p:nvPr/>
        </p:nvSpPr>
        <p:spPr>
          <a:xfrm>
            <a:off x="9658256" y="4939904"/>
            <a:ext cx="2068525" cy="276999"/>
          </a:xfrm>
          <a:prstGeom prst="rect">
            <a:avLst/>
          </a:prstGeom>
        </p:spPr>
        <p:txBody>
          <a:bodyPr wrap="none" lIns="0" tIns="0" rIns="0" bIns="0" anchor="ctr">
            <a:noAutofit/>
          </a:bodyPr>
          <a:lstStyle/>
          <a:p>
            <a:r>
              <a:rPr lang="fr-FR" sz="1400" i="1" spc="50">
                <a:solidFill>
                  <a:srgbClr val="E6DBE8"/>
                </a:solidFill>
                <a:latin typeface="Arial" panose="020B0604020202020204" pitchFamily="34" charset="0"/>
                <a:cs typeface="Arial" panose="020B0604020202020204" pitchFamily="34" charset="0"/>
              </a:rPr>
              <a:t>Vulnérabilité sans</a:t>
            </a:r>
            <a:br>
              <a:rPr lang="fr-FR" sz="1400" i="1" spc="50">
                <a:solidFill>
                  <a:srgbClr val="E6DBE8"/>
                </a:solidFill>
                <a:latin typeface="Arial" panose="020B0604020202020204" pitchFamily="34" charset="0"/>
                <a:cs typeface="Arial" panose="020B0604020202020204" pitchFamily="34" charset="0"/>
              </a:rPr>
            </a:br>
            <a:r>
              <a:rPr lang="fr-FR" sz="1400" i="1" spc="50">
                <a:solidFill>
                  <a:srgbClr val="E6DBE8"/>
                </a:solidFill>
                <a:latin typeface="Arial" panose="020B0604020202020204" pitchFamily="34" charset="0"/>
                <a:cs typeface="Arial" panose="020B0604020202020204" pitchFamily="34" charset="0"/>
              </a:rPr>
              <a:t>craindre de répercussions</a:t>
            </a:r>
          </a:p>
        </p:txBody>
      </p:sp>
      <p:sp>
        <p:nvSpPr>
          <p:cNvPr id="5" name="Content Placeholder 4">
            <a:extLst>
              <a:ext uri="{FF2B5EF4-FFF2-40B4-BE49-F238E27FC236}">
                <a16:creationId xmlns:a16="http://schemas.microsoft.com/office/drawing/2014/main" id="{84BBA8AE-6BDB-254A-B01E-FEE32131FE92}"/>
              </a:ext>
            </a:extLst>
          </p:cNvPr>
          <p:cNvSpPr>
            <a:spLocks noGrp="1"/>
          </p:cNvSpPr>
          <p:nvPr>
            <p:ph sz="quarter" idx="11"/>
          </p:nvPr>
        </p:nvSpPr>
        <p:spPr>
          <a:xfrm>
            <a:off x="442913" y="464375"/>
            <a:ext cx="2130605" cy="433388"/>
          </a:xfrm>
        </p:spPr>
        <p:txBody>
          <a:bodyPr/>
          <a:lstStyle/>
          <a:p>
            <a:r>
              <a:rPr lang="fr-FR" dirty="0"/>
              <a:t>LA CONFIANCE EN </a:t>
            </a:r>
            <a:br>
              <a:rPr lang="fr-FR" dirty="0"/>
            </a:br>
            <a:r>
              <a:rPr lang="fr-FR" dirty="0"/>
              <a:t>TANT QUE BASE</a:t>
            </a:r>
          </a:p>
        </p:txBody>
      </p:sp>
      <p:sp>
        <p:nvSpPr>
          <p:cNvPr id="36" name="Rectangle 35">
            <a:extLst>
              <a:ext uri="{FF2B5EF4-FFF2-40B4-BE49-F238E27FC236}">
                <a16:creationId xmlns:a16="http://schemas.microsoft.com/office/drawing/2014/main" id="{634C7120-DC5F-1446-8341-FAA34DA8DD71}"/>
              </a:ext>
            </a:extLst>
          </p:cNvPr>
          <p:cNvSpPr/>
          <p:nvPr/>
        </p:nvSpPr>
        <p:spPr>
          <a:xfrm>
            <a:off x="8797792" y="5801104"/>
            <a:ext cx="1636097" cy="276999"/>
          </a:xfrm>
          <a:prstGeom prst="rect">
            <a:avLst/>
          </a:prstGeom>
        </p:spPr>
        <p:txBody>
          <a:bodyPr wrap="none" lIns="0" tIns="0" rIns="0" bIns="0" anchor="ctr">
            <a:noAutofit/>
          </a:bodyPr>
          <a:lstStyle/>
          <a:p>
            <a:r>
              <a:rPr lang="fr-FR" sz="1000" i="1" spc="50" dirty="0">
                <a:solidFill>
                  <a:srgbClr val="E6DBE8"/>
                </a:solidFill>
                <a:latin typeface="Arial" panose="020B0604020202020204" pitchFamily="34" charset="0"/>
                <a:cs typeface="Arial" panose="020B0604020202020204" pitchFamily="34" charset="0"/>
              </a:rPr>
              <a:t>Référence : </a:t>
            </a:r>
            <a:r>
              <a:rPr lang="fr-FR" sz="1000" i="1" spc="50" dirty="0" err="1">
                <a:solidFill>
                  <a:srgbClr val="E6DBE8"/>
                </a:solidFill>
                <a:latin typeface="Arial" panose="020B0604020202020204" pitchFamily="34" charset="0"/>
                <a:cs typeface="Arial" panose="020B0604020202020204" pitchFamily="34" charset="0"/>
              </a:rPr>
              <a:t>Lencioni</a:t>
            </a:r>
            <a:endParaRPr lang="fr-FR" sz="1000" i="1" spc="50" dirty="0">
              <a:solidFill>
                <a:srgbClr val="E6DBE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75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EE593-B77E-7D48-A723-A439A81B6FF9}"/>
              </a:ext>
            </a:extLst>
          </p:cNvPr>
          <p:cNvSpPr>
            <a:spLocks noGrp="1"/>
          </p:cNvSpPr>
          <p:nvPr>
            <p:ph sz="quarter" idx="11"/>
          </p:nvPr>
        </p:nvSpPr>
        <p:spPr/>
        <p:txBody>
          <a:bodyPr/>
          <a:lstStyle/>
          <a:p>
            <a:r>
              <a:rPr lang="fr-FR" dirty="0"/>
              <a:t>LA CONFIANCE EN </a:t>
            </a:r>
            <a:br>
              <a:rPr lang="fr-FR" dirty="0"/>
            </a:br>
            <a:r>
              <a:rPr lang="fr-FR" dirty="0"/>
              <a:t>TANT QUE BASE</a:t>
            </a:r>
          </a:p>
        </p:txBody>
      </p:sp>
      <p:graphicFrame>
        <p:nvGraphicFramePr>
          <p:cNvPr id="9" name="Table 8">
            <a:extLst>
              <a:ext uri="{FF2B5EF4-FFF2-40B4-BE49-F238E27FC236}">
                <a16:creationId xmlns:a16="http://schemas.microsoft.com/office/drawing/2014/main" id="{48B81509-9407-6446-817D-3195FD8735CB}"/>
              </a:ext>
            </a:extLst>
          </p:cNvPr>
          <p:cNvGraphicFramePr>
            <a:graphicFrameLocks noGrp="1"/>
          </p:cNvGraphicFramePr>
          <p:nvPr>
            <p:extLst>
              <p:ext uri="{D42A27DB-BD31-4B8C-83A1-F6EECF244321}">
                <p14:modId xmlns:p14="http://schemas.microsoft.com/office/powerpoint/2010/main" val="794459105"/>
              </p:ext>
            </p:extLst>
          </p:nvPr>
        </p:nvGraphicFramePr>
        <p:xfrm>
          <a:off x="2747963" y="1393417"/>
          <a:ext cx="7848283" cy="3876222"/>
        </p:xfrm>
        <a:graphic>
          <a:graphicData uri="http://schemas.openxmlformats.org/drawingml/2006/table">
            <a:tbl>
              <a:tblPr firstRow="1" bandRow="1">
                <a:tableStyleId>{073A0DAA-6AF3-43AB-8588-CEC1D06C72B9}</a:tableStyleId>
              </a:tblPr>
              <a:tblGrid>
                <a:gridCol w="3784283">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46182">
                <a:tc>
                  <a:txBody>
                    <a:bodyPr/>
                    <a:lstStyle/>
                    <a:p>
                      <a:r>
                        <a:rPr lang="fr-FR" sz="1700" b="0" dirty="0">
                          <a:solidFill>
                            <a:srgbClr val="E87C5B"/>
                          </a:solidFill>
                        </a:rPr>
                        <a:t>Taxes organisationnelles</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700" b="0">
                          <a:solidFill>
                            <a:srgbClr val="E87C5B"/>
                          </a:solidFill>
                        </a:rPr>
                        <a:t>Dividendes organisationnels</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6000">
                <a:tc>
                  <a:txBody>
                    <a:bodyPr/>
                    <a:lstStyle/>
                    <a:p>
                      <a:endParaRPr lang="en-US" sz="800" dirty="0">
                        <a:solidFill>
                          <a:srgbClr val="E87C5B"/>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E87C5B"/>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5926655"/>
                  </a:ext>
                </a:extLst>
              </a:tr>
              <a:tr h="370840">
                <a:tc>
                  <a:txBody>
                    <a:bodyPr/>
                    <a:lstStyle/>
                    <a:p>
                      <a:r>
                        <a:rPr lang="fr-FR" sz="1700" dirty="0">
                          <a:solidFill>
                            <a:srgbClr val="6F2768"/>
                          </a:solidFill>
                        </a:rPr>
                        <a:t>1 – Redondance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700" dirty="0">
                          <a:solidFill>
                            <a:srgbClr val="6F2768"/>
                          </a:solidFill>
                        </a:rPr>
                        <a:t>1 – Valeur accrue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fr-FR" sz="1700" dirty="0">
                          <a:solidFill>
                            <a:srgbClr val="6F2768"/>
                          </a:solidFill>
                        </a:rPr>
                        <a:t>2 – Bureaucratie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700" dirty="0">
                          <a:solidFill>
                            <a:srgbClr val="6F2768"/>
                          </a:solidFill>
                        </a:rPr>
                        <a:t>2 – Croissance accélérée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fr-FR" sz="1700" dirty="0">
                          <a:solidFill>
                            <a:srgbClr val="6F2768"/>
                          </a:solidFill>
                        </a:rPr>
                        <a:t>3 – Politique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700" dirty="0">
                          <a:solidFill>
                            <a:srgbClr val="6F2768"/>
                          </a:solidFill>
                        </a:rPr>
                        <a:t>3 – Innovation renforcée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fr-FR" sz="1700" dirty="0">
                          <a:solidFill>
                            <a:srgbClr val="6F2768"/>
                          </a:solidFill>
                        </a:rPr>
                        <a:t>4 – Désengagement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700" dirty="0">
                          <a:solidFill>
                            <a:srgbClr val="6F2768"/>
                          </a:solidFill>
                        </a:rPr>
                        <a:t>4 – Collaboration accrue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fr-FR" sz="1700" dirty="0">
                          <a:solidFill>
                            <a:srgbClr val="6F2768"/>
                          </a:solidFill>
                        </a:rPr>
                        <a:t>5 – Rotation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700" dirty="0">
                          <a:solidFill>
                            <a:srgbClr val="6F2768"/>
                          </a:solidFill>
                        </a:rPr>
                        <a:t>5 – Partenariat renforcé</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fr-FR" sz="1700" dirty="0">
                          <a:solidFill>
                            <a:srgbClr val="6F2768"/>
                          </a:solidFill>
                        </a:rPr>
                        <a:t>6 – Agitation inutile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700" dirty="0">
                          <a:solidFill>
                            <a:srgbClr val="6F2768"/>
                          </a:solidFill>
                        </a:rPr>
                        <a:t>6 – Meilleure exécution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fr-FR" sz="1700" dirty="0">
                          <a:solidFill>
                            <a:srgbClr val="6F2768"/>
                          </a:solidFill>
                        </a:rPr>
                        <a:t>7 – Fraude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700" dirty="0">
                          <a:solidFill>
                            <a:srgbClr val="6F2768"/>
                          </a:solidFill>
                        </a:rPr>
                        <a:t>7 – Loyauté accrue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endParaRPr lang="en-US" sz="1700" dirty="0">
                        <a:solidFill>
                          <a:srgbClr val="6F276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i="1" dirty="0">
                          <a:solidFill>
                            <a:srgbClr val="6F2768"/>
                          </a:solidFill>
                        </a:rPr>
                        <a:t>(Les opposés des 7 taxes organisationnelles sont également les dividendes)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2" name="TextBox 1"/>
          <p:cNvSpPr txBox="1"/>
          <p:nvPr/>
        </p:nvSpPr>
        <p:spPr>
          <a:xfrm>
            <a:off x="8937468" y="5832092"/>
            <a:ext cx="1056379" cy="153888"/>
          </a:xfrm>
          <a:prstGeom prst="rect">
            <a:avLst/>
          </a:prstGeom>
          <a:noFill/>
        </p:spPr>
        <p:txBody>
          <a:bodyPr wrap="none" lIns="0" tIns="0" rIns="0" bIns="0" rtlCol="0">
            <a:spAutoFit/>
          </a:bodyPr>
          <a:lstStyle/>
          <a:p>
            <a:r>
              <a:rPr lang="fr-FR" sz="1000" dirty="0">
                <a:solidFill>
                  <a:srgbClr val="6F2768"/>
                </a:solidFill>
              </a:rPr>
              <a:t>Référence : </a:t>
            </a:r>
            <a:r>
              <a:rPr lang="fr-FR" sz="1000" dirty="0" err="1">
                <a:solidFill>
                  <a:srgbClr val="6F2768"/>
                </a:solidFill>
              </a:rPr>
              <a:t>Covey</a:t>
            </a:r>
            <a:endParaRPr lang="fr-FR" sz="1000" dirty="0">
              <a:solidFill>
                <a:srgbClr val="6F2768"/>
              </a:solidFill>
            </a:endParaRPr>
          </a:p>
        </p:txBody>
      </p:sp>
    </p:spTree>
    <p:extLst>
      <p:ext uri="{BB962C8B-B14F-4D97-AF65-F5344CB8AC3E}">
        <p14:creationId xmlns:p14="http://schemas.microsoft.com/office/powerpoint/2010/main" val="2312604384"/>
      </p:ext>
    </p:extLst>
  </p:cSld>
  <p:clrMapOvr>
    <a:masterClrMapping/>
  </p:clrMapOvr>
</p:sld>
</file>

<file path=ppt/theme/theme1.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NY_MUSIC_FONTS_2018">
      <a:majorFont>
        <a:latin typeface="Roboto Mon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SM_16-9_POWERPOINT_v2.potx" id="{4AECA9A6-665E-480A-ABD0-E9CEF29BF215}" vid="{AB3E6A8F-63E8-4150-A4DF-52FC5FB7A3D8}"/>
    </a:ext>
  </a:ext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NY_MUSIC_FONTS_2018">
      <a:majorFont>
        <a:latin typeface="Roboto Mon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SM_16-9_POWERPOINT_v2.potx" id="{4AECA9A6-665E-480A-ABD0-E9CEF29BF215}" vid="{AB3E6A8F-63E8-4150-A4DF-52FC5FB7A3D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6492</TotalTime>
  <Words>789</Words>
  <Application>Microsoft Office PowerPoint</Application>
  <PresentationFormat>Widescreen</PresentationFormat>
  <Paragraphs>155</Paragraphs>
  <Slides>22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.SF NS Symbols Regular</vt:lpstr>
      <vt:lpstr>System Font</vt:lpstr>
      <vt:lpstr>Arial</vt:lpstr>
      <vt:lpstr>Calibri</vt:lpstr>
      <vt:lpstr>Suisse Int'l Mono</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Jeffery, Liz, Sony Music</dc:creator>
  <cp:lastModifiedBy>Ho, Rufus (Capita Translation &amp; Interpreting)</cp:lastModifiedBy>
  <cp:revision>579</cp:revision>
  <cp:lastPrinted>2019-05-15T13:15:07Z</cp:lastPrinted>
  <dcterms:created xsi:type="dcterms:W3CDTF">1601-01-01T00:00:00Z</dcterms:created>
  <dcterms:modified xsi:type="dcterms:W3CDTF">2019-07-02T15:14:39Z</dcterms:modified>
</cp:coreProperties>
</file>