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337" r:id="rId4"/>
    <p:sldId id="333" r:id="rId5"/>
    <p:sldId id="332" r:id="rId6"/>
    <p:sldId id="336" r:id="rId7"/>
    <p:sldId id="322" r:id="rId8"/>
    <p:sldId id="323" r:id="rId9"/>
    <p:sldId id="338" r:id="rId10"/>
    <p:sldId id="325" r:id="rId11"/>
    <p:sldId id="326" r:id="rId12"/>
    <p:sldId id="327" r:id="rId13"/>
    <p:sldId id="328" r:id="rId14"/>
    <p:sldId id="329" r:id="rId15"/>
    <p:sldId id="342" r:id="rId16"/>
    <p:sldId id="344" r:id="rId17"/>
    <p:sldId id="345" r:id="rId18"/>
    <p:sldId id="339" r:id="rId19"/>
    <p:sldId id="34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A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675"/>
  </p:normalViewPr>
  <p:slideViewPr>
    <p:cSldViewPr snapToGrid="0" snapToObjects="1">
      <p:cViewPr varScale="1">
        <p:scale>
          <a:sx n="68" d="100"/>
          <a:sy n="68" d="100"/>
        </p:scale>
        <p:origin x="1164" y="48"/>
      </p:cViewPr>
      <p:guideLst>
        <p:guide pos="3840"/>
        <p:guide orient="horz" pos="7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FA13-F10B-7D4E-A2B3-B15CA9DAD800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E454-C1BC-0C42-8826-68408008D4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52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7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>
                <a:ea typeface="ＭＳ Ｐゴシック" charset="0"/>
                <a:cs typeface="ＭＳ Ｐゴシック" charset="0"/>
              </a:rPr>
              <a:t>Context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All of us have a list of things in our head we would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like to do. Few of us but the most </a:t>
            </a:r>
            <a:r>
              <a:rPr lang="en-US" sz="1100" err="1">
                <a:ea typeface="ＭＳ Ｐゴシック" charset="0"/>
                <a:cs typeface="ＭＳ Ｐゴシック" charset="0"/>
              </a:rPr>
              <a:t>organised</a:t>
            </a:r>
            <a:r>
              <a:rPr lang="en-US" sz="1100">
                <a:ea typeface="ＭＳ Ｐゴシック" charset="0"/>
                <a:cs typeface="ＭＳ Ｐゴシック" charset="0"/>
              </a:rPr>
              <a:t> get things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done without a plan and a deadline. Setting goals makes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things happen for ourselves and others and the better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the goal the better the outcome. I recently took up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cycling and the only thing that got me started was I go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a place in a 100 mile race. Before that I had talked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about cycling but not even bought a bike!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When setting objectives not only do we think about what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we want to achieve but how we want to achieve it. Our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behaviours as well as actions may need to change. I had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to be fit enough to ride 100 miles but I needed to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commit to a training schedule and be determined enough</a:t>
            </a:r>
          </a:p>
          <a:p>
            <a:r>
              <a:rPr lang="en-US" sz="1100">
                <a:ea typeface="ＭＳ Ｐゴシック" charset="0"/>
                <a:cs typeface="ＭＳ Ｐゴシック" charset="0"/>
              </a:rPr>
              <a:t>to get up at 6.30 to do the miles.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2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9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3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89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a break (10 </a:t>
            </a:r>
            <a:r>
              <a:rPr lang="en-US" dirty="0" err="1"/>
              <a:t>mins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BalboaPlus Inline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8" name="Right Triangle 17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" y="329584"/>
            <a:ext cx="11526838" cy="6195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1201800"/>
            <a:ext cx="8063707" cy="2235199"/>
          </a:xfrm>
        </p:spPr>
        <p:txBody>
          <a:bodyPr anchor="b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53203" y="3779365"/>
            <a:ext cx="6719847" cy="2173287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59566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459566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3" name="Right Triangle 12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963" y="333375"/>
            <a:ext cx="11522075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" y="333375"/>
            <a:ext cx="11525706" cy="619125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7" name="Right Triangle 6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6" name="Right Triangle 1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33375"/>
            <a:ext cx="11522075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-00009.jpg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4" r="9340" b="10798"/>
          <a:stretch/>
        </p:blipFill>
        <p:spPr>
          <a:xfrm>
            <a:off x="1" y="0"/>
            <a:ext cx="11619943" cy="68640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H="1">
            <a:off x="7620000" y="0"/>
            <a:ext cx="4572000" cy="6858000"/>
          </a:xfrm>
          <a:prstGeom prst="rect">
            <a:avLst/>
          </a:prstGeom>
          <a:gradFill flip="none" rotWithShape="1">
            <a:gsLst>
              <a:gs pos="35000">
                <a:schemeClr val="tx1">
                  <a:alpha val="6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9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 b="1">
              <a:solidFill>
                <a:schemeClr val="bg1"/>
              </a:solidFill>
            </a:endParaRPr>
          </a:p>
        </p:txBody>
      </p:sp>
      <p:pic>
        <p:nvPicPr>
          <p:cNvPr id="11" name="Picture 10" descr="Sony Music Logo-0000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546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Sony Music Logo-000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6432743"/>
            <a:ext cx="1353312" cy="3039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35376"/>
            <a:ext cx="609600" cy="365125"/>
          </a:xfrm>
          <a:prstGeom prst="rect">
            <a:avLst/>
          </a:prstGeom>
        </p:spPr>
        <p:txBody>
          <a:bodyPr vert="horz" lIns="0" tIns="60958" rIns="121917" bIns="60958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715ED13F-2EA2-0F4B-8362-680324BDF7CF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609600"/>
            <a:ext cx="1219200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9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BalboaPlus In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-00012.jpg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9" t="4016" b="19724"/>
          <a:stretch/>
        </p:blipFill>
        <p:spPr>
          <a:xfrm>
            <a:off x="0" y="-6096"/>
            <a:ext cx="11877029" cy="68640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H="1">
            <a:off x="5181600" y="0"/>
            <a:ext cx="70104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9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 b="1">
              <a:solidFill>
                <a:schemeClr val="bg1"/>
              </a:solidFill>
            </a:endParaRPr>
          </a:p>
        </p:txBody>
      </p:sp>
      <p:pic>
        <p:nvPicPr>
          <p:cNvPr id="8" name="Picture 7" descr="Sony Music Logo-00003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76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7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-00001.jpg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 flipH="1">
            <a:off x="5489222" y="155221"/>
            <a:ext cx="1213556" cy="12192000"/>
          </a:xfrm>
          <a:prstGeom prst="rect">
            <a:avLst/>
          </a:prstGeom>
          <a:gradFill flip="none" rotWithShape="1">
            <a:gsLst>
              <a:gs pos="25000">
                <a:srgbClr val="000000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00" b="1">
              <a:solidFill>
                <a:schemeClr val="bg1"/>
              </a:solidFill>
            </a:endParaRPr>
          </a:p>
        </p:txBody>
      </p:sp>
      <p:pic>
        <p:nvPicPr>
          <p:cNvPr id="6" name="Picture 5" descr="Sony Music Logo-00003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9" y="5156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dash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330200"/>
            <a:ext cx="11538386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chemeClr val="tx2"/>
              </a:solidFill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24" name="Right Triangle 2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3638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38" y="2586566"/>
            <a:ext cx="876141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706070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706070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74" r:id="rId4"/>
    <p:sldLayoutId id="2147483675" r:id="rId5"/>
    <p:sldLayoutId id="2147483673" r:id="rId6"/>
    <p:sldLayoutId id="2147483681" r:id="rId7"/>
    <p:sldLayoutId id="2147483683" r:id="rId8"/>
    <p:sldLayoutId id="2147483652" r:id="rId9"/>
    <p:sldLayoutId id="2147483682" r:id="rId10"/>
    <p:sldLayoutId id="2147483653" r:id="rId11"/>
    <p:sldLayoutId id="2147483654" r:id="rId12"/>
    <p:sldLayoutId id="2147483680" r:id="rId13"/>
    <p:sldLayoutId id="2147483677" r:id="rId14"/>
    <p:sldLayoutId id="2147483679" r:id="rId15"/>
    <p:sldLayoutId id="2147483678" r:id="rId16"/>
    <p:sldLayoutId id="2147483655" r:id="rId17"/>
    <p:sldLayoutId id="2147483730" r:id="rId18"/>
    <p:sldLayoutId id="2147483731" r:id="rId19"/>
    <p:sldLayoutId id="2147483732" r:id="rId20"/>
    <p:sldLayoutId id="2147483733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BalboaPlus Primary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4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0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8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733" userDrawn="1">
          <p15:clr>
            <a:srgbClr val="F26B43"/>
          </p15:clr>
        </p15:guide>
        <p15:guide id="8" pos="62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4861472" y="796694"/>
            <a:ext cx="2318228" cy="5528824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rgbClr val="3C1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BalboaPlus Primary" charset="0"/>
                <a:cs typeface="BalboaPlus Primary" charset="0"/>
              </a:rPr>
              <a:t>The power of </a:t>
            </a:r>
            <a:br>
              <a:rPr lang="en-GB" dirty="0">
                <a:ea typeface="BalboaPlus Primary" charset="0"/>
                <a:cs typeface="BalboaPlus Primary" charset="0"/>
              </a:rPr>
            </a:br>
            <a:r>
              <a:rPr lang="en-GB" dirty="0">
                <a:ea typeface="BalboaPlus Primary" charset="0"/>
                <a:cs typeface="BalboaPlus Primary" charset="0"/>
              </a:rPr>
              <a:t>choice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Build an A-team which embraces  choice and consequence conversations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Nice versus Kind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3919" y="2854094"/>
            <a:ext cx="8825659" cy="3416300"/>
          </a:xfrm>
        </p:spPr>
        <p:txBody>
          <a:bodyPr anchor="t"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Capture on a flip chart:</a:t>
            </a:r>
          </a:p>
          <a:p>
            <a:pPr lvl="0"/>
            <a:r>
              <a:rPr lang="en-GB" sz="2300" dirty="0">
                <a:solidFill>
                  <a:schemeClr val="tx1"/>
                </a:solidFill>
                <a:latin typeface="Vista Sans OT Light" panose="02000503030000020004" pitchFamily="50" charset="0"/>
              </a:rPr>
              <a:t>The feedback you would give if you were being ‘Nice’ .</a:t>
            </a:r>
          </a:p>
          <a:p>
            <a:pPr lvl="0"/>
            <a:r>
              <a:rPr lang="en-GB" sz="2300" dirty="0">
                <a:solidFill>
                  <a:schemeClr val="tx1"/>
                </a:solidFill>
                <a:latin typeface="Vista Sans OT Light" panose="02000503030000020004" pitchFamily="50" charset="0"/>
              </a:rPr>
              <a:t>The feedback you would give if you were being ‘Kind’ .</a:t>
            </a:r>
            <a:br>
              <a:rPr lang="en-GB" sz="2300" dirty="0">
                <a:solidFill>
                  <a:schemeClr val="tx1"/>
                </a:solidFill>
                <a:latin typeface="Vista Sans OT Light" panose="02000503030000020004" pitchFamily="50" charset="0"/>
              </a:rPr>
            </a:br>
            <a:r>
              <a:rPr lang="en-GB" sz="2300" dirty="0">
                <a:solidFill>
                  <a:schemeClr val="tx1"/>
                </a:solidFill>
                <a:latin typeface="Vista Sans OT Light" panose="02000503030000020004" pitchFamily="50" charset="0"/>
              </a:rPr>
              <a:t> </a:t>
            </a:r>
          </a:p>
          <a:p>
            <a:pPr marL="0" lvl="0" indent="0">
              <a:buNone/>
            </a:pPr>
            <a:r>
              <a:rPr lang="en-GB" sz="2300" dirty="0">
                <a:solidFill>
                  <a:schemeClr val="tx1"/>
                </a:solidFill>
                <a:latin typeface="Vista Sans OT Light" panose="02000503030000020004" pitchFamily="50" charset="0"/>
              </a:rPr>
              <a:t>Share back your scenario and the nice vs kind feedback to the group.</a:t>
            </a:r>
          </a:p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1163919" y="2039119"/>
            <a:ext cx="10137442" cy="576262"/>
          </a:xfrm>
        </p:spPr>
        <p:txBody>
          <a:bodyPr/>
          <a:lstStyle/>
          <a:p>
            <a:r>
              <a:rPr lang="en-GB" sz="2400" dirty="0">
                <a:latin typeface="Vista Sans OT Bold" panose="02000503030000020004" pitchFamily="50" charset="0"/>
              </a:rPr>
              <a:t>In small groups identify a performance management scenario which might occur at Sony.</a:t>
            </a:r>
          </a:p>
        </p:txBody>
      </p:sp>
    </p:spTree>
    <p:extLst>
      <p:ext uri="{BB962C8B-B14F-4D97-AF65-F5344CB8AC3E}">
        <p14:creationId xmlns:p14="http://schemas.microsoft.com/office/powerpoint/2010/main" val="7194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919351" y="432443"/>
            <a:ext cx="1740781" cy="1456076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Tough love – your role as a MANAGER &amp;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8" y="2410327"/>
            <a:ext cx="8825659" cy="3921648"/>
          </a:xfrm>
        </p:spPr>
        <p:txBody>
          <a:bodyPr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Clear Expectations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Ensure everyone understands what performance levels are required so any performance shortfall is not a surprise. 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Swift Action</a:t>
            </a:r>
            <a:endParaRPr lang="en-GB" dirty="0">
              <a:solidFill>
                <a:schemeClr val="tx2"/>
              </a:solidFill>
              <a:latin typeface="BalboaPlus Fill" charset="0"/>
              <a:ea typeface="BalboaPlus Fill" charset="0"/>
              <a:cs typeface="BalboaPlus Fill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Never wait too long to address performance issues.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Change Champion</a:t>
            </a:r>
            <a:endParaRPr lang="en-GB" dirty="0">
              <a:solidFill>
                <a:schemeClr val="tx2"/>
              </a:solidFill>
              <a:latin typeface="BalboaPlus Fill" charset="0"/>
              <a:ea typeface="BalboaPlus Fill" charset="0"/>
              <a:cs typeface="BalboaPlus Fill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Your goal is to achieve a 100% mutually beneficial outcome.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Sell the Benefits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Always explain the long term benefits, even if that means short term pain.</a:t>
            </a:r>
          </a:p>
        </p:txBody>
      </p:sp>
    </p:spTree>
    <p:extLst>
      <p:ext uri="{BB962C8B-B14F-4D97-AF65-F5344CB8AC3E}">
        <p14:creationId xmlns:p14="http://schemas.microsoft.com/office/powerpoint/2010/main" val="180013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7"/>
          <p:cNvSpPr>
            <a:spLocks noGrp="1"/>
          </p:cNvSpPr>
          <p:nvPr>
            <p:ph sz="half" idx="2"/>
          </p:nvPr>
        </p:nvSpPr>
        <p:spPr>
          <a:xfrm>
            <a:off x="6183741" y="3099367"/>
            <a:ext cx="4825158" cy="3340762"/>
          </a:xfrm>
          <a:solidFill>
            <a:schemeClr val="bg1"/>
          </a:solidFill>
        </p:spPr>
        <p:txBody>
          <a:bodyPr lIns="144000" tIns="72000" rIns="144000" bIns="144000" anchor="ctr"/>
          <a:lstStyle/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1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What do you consider the </a:t>
            </a:r>
            <a:b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</a:b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performance issue to be? </a:t>
            </a:r>
          </a:p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What implication or impact does </a:t>
            </a:r>
            <a:b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</a:b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the performance issue  have for you and the wider team?</a:t>
            </a:r>
          </a:p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3</a:t>
            </a:r>
            <a:r>
              <a:rPr lang="en-GB" sz="12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How have you contributed to the current performance issue?</a:t>
            </a:r>
          </a:p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4</a:t>
            </a:r>
            <a:r>
              <a:rPr lang="en-GB" sz="12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What have your intentions been? </a:t>
            </a:r>
          </a:p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5</a:t>
            </a:r>
            <a:r>
              <a:rPr lang="en-GB" sz="12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What does success look like for you?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61334" y="1814253"/>
            <a:ext cx="7844815" cy="3341948"/>
          </a:xfrm>
          <a:custGeom>
            <a:avLst/>
            <a:gdLst>
              <a:gd name="connsiteX0" fmla="*/ 38935 w 7413759"/>
              <a:gd name="connsiteY0" fmla="*/ 1276865 h 4316627"/>
              <a:gd name="connsiteX1" fmla="*/ 5984 w 7413759"/>
              <a:gd name="connsiteY1" fmla="*/ 1260389 h 4316627"/>
              <a:gd name="connsiteX2" fmla="*/ 38935 w 7413759"/>
              <a:gd name="connsiteY2" fmla="*/ 1161535 h 4316627"/>
              <a:gd name="connsiteX3" fmla="*/ 55411 w 7413759"/>
              <a:gd name="connsiteY3" fmla="*/ 1054443 h 4316627"/>
              <a:gd name="connsiteX4" fmla="*/ 63649 w 7413759"/>
              <a:gd name="connsiteY4" fmla="*/ 1021492 h 4316627"/>
              <a:gd name="connsiteX5" fmla="*/ 80125 w 7413759"/>
              <a:gd name="connsiteY5" fmla="*/ 988540 h 4316627"/>
              <a:gd name="connsiteX6" fmla="*/ 88362 w 7413759"/>
              <a:gd name="connsiteY6" fmla="*/ 963827 h 4316627"/>
              <a:gd name="connsiteX7" fmla="*/ 121314 w 7413759"/>
              <a:gd name="connsiteY7" fmla="*/ 906162 h 4316627"/>
              <a:gd name="connsiteX8" fmla="*/ 146027 w 7413759"/>
              <a:gd name="connsiteY8" fmla="*/ 840259 h 4316627"/>
              <a:gd name="connsiteX9" fmla="*/ 170741 w 7413759"/>
              <a:gd name="connsiteY9" fmla="*/ 815546 h 4316627"/>
              <a:gd name="connsiteX10" fmla="*/ 203692 w 7413759"/>
              <a:gd name="connsiteY10" fmla="*/ 766119 h 4316627"/>
              <a:gd name="connsiteX11" fmla="*/ 228406 w 7413759"/>
              <a:gd name="connsiteY11" fmla="*/ 741405 h 4316627"/>
              <a:gd name="connsiteX12" fmla="*/ 286070 w 7413759"/>
              <a:gd name="connsiteY12" fmla="*/ 700216 h 4316627"/>
              <a:gd name="connsiteX13" fmla="*/ 302546 w 7413759"/>
              <a:gd name="connsiteY13" fmla="*/ 675503 h 4316627"/>
              <a:gd name="connsiteX14" fmla="*/ 335498 w 7413759"/>
              <a:gd name="connsiteY14" fmla="*/ 650789 h 4316627"/>
              <a:gd name="connsiteX15" fmla="*/ 360211 w 7413759"/>
              <a:gd name="connsiteY15" fmla="*/ 626076 h 4316627"/>
              <a:gd name="connsiteX16" fmla="*/ 450827 w 7413759"/>
              <a:gd name="connsiteY16" fmla="*/ 543697 h 4316627"/>
              <a:gd name="connsiteX17" fmla="*/ 475541 w 7413759"/>
              <a:gd name="connsiteY17" fmla="*/ 518984 h 4316627"/>
              <a:gd name="connsiteX18" fmla="*/ 508492 w 7413759"/>
              <a:gd name="connsiteY18" fmla="*/ 502508 h 4316627"/>
              <a:gd name="connsiteX19" fmla="*/ 557919 w 7413759"/>
              <a:gd name="connsiteY19" fmla="*/ 469557 h 4316627"/>
              <a:gd name="connsiteX20" fmla="*/ 632060 w 7413759"/>
              <a:gd name="connsiteY20" fmla="*/ 428367 h 4316627"/>
              <a:gd name="connsiteX21" fmla="*/ 681487 w 7413759"/>
              <a:gd name="connsiteY21" fmla="*/ 403654 h 4316627"/>
              <a:gd name="connsiteX22" fmla="*/ 747389 w 7413759"/>
              <a:gd name="connsiteY22" fmla="*/ 354227 h 4316627"/>
              <a:gd name="connsiteX23" fmla="*/ 813292 w 7413759"/>
              <a:gd name="connsiteY23" fmla="*/ 321276 h 4316627"/>
              <a:gd name="connsiteX24" fmla="*/ 846243 w 7413759"/>
              <a:gd name="connsiteY24" fmla="*/ 304800 h 4316627"/>
              <a:gd name="connsiteX25" fmla="*/ 920384 w 7413759"/>
              <a:gd name="connsiteY25" fmla="*/ 288324 h 4316627"/>
              <a:gd name="connsiteX26" fmla="*/ 986287 w 7413759"/>
              <a:gd name="connsiteY26" fmla="*/ 263611 h 4316627"/>
              <a:gd name="connsiteX27" fmla="*/ 1035714 w 7413759"/>
              <a:gd name="connsiteY27" fmla="*/ 238897 h 4316627"/>
              <a:gd name="connsiteX28" fmla="*/ 1208708 w 7413759"/>
              <a:gd name="connsiteY28" fmla="*/ 181232 h 4316627"/>
              <a:gd name="connsiteX29" fmla="*/ 1249898 w 7413759"/>
              <a:gd name="connsiteY29" fmla="*/ 172995 h 4316627"/>
              <a:gd name="connsiteX30" fmla="*/ 1406416 w 7413759"/>
              <a:gd name="connsiteY30" fmla="*/ 148281 h 4316627"/>
              <a:gd name="connsiteX31" fmla="*/ 1455843 w 7413759"/>
              <a:gd name="connsiteY31" fmla="*/ 131805 h 4316627"/>
              <a:gd name="connsiteX32" fmla="*/ 1505270 w 7413759"/>
              <a:gd name="connsiteY32" fmla="*/ 107092 h 4316627"/>
              <a:gd name="connsiteX33" fmla="*/ 1538222 w 7413759"/>
              <a:gd name="connsiteY33" fmla="*/ 90616 h 4316627"/>
              <a:gd name="connsiteX34" fmla="*/ 1604125 w 7413759"/>
              <a:gd name="connsiteY34" fmla="*/ 74140 h 4316627"/>
              <a:gd name="connsiteX35" fmla="*/ 1686503 w 7413759"/>
              <a:gd name="connsiteY35" fmla="*/ 57665 h 4316627"/>
              <a:gd name="connsiteX36" fmla="*/ 1785357 w 7413759"/>
              <a:gd name="connsiteY36" fmla="*/ 41189 h 4316627"/>
              <a:gd name="connsiteX37" fmla="*/ 1974827 w 7413759"/>
              <a:gd name="connsiteY37" fmla="*/ 16476 h 4316627"/>
              <a:gd name="connsiteX38" fmla="*/ 2164298 w 7413759"/>
              <a:gd name="connsiteY38" fmla="*/ 8238 h 4316627"/>
              <a:gd name="connsiteX39" fmla="*/ 2246676 w 7413759"/>
              <a:gd name="connsiteY39" fmla="*/ 0 h 4316627"/>
              <a:gd name="connsiteX40" fmla="*/ 2625616 w 7413759"/>
              <a:gd name="connsiteY40" fmla="*/ 16476 h 4316627"/>
              <a:gd name="connsiteX41" fmla="*/ 2707995 w 7413759"/>
              <a:gd name="connsiteY41" fmla="*/ 41189 h 4316627"/>
              <a:gd name="connsiteX42" fmla="*/ 2740946 w 7413759"/>
              <a:gd name="connsiteY42" fmla="*/ 57665 h 4316627"/>
              <a:gd name="connsiteX43" fmla="*/ 2815087 w 7413759"/>
              <a:gd name="connsiteY43" fmla="*/ 98854 h 4316627"/>
              <a:gd name="connsiteX44" fmla="*/ 2839800 w 7413759"/>
              <a:gd name="connsiteY44" fmla="*/ 107092 h 4316627"/>
              <a:gd name="connsiteX45" fmla="*/ 2872752 w 7413759"/>
              <a:gd name="connsiteY45" fmla="*/ 123567 h 4316627"/>
              <a:gd name="connsiteX46" fmla="*/ 2897465 w 7413759"/>
              <a:gd name="connsiteY46" fmla="*/ 131805 h 4316627"/>
              <a:gd name="connsiteX47" fmla="*/ 2955130 w 7413759"/>
              <a:gd name="connsiteY47" fmla="*/ 164757 h 4316627"/>
              <a:gd name="connsiteX48" fmla="*/ 3004557 w 7413759"/>
              <a:gd name="connsiteY48" fmla="*/ 230659 h 4316627"/>
              <a:gd name="connsiteX49" fmla="*/ 3037508 w 7413759"/>
              <a:gd name="connsiteY49" fmla="*/ 280086 h 4316627"/>
              <a:gd name="connsiteX50" fmla="*/ 3053984 w 7413759"/>
              <a:gd name="connsiteY50" fmla="*/ 304800 h 4316627"/>
              <a:gd name="connsiteX51" fmla="*/ 3070460 w 7413759"/>
              <a:gd name="connsiteY51" fmla="*/ 329513 h 4316627"/>
              <a:gd name="connsiteX52" fmla="*/ 3086935 w 7413759"/>
              <a:gd name="connsiteY52" fmla="*/ 362465 h 4316627"/>
              <a:gd name="connsiteX53" fmla="*/ 3111649 w 7413759"/>
              <a:gd name="connsiteY53" fmla="*/ 387178 h 4316627"/>
              <a:gd name="connsiteX54" fmla="*/ 3169314 w 7413759"/>
              <a:gd name="connsiteY54" fmla="*/ 486032 h 4316627"/>
              <a:gd name="connsiteX55" fmla="*/ 3185789 w 7413759"/>
              <a:gd name="connsiteY55" fmla="*/ 527222 h 4316627"/>
              <a:gd name="connsiteX56" fmla="*/ 3202265 w 7413759"/>
              <a:gd name="connsiteY56" fmla="*/ 609600 h 4316627"/>
              <a:gd name="connsiteX57" fmla="*/ 3218741 w 7413759"/>
              <a:gd name="connsiteY57" fmla="*/ 659027 h 4316627"/>
              <a:gd name="connsiteX58" fmla="*/ 3226979 w 7413759"/>
              <a:gd name="connsiteY58" fmla="*/ 700216 h 4316627"/>
              <a:gd name="connsiteX59" fmla="*/ 3243454 w 7413759"/>
              <a:gd name="connsiteY59" fmla="*/ 741405 h 4316627"/>
              <a:gd name="connsiteX60" fmla="*/ 3251692 w 7413759"/>
              <a:gd name="connsiteY60" fmla="*/ 790832 h 4316627"/>
              <a:gd name="connsiteX61" fmla="*/ 3268168 w 7413759"/>
              <a:gd name="connsiteY61" fmla="*/ 832022 h 4316627"/>
              <a:gd name="connsiteX62" fmla="*/ 3284643 w 7413759"/>
              <a:gd name="connsiteY62" fmla="*/ 881449 h 4316627"/>
              <a:gd name="connsiteX63" fmla="*/ 3292881 w 7413759"/>
              <a:gd name="connsiteY63" fmla="*/ 930876 h 4316627"/>
              <a:gd name="connsiteX64" fmla="*/ 3309357 w 7413759"/>
              <a:gd name="connsiteY64" fmla="*/ 1021492 h 4316627"/>
              <a:gd name="connsiteX65" fmla="*/ 3309357 w 7413759"/>
              <a:gd name="connsiteY65" fmla="*/ 1762897 h 4316627"/>
              <a:gd name="connsiteX66" fmla="*/ 3292881 w 7413759"/>
              <a:gd name="connsiteY66" fmla="*/ 2339546 h 4316627"/>
              <a:gd name="connsiteX67" fmla="*/ 3301119 w 7413759"/>
              <a:gd name="connsiteY67" fmla="*/ 2875005 h 4316627"/>
              <a:gd name="connsiteX68" fmla="*/ 3309357 w 7413759"/>
              <a:gd name="connsiteY68" fmla="*/ 2990335 h 4316627"/>
              <a:gd name="connsiteX69" fmla="*/ 3325833 w 7413759"/>
              <a:gd name="connsiteY69" fmla="*/ 3089189 h 4316627"/>
              <a:gd name="connsiteX70" fmla="*/ 3342308 w 7413759"/>
              <a:gd name="connsiteY70" fmla="*/ 3188043 h 4316627"/>
              <a:gd name="connsiteX71" fmla="*/ 3367022 w 7413759"/>
              <a:gd name="connsiteY71" fmla="*/ 3336324 h 4316627"/>
              <a:gd name="connsiteX72" fmla="*/ 3375260 w 7413759"/>
              <a:gd name="connsiteY72" fmla="*/ 3385751 h 4316627"/>
              <a:gd name="connsiteX73" fmla="*/ 3391735 w 7413759"/>
              <a:gd name="connsiteY73" fmla="*/ 3435178 h 4316627"/>
              <a:gd name="connsiteX74" fmla="*/ 3408211 w 7413759"/>
              <a:gd name="connsiteY74" fmla="*/ 3525795 h 4316627"/>
              <a:gd name="connsiteX75" fmla="*/ 3424687 w 7413759"/>
              <a:gd name="connsiteY75" fmla="*/ 3566984 h 4316627"/>
              <a:gd name="connsiteX76" fmla="*/ 3474114 w 7413759"/>
              <a:gd name="connsiteY76" fmla="*/ 3698789 h 4316627"/>
              <a:gd name="connsiteX77" fmla="*/ 3507065 w 7413759"/>
              <a:gd name="connsiteY77" fmla="*/ 3764692 h 4316627"/>
              <a:gd name="connsiteX78" fmla="*/ 3523541 w 7413759"/>
              <a:gd name="connsiteY78" fmla="*/ 3797643 h 4316627"/>
              <a:gd name="connsiteX79" fmla="*/ 3548254 w 7413759"/>
              <a:gd name="connsiteY79" fmla="*/ 3830595 h 4316627"/>
              <a:gd name="connsiteX80" fmla="*/ 3614157 w 7413759"/>
              <a:gd name="connsiteY80" fmla="*/ 3912973 h 4316627"/>
              <a:gd name="connsiteX81" fmla="*/ 3614157 w 7413759"/>
              <a:gd name="connsiteY81" fmla="*/ 3912973 h 4316627"/>
              <a:gd name="connsiteX82" fmla="*/ 3638870 w 7413759"/>
              <a:gd name="connsiteY82" fmla="*/ 3945924 h 4316627"/>
              <a:gd name="connsiteX83" fmla="*/ 3704773 w 7413759"/>
              <a:gd name="connsiteY83" fmla="*/ 3995351 h 4316627"/>
              <a:gd name="connsiteX84" fmla="*/ 3737725 w 7413759"/>
              <a:gd name="connsiteY84" fmla="*/ 4020065 h 4316627"/>
              <a:gd name="connsiteX85" fmla="*/ 3853054 w 7413759"/>
              <a:gd name="connsiteY85" fmla="*/ 4094205 h 4316627"/>
              <a:gd name="connsiteX86" fmla="*/ 3894243 w 7413759"/>
              <a:gd name="connsiteY86" fmla="*/ 4110681 h 4316627"/>
              <a:gd name="connsiteX87" fmla="*/ 3935433 w 7413759"/>
              <a:gd name="connsiteY87" fmla="*/ 4135395 h 4316627"/>
              <a:gd name="connsiteX88" fmla="*/ 3984860 w 7413759"/>
              <a:gd name="connsiteY88" fmla="*/ 4151870 h 4316627"/>
              <a:gd name="connsiteX89" fmla="*/ 4083714 w 7413759"/>
              <a:gd name="connsiteY89" fmla="*/ 4184822 h 4316627"/>
              <a:gd name="connsiteX90" fmla="*/ 4182568 w 7413759"/>
              <a:gd name="connsiteY90" fmla="*/ 4217773 h 4316627"/>
              <a:gd name="connsiteX91" fmla="*/ 4240233 w 7413759"/>
              <a:gd name="connsiteY91" fmla="*/ 4226011 h 4316627"/>
              <a:gd name="connsiteX92" fmla="*/ 4297898 w 7413759"/>
              <a:gd name="connsiteY92" fmla="*/ 4242486 h 4316627"/>
              <a:gd name="connsiteX93" fmla="*/ 4355562 w 7413759"/>
              <a:gd name="connsiteY93" fmla="*/ 4250724 h 4316627"/>
              <a:gd name="connsiteX94" fmla="*/ 4479130 w 7413759"/>
              <a:gd name="connsiteY94" fmla="*/ 4275438 h 4316627"/>
              <a:gd name="connsiteX95" fmla="*/ 4660362 w 7413759"/>
              <a:gd name="connsiteY95" fmla="*/ 4300151 h 4316627"/>
              <a:gd name="connsiteX96" fmla="*/ 4907498 w 7413759"/>
              <a:gd name="connsiteY96" fmla="*/ 4316627 h 4316627"/>
              <a:gd name="connsiteX97" fmla="*/ 5319389 w 7413759"/>
              <a:gd name="connsiteY97" fmla="*/ 4308389 h 4316627"/>
              <a:gd name="connsiteX98" fmla="*/ 5377054 w 7413759"/>
              <a:gd name="connsiteY98" fmla="*/ 4300151 h 4316627"/>
              <a:gd name="connsiteX99" fmla="*/ 5434719 w 7413759"/>
              <a:gd name="connsiteY99" fmla="*/ 4283676 h 4316627"/>
              <a:gd name="connsiteX100" fmla="*/ 5484146 w 7413759"/>
              <a:gd name="connsiteY100" fmla="*/ 4275438 h 4316627"/>
              <a:gd name="connsiteX101" fmla="*/ 5533573 w 7413759"/>
              <a:gd name="connsiteY101" fmla="*/ 4258962 h 4316627"/>
              <a:gd name="connsiteX102" fmla="*/ 5583000 w 7413759"/>
              <a:gd name="connsiteY102" fmla="*/ 4250724 h 4316627"/>
              <a:gd name="connsiteX103" fmla="*/ 5723043 w 7413759"/>
              <a:gd name="connsiteY103" fmla="*/ 4201297 h 4316627"/>
              <a:gd name="connsiteX104" fmla="*/ 5772470 w 7413759"/>
              <a:gd name="connsiteY104" fmla="*/ 4184822 h 4316627"/>
              <a:gd name="connsiteX105" fmla="*/ 5813660 w 7413759"/>
              <a:gd name="connsiteY105" fmla="*/ 4160108 h 4316627"/>
              <a:gd name="connsiteX106" fmla="*/ 5863087 w 7413759"/>
              <a:gd name="connsiteY106" fmla="*/ 4143632 h 4316627"/>
              <a:gd name="connsiteX107" fmla="*/ 5904276 w 7413759"/>
              <a:gd name="connsiteY107" fmla="*/ 4118919 h 4316627"/>
              <a:gd name="connsiteX108" fmla="*/ 5953703 w 7413759"/>
              <a:gd name="connsiteY108" fmla="*/ 4102443 h 4316627"/>
              <a:gd name="connsiteX109" fmla="*/ 5994892 w 7413759"/>
              <a:gd name="connsiteY109" fmla="*/ 4077730 h 4316627"/>
              <a:gd name="connsiteX110" fmla="*/ 6044319 w 7413759"/>
              <a:gd name="connsiteY110" fmla="*/ 4061254 h 4316627"/>
              <a:gd name="connsiteX111" fmla="*/ 6085508 w 7413759"/>
              <a:gd name="connsiteY111" fmla="*/ 4044778 h 4316627"/>
              <a:gd name="connsiteX112" fmla="*/ 6134935 w 7413759"/>
              <a:gd name="connsiteY112" fmla="*/ 4028303 h 4316627"/>
              <a:gd name="connsiteX113" fmla="*/ 6176125 w 7413759"/>
              <a:gd name="connsiteY113" fmla="*/ 4003589 h 4316627"/>
              <a:gd name="connsiteX114" fmla="*/ 6242027 w 7413759"/>
              <a:gd name="connsiteY114" fmla="*/ 3970638 h 4316627"/>
              <a:gd name="connsiteX115" fmla="*/ 6324406 w 7413759"/>
              <a:gd name="connsiteY115" fmla="*/ 3912973 h 4316627"/>
              <a:gd name="connsiteX116" fmla="*/ 6365595 w 7413759"/>
              <a:gd name="connsiteY116" fmla="*/ 3888259 h 4316627"/>
              <a:gd name="connsiteX117" fmla="*/ 6439735 w 7413759"/>
              <a:gd name="connsiteY117" fmla="*/ 3830595 h 4316627"/>
              <a:gd name="connsiteX118" fmla="*/ 6472687 w 7413759"/>
              <a:gd name="connsiteY118" fmla="*/ 3805881 h 4316627"/>
              <a:gd name="connsiteX119" fmla="*/ 6497400 w 7413759"/>
              <a:gd name="connsiteY119" fmla="*/ 3772930 h 4316627"/>
              <a:gd name="connsiteX120" fmla="*/ 6555065 w 7413759"/>
              <a:gd name="connsiteY120" fmla="*/ 3723503 h 4316627"/>
              <a:gd name="connsiteX121" fmla="*/ 6579779 w 7413759"/>
              <a:gd name="connsiteY121" fmla="*/ 3690551 h 4316627"/>
              <a:gd name="connsiteX122" fmla="*/ 6612730 w 7413759"/>
              <a:gd name="connsiteY122" fmla="*/ 3665838 h 4316627"/>
              <a:gd name="connsiteX123" fmla="*/ 6637443 w 7413759"/>
              <a:gd name="connsiteY123" fmla="*/ 3632886 h 4316627"/>
              <a:gd name="connsiteX124" fmla="*/ 6662157 w 7413759"/>
              <a:gd name="connsiteY124" fmla="*/ 3608173 h 4316627"/>
              <a:gd name="connsiteX125" fmla="*/ 6744535 w 7413759"/>
              <a:gd name="connsiteY125" fmla="*/ 3517557 h 4316627"/>
              <a:gd name="connsiteX126" fmla="*/ 6769249 w 7413759"/>
              <a:gd name="connsiteY126" fmla="*/ 3476367 h 4316627"/>
              <a:gd name="connsiteX127" fmla="*/ 6793962 w 7413759"/>
              <a:gd name="connsiteY127" fmla="*/ 3443416 h 4316627"/>
              <a:gd name="connsiteX128" fmla="*/ 6810438 w 7413759"/>
              <a:gd name="connsiteY128" fmla="*/ 3410465 h 4316627"/>
              <a:gd name="connsiteX129" fmla="*/ 6859865 w 7413759"/>
              <a:gd name="connsiteY129" fmla="*/ 3352800 h 4316627"/>
              <a:gd name="connsiteX130" fmla="*/ 6876341 w 7413759"/>
              <a:gd name="connsiteY130" fmla="*/ 3319849 h 4316627"/>
              <a:gd name="connsiteX131" fmla="*/ 6901054 w 7413759"/>
              <a:gd name="connsiteY131" fmla="*/ 3295135 h 4316627"/>
              <a:gd name="connsiteX132" fmla="*/ 6934006 w 7413759"/>
              <a:gd name="connsiteY132" fmla="*/ 3229232 h 4316627"/>
              <a:gd name="connsiteX133" fmla="*/ 6983433 w 7413759"/>
              <a:gd name="connsiteY133" fmla="*/ 3138616 h 4316627"/>
              <a:gd name="connsiteX134" fmla="*/ 7008146 w 7413759"/>
              <a:gd name="connsiteY134" fmla="*/ 3080951 h 4316627"/>
              <a:gd name="connsiteX135" fmla="*/ 7016384 w 7413759"/>
              <a:gd name="connsiteY135" fmla="*/ 3048000 h 4316627"/>
              <a:gd name="connsiteX136" fmla="*/ 7049335 w 7413759"/>
              <a:gd name="connsiteY136" fmla="*/ 2965622 h 4316627"/>
              <a:gd name="connsiteX137" fmla="*/ 7065811 w 7413759"/>
              <a:gd name="connsiteY137" fmla="*/ 2907957 h 4316627"/>
              <a:gd name="connsiteX138" fmla="*/ 7082287 w 7413759"/>
              <a:gd name="connsiteY138" fmla="*/ 2883243 h 4316627"/>
              <a:gd name="connsiteX139" fmla="*/ 7090525 w 7413759"/>
              <a:gd name="connsiteY139" fmla="*/ 2850292 h 4316627"/>
              <a:gd name="connsiteX140" fmla="*/ 7115238 w 7413759"/>
              <a:gd name="connsiteY140" fmla="*/ 2800865 h 4316627"/>
              <a:gd name="connsiteX141" fmla="*/ 7131714 w 7413759"/>
              <a:gd name="connsiteY141" fmla="*/ 2734962 h 4316627"/>
              <a:gd name="connsiteX142" fmla="*/ 7139952 w 7413759"/>
              <a:gd name="connsiteY142" fmla="*/ 2702011 h 4316627"/>
              <a:gd name="connsiteX143" fmla="*/ 7156427 w 7413759"/>
              <a:gd name="connsiteY143" fmla="*/ 2644346 h 4316627"/>
              <a:gd name="connsiteX144" fmla="*/ 7164665 w 7413759"/>
              <a:gd name="connsiteY144" fmla="*/ 2619632 h 4316627"/>
              <a:gd name="connsiteX145" fmla="*/ 7172903 w 7413759"/>
              <a:gd name="connsiteY145" fmla="*/ 2586681 h 4316627"/>
              <a:gd name="connsiteX146" fmla="*/ 7181141 w 7413759"/>
              <a:gd name="connsiteY146" fmla="*/ 2561967 h 4316627"/>
              <a:gd name="connsiteX147" fmla="*/ 7197616 w 7413759"/>
              <a:gd name="connsiteY147" fmla="*/ 2529016 h 4316627"/>
              <a:gd name="connsiteX148" fmla="*/ 7214092 w 7413759"/>
              <a:gd name="connsiteY148" fmla="*/ 2463113 h 4316627"/>
              <a:gd name="connsiteX149" fmla="*/ 7230568 w 7413759"/>
              <a:gd name="connsiteY149" fmla="*/ 2421924 h 4316627"/>
              <a:gd name="connsiteX150" fmla="*/ 7247043 w 7413759"/>
              <a:gd name="connsiteY150" fmla="*/ 2347784 h 4316627"/>
              <a:gd name="connsiteX151" fmla="*/ 7263519 w 7413759"/>
              <a:gd name="connsiteY151" fmla="*/ 2306595 h 4316627"/>
              <a:gd name="connsiteX152" fmla="*/ 7279995 w 7413759"/>
              <a:gd name="connsiteY152" fmla="*/ 2207740 h 4316627"/>
              <a:gd name="connsiteX153" fmla="*/ 7304708 w 7413759"/>
              <a:gd name="connsiteY153" fmla="*/ 2125362 h 4316627"/>
              <a:gd name="connsiteX154" fmla="*/ 7321184 w 7413759"/>
              <a:gd name="connsiteY154" fmla="*/ 2084173 h 4316627"/>
              <a:gd name="connsiteX155" fmla="*/ 7337660 w 7413759"/>
              <a:gd name="connsiteY155" fmla="*/ 2018270 h 4316627"/>
              <a:gd name="connsiteX156" fmla="*/ 7362373 w 7413759"/>
              <a:gd name="connsiteY156" fmla="*/ 1919416 h 4316627"/>
              <a:gd name="connsiteX157" fmla="*/ 7370611 w 7413759"/>
              <a:gd name="connsiteY157" fmla="*/ 1886465 h 4316627"/>
              <a:gd name="connsiteX158" fmla="*/ 7387087 w 7413759"/>
              <a:gd name="connsiteY158" fmla="*/ 1762897 h 4316627"/>
              <a:gd name="connsiteX159" fmla="*/ 7395325 w 7413759"/>
              <a:gd name="connsiteY159" fmla="*/ 1729946 h 4316627"/>
              <a:gd name="connsiteX160" fmla="*/ 7403562 w 7413759"/>
              <a:gd name="connsiteY160" fmla="*/ 1664043 h 4316627"/>
              <a:gd name="connsiteX161" fmla="*/ 7395325 w 7413759"/>
              <a:gd name="connsiteY161" fmla="*/ 1573427 h 4316627"/>
              <a:gd name="connsiteX162" fmla="*/ 7354135 w 7413759"/>
              <a:gd name="connsiteY162" fmla="*/ 1548713 h 43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7413759" h="4316627">
                <a:moveTo>
                  <a:pt x="38935" y="1276865"/>
                </a:moveTo>
                <a:cubicBezTo>
                  <a:pt x="27951" y="1271373"/>
                  <a:pt x="9215" y="1272236"/>
                  <a:pt x="5984" y="1260389"/>
                </a:cubicBezTo>
                <a:cubicBezTo>
                  <a:pt x="-10343" y="1200523"/>
                  <a:pt x="8752" y="1191719"/>
                  <a:pt x="38935" y="1161535"/>
                </a:cubicBezTo>
                <a:cubicBezTo>
                  <a:pt x="52184" y="1029050"/>
                  <a:pt x="37141" y="1118385"/>
                  <a:pt x="55411" y="1054443"/>
                </a:cubicBezTo>
                <a:cubicBezTo>
                  <a:pt x="58521" y="1043557"/>
                  <a:pt x="59674" y="1032093"/>
                  <a:pt x="63649" y="1021492"/>
                </a:cubicBezTo>
                <a:cubicBezTo>
                  <a:pt x="67961" y="1009993"/>
                  <a:pt x="75288" y="999828"/>
                  <a:pt x="80125" y="988540"/>
                </a:cubicBezTo>
                <a:cubicBezTo>
                  <a:pt x="83545" y="980559"/>
                  <a:pt x="84479" y="971594"/>
                  <a:pt x="88362" y="963827"/>
                </a:cubicBezTo>
                <a:cubicBezTo>
                  <a:pt x="112264" y="916022"/>
                  <a:pt x="99648" y="963936"/>
                  <a:pt x="121314" y="906162"/>
                </a:cubicBezTo>
                <a:cubicBezTo>
                  <a:pt x="134930" y="869855"/>
                  <a:pt x="121887" y="874056"/>
                  <a:pt x="146027" y="840259"/>
                </a:cubicBezTo>
                <a:cubicBezTo>
                  <a:pt x="152798" y="830779"/>
                  <a:pt x="163589" y="824742"/>
                  <a:pt x="170741" y="815546"/>
                </a:cubicBezTo>
                <a:cubicBezTo>
                  <a:pt x="182898" y="799916"/>
                  <a:pt x="189690" y="780121"/>
                  <a:pt x="203692" y="766119"/>
                </a:cubicBezTo>
                <a:cubicBezTo>
                  <a:pt x="211930" y="757881"/>
                  <a:pt x="219456" y="748863"/>
                  <a:pt x="228406" y="741405"/>
                </a:cubicBezTo>
                <a:cubicBezTo>
                  <a:pt x="256478" y="718011"/>
                  <a:pt x="256383" y="729903"/>
                  <a:pt x="286070" y="700216"/>
                </a:cubicBezTo>
                <a:cubicBezTo>
                  <a:pt x="293071" y="693215"/>
                  <a:pt x="295545" y="682504"/>
                  <a:pt x="302546" y="675503"/>
                </a:cubicBezTo>
                <a:cubicBezTo>
                  <a:pt x="312255" y="665795"/>
                  <a:pt x="325073" y="659724"/>
                  <a:pt x="335498" y="650789"/>
                </a:cubicBezTo>
                <a:cubicBezTo>
                  <a:pt x="344343" y="643207"/>
                  <a:pt x="351366" y="633658"/>
                  <a:pt x="360211" y="626076"/>
                </a:cubicBezTo>
                <a:cubicBezTo>
                  <a:pt x="455938" y="544023"/>
                  <a:pt x="302220" y="692302"/>
                  <a:pt x="450827" y="543697"/>
                </a:cubicBezTo>
                <a:cubicBezTo>
                  <a:pt x="459065" y="535459"/>
                  <a:pt x="465121" y="524194"/>
                  <a:pt x="475541" y="518984"/>
                </a:cubicBezTo>
                <a:cubicBezTo>
                  <a:pt x="486525" y="513492"/>
                  <a:pt x="497962" y="508826"/>
                  <a:pt x="508492" y="502508"/>
                </a:cubicBezTo>
                <a:cubicBezTo>
                  <a:pt x="525471" y="492320"/>
                  <a:pt x="540208" y="478413"/>
                  <a:pt x="557919" y="469557"/>
                </a:cubicBezTo>
                <a:cubicBezTo>
                  <a:pt x="652817" y="422107"/>
                  <a:pt x="518242" y="490449"/>
                  <a:pt x="632060" y="428367"/>
                </a:cubicBezTo>
                <a:cubicBezTo>
                  <a:pt x="648231" y="419546"/>
                  <a:pt x="665992" y="413615"/>
                  <a:pt x="681487" y="403654"/>
                </a:cubicBezTo>
                <a:cubicBezTo>
                  <a:pt x="704585" y="388805"/>
                  <a:pt x="722829" y="366507"/>
                  <a:pt x="747389" y="354227"/>
                </a:cubicBezTo>
                <a:lnTo>
                  <a:pt x="813292" y="321276"/>
                </a:lnTo>
                <a:cubicBezTo>
                  <a:pt x="824276" y="315784"/>
                  <a:pt x="834329" y="307778"/>
                  <a:pt x="846243" y="304800"/>
                </a:cubicBezTo>
                <a:cubicBezTo>
                  <a:pt x="892779" y="293166"/>
                  <a:pt x="868093" y="298782"/>
                  <a:pt x="920384" y="288324"/>
                </a:cubicBezTo>
                <a:cubicBezTo>
                  <a:pt x="1036471" y="230282"/>
                  <a:pt x="874108" y="308483"/>
                  <a:pt x="986287" y="263611"/>
                </a:cubicBezTo>
                <a:cubicBezTo>
                  <a:pt x="1003390" y="256770"/>
                  <a:pt x="1018989" y="246616"/>
                  <a:pt x="1035714" y="238897"/>
                </a:cubicBezTo>
                <a:cubicBezTo>
                  <a:pt x="1095001" y="211534"/>
                  <a:pt x="1140427" y="194886"/>
                  <a:pt x="1208708" y="181232"/>
                </a:cubicBezTo>
                <a:cubicBezTo>
                  <a:pt x="1222438" y="178486"/>
                  <a:pt x="1236059" y="175124"/>
                  <a:pt x="1249898" y="172995"/>
                </a:cubicBezTo>
                <a:cubicBezTo>
                  <a:pt x="1302022" y="164976"/>
                  <a:pt x="1355597" y="163527"/>
                  <a:pt x="1406416" y="148281"/>
                </a:cubicBezTo>
                <a:cubicBezTo>
                  <a:pt x="1423050" y="143291"/>
                  <a:pt x="1441393" y="141438"/>
                  <a:pt x="1455843" y="131805"/>
                </a:cubicBezTo>
                <a:cubicBezTo>
                  <a:pt x="1503339" y="100143"/>
                  <a:pt x="1457520" y="127556"/>
                  <a:pt x="1505270" y="107092"/>
                </a:cubicBezTo>
                <a:cubicBezTo>
                  <a:pt x="1516558" y="102254"/>
                  <a:pt x="1526572" y="94499"/>
                  <a:pt x="1538222" y="90616"/>
                </a:cubicBezTo>
                <a:cubicBezTo>
                  <a:pt x="1559704" y="83455"/>
                  <a:pt x="1582157" y="79632"/>
                  <a:pt x="1604125" y="74140"/>
                </a:cubicBezTo>
                <a:cubicBezTo>
                  <a:pt x="1653270" y="61854"/>
                  <a:pt x="1625924" y="67762"/>
                  <a:pt x="1686503" y="57665"/>
                </a:cubicBezTo>
                <a:cubicBezTo>
                  <a:pt x="1739623" y="39958"/>
                  <a:pt x="1688791" y="54984"/>
                  <a:pt x="1785357" y="41189"/>
                </a:cubicBezTo>
                <a:cubicBezTo>
                  <a:pt x="1895961" y="25388"/>
                  <a:pt x="1739286" y="26717"/>
                  <a:pt x="1974827" y="16476"/>
                </a:cubicBezTo>
                <a:lnTo>
                  <a:pt x="2164298" y="8238"/>
                </a:lnTo>
                <a:cubicBezTo>
                  <a:pt x="2191757" y="5492"/>
                  <a:pt x="2219080" y="0"/>
                  <a:pt x="2246676" y="0"/>
                </a:cubicBezTo>
                <a:cubicBezTo>
                  <a:pt x="2399777" y="0"/>
                  <a:pt x="2486637" y="7211"/>
                  <a:pt x="2625616" y="16476"/>
                </a:cubicBezTo>
                <a:cubicBezTo>
                  <a:pt x="2649270" y="22389"/>
                  <a:pt x="2687934" y="31158"/>
                  <a:pt x="2707995" y="41189"/>
                </a:cubicBezTo>
                <a:cubicBezTo>
                  <a:pt x="2718979" y="46681"/>
                  <a:pt x="2730284" y="51572"/>
                  <a:pt x="2740946" y="57665"/>
                </a:cubicBezTo>
                <a:cubicBezTo>
                  <a:pt x="2797305" y="89870"/>
                  <a:pt x="2726444" y="59456"/>
                  <a:pt x="2815087" y="98854"/>
                </a:cubicBezTo>
                <a:cubicBezTo>
                  <a:pt x="2823022" y="102381"/>
                  <a:pt x="2831819" y="103672"/>
                  <a:pt x="2839800" y="107092"/>
                </a:cubicBezTo>
                <a:cubicBezTo>
                  <a:pt x="2851087" y="111929"/>
                  <a:pt x="2861465" y="118730"/>
                  <a:pt x="2872752" y="123567"/>
                </a:cubicBezTo>
                <a:cubicBezTo>
                  <a:pt x="2880733" y="126987"/>
                  <a:pt x="2889484" y="128384"/>
                  <a:pt x="2897465" y="131805"/>
                </a:cubicBezTo>
                <a:cubicBezTo>
                  <a:pt x="2926729" y="144347"/>
                  <a:pt x="2930311" y="148211"/>
                  <a:pt x="2955130" y="164757"/>
                </a:cubicBezTo>
                <a:cubicBezTo>
                  <a:pt x="3003410" y="237174"/>
                  <a:pt x="2926262" y="123002"/>
                  <a:pt x="3004557" y="230659"/>
                </a:cubicBezTo>
                <a:cubicBezTo>
                  <a:pt x="3016203" y="246673"/>
                  <a:pt x="3026524" y="263610"/>
                  <a:pt x="3037508" y="280086"/>
                </a:cubicBezTo>
                <a:lnTo>
                  <a:pt x="3053984" y="304800"/>
                </a:lnTo>
                <a:cubicBezTo>
                  <a:pt x="3059476" y="313038"/>
                  <a:pt x="3066033" y="320658"/>
                  <a:pt x="3070460" y="329513"/>
                </a:cubicBezTo>
                <a:cubicBezTo>
                  <a:pt x="3075952" y="340497"/>
                  <a:pt x="3079797" y="352472"/>
                  <a:pt x="3086935" y="362465"/>
                </a:cubicBezTo>
                <a:cubicBezTo>
                  <a:pt x="3093706" y="371945"/>
                  <a:pt x="3104067" y="378333"/>
                  <a:pt x="3111649" y="387178"/>
                </a:cubicBezTo>
                <a:cubicBezTo>
                  <a:pt x="3137968" y="417884"/>
                  <a:pt x="3153709" y="447016"/>
                  <a:pt x="3169314" y="486032"/>
                </a:cubicBezTo>
                <a:cubicBezTo>
                  <a:pt x="3174806" y="499762"/>
                  <a:pt x="3181979" y="512934"/>
                  <a:pt x="3185789" y="527222"/>
                </a:cubicBezTo>
                <a:cubicBezTo>
                  <a:pt x="3193004" y="554280"/>
                  <a:pt x="3193409" y="583034"/>
                  <a:pt x="3202265" y="609600"/>
                </a:cubicBezTo>
                <a:cubicBezTo>
                  <a:pt x="3207757" y="626076"/>
                  <a:pt x="3214171" y="642272"/>
                  <a:pt x="3218741" y="659027"/>
                </a:cubicBezTo>
                <a:cubicBezTo>
                  <a:pt x="3222425" y="672535"/>
                  <a:pt x="3222956" y="686805"/>
                  <a:pt x="3226979" y="700216"/>
                </a:cubicBezTo>
                <a:cubicBezTo>
                  <a:pt x="3231228" y="714380"/>
                  <a:pt x="3237962" y="727675"/>
                  <a:pt x="3243454" y="741405"/>
                </a:cubicBezTo>
                <a:cubicBezTo>
                  <a:pt x="3246200" y="757881"/>
                  <a:pt x="3247297" y="774718"/>
                  <a:pt x="3251692" y="790832"/>
                </a:cubicBezTo>
                <a:cubicBezTo>
                  <a:pt x="3255583" y="805099"/>
                  <a:pt x="3263115" y="818125"/>
                  <a:pt x="3268168" y="832022"/>
                </a:cubicBezTo>
                <a:cubicBezTo>
                  <a:pt x="3274103" y="848343"/>
                  <a:pt x="3280431" y="864601"/>
                  <a:pt x="3284643" y="881449"/>
                </a:cubicBezTo>
                <a:cubicBezTo>
                  <a:pt x="3288694" y="897653"/>
                  <a:pt x="3289893" y="914442"/>
                  <a:pt x="3292881" y="930876"/>
                </a:cubicBezTo>
                <a:cubicBezTo>
                  <a:pt x="3315909" y="1057525"/>
                  <a:pt x="3285082" y="875845"/>
                  <a:pt x="3309357" y="1021492"/>
                </a:cubicBezTo>
                <a:cubicBezTo>
                  <a:pt x="3322287" y="1435248"/>
                  <a:pt x="3319624" y="1213629"/>
                  <a:pt x="3309357" y="1762897"/>
                </a:cubicBezTo>
                <a:cubicBezTo>
                  <a:pt x="3301245" y="2196891"/>
                  <a:pt x="3306961" y="2043868"/>
                  <a:pt x="3292881" y="2339546"/>
                </a:cubicBezTo>
                <a:cubicBezTo>
                  <a:pt x="3295627" y="2518032"/>
                  <a:pt x="3296601" y="2696555"/>
                  <a:pt x="3301119" y="2875005"/>
                </a:cubicBezTo>
                <a:cubicBezTo>
                  <a:pt x="3302094" y="2913534"/>
                  <a:pt x="3304939" y="2952048"/>
                  <a:pt x="3309357" y="2990335"/>
                </a:cubicBezTo>
                <a:cubicBezTo>
                  <a:pt x="3313186" y="3023521"/>
                  <a:pt x="3320341" y="3056238"/>
                  <a:pt x="3325833" y="3089189"/>
                </a:cubicBezTo>
                <a:lnTo>
                  <a:pt x="3342308" y="3188043"/>
                </a:lnTo>
                <a:lnTo>
                  <a:pt x="3367022" y="3336324"/>
                </a:lnTo>
                <a:cubicBezTo>
                  <a:pt x="3369768" y="3352800"/>
                  <a:pt x="3369978" y="3369905"/>
                  <a:pt x="3375260" y="3385751"/>
                </a:cubicBezTo>
                <a:cubicBezTo>
                  <a:pt x="3380752" y="3402227"/>
                  <a:pt x="3387523" y="3418330"/>
                  <a:pt x="3391735" y="3435178"/>
                </a:cubicBezTo>
                <a:cubicBezTo>
                  <a:pt x="3399554" y="3466456"/>
                  <a:pt x="3398978" y="3495019"/>
                  <a:pt x="3408211" y="3525795"/>
                </a:cubicBezTo>
                <a:cubicBezTo>
                  <a:pt x="3412460" y="3539959"/>
                  <a:pt x="3419634" y="3553087"/>
                  <a:pt x="3424687" y="3566984"/>
                </a:cubicBezTo>
                <a:cubicBezTo>
                  <a:pt x="3443704" y="3619281"/>
                  <a:pt x="3446309" y="3643178"/>
                  <a:pt x="3474114" y="3698789"/>
                </a:cubicBezTo>
                <a:lnTo>
                  <a:pt x="3507065" y="3764692"/>
                </a:lnTo>
                <a:cubicBezTo>
                  <a:pt x="3512557" y="3775676"/>
                  <a:pt x="3516173" y="3787819"/>
                  <a:pt x="3523541" y="3797643"/>
                </a:cubicBezTo>
                <a:cubicBezTo>
                  <a:pt x="3531779" y="3808627"/>
                  <a:pt x="3540977" y="3818952"/>
                  <a:pt x="3548254" y="3830595"/>
                </a:cubicBezTo>
                <a:cubicBezTo>
                  <a:pt x="3593077" y="3902313"/>
                  <a:pt x="3522032" y="3820848"/>
                  <a:pt x="3614157" y="3912973"/>
                </a:cubicBezTo>
                <a:lnTo>
                  <a:pt x="3614157" y="3912973"/>
                </a:lnTo>
                <a:cubicBezTo>
                  <a:pt x="3622395" y="3923957"/>
                  <a:pt x="3628711" y="3936689"/>
                  <a:pt x="3638870" y="3945924"/>
                </a:cubicBezTo>
                <a:cubicBezTo>
                  <a:pt x="3659188" y="3964395"/>
                  <a:pt x="3682805" y="3978875"/>
                  <a:pt x="3704773" y="3995351"/>
                </a:cubicBezTo>
                <a:lnTo>
                  <a:pt x="3737725" y="4020065"/>
                </a:lnTo>
                <a:cubicBezTo>
                  <a:pt x="3773227" y="4046691"/>
                  <a:pt x="3812705" y="4078065"/>
                  <a:pt x="3853054" y="4094205"/>
                </a:cubicBezTo>
                <a:cubicBezTo>
                  <a:pt x="3866784" y="4099697"/>
                  <a:pt x="3881017" y="4104068"/>
                  <a:pt x="3894243" y="4110681"/>
                </a:cubicBezTo>
                <a:cubicBezTo>
                  <a:pt x="3908564" y="4117842"/>
                  <a:pt x="3920856" y="4128769"/>
                  <a:pt x="3935433" y="4135395"/>
                </a:cubicBezTo>
                <a:cubicBezTo>
                  <a:pt x="3951243" y="4142581"/>
                  <a:pt x="3968539" y="4145935"/>
                  <a:pt x="3984860" y="4151870"/>
                </a:cubicBezTo>
                <a:cubicBezTo>
                  <a:pt x="4123457" y="4202269"/>
                  <a:pt x="3905238" y="4128461"/>
                  <a:pt x="4083714" y="4184822"/>
                </a:cubicBezTo>
                <a:cubicBezTo>
                  <a:pt x="4116835" y="4195281"/>
                  <a:pt x="4148183" y="4212861"/>
                  <a:pt x="4182568" y="4217773"/>
                </a:cubicBezTo>
                <a:cubicBezTo>
                  <a:pt x="4201790" y="4220519"/>
                  <a:pt x="4221247" y="4221943"/>
                  <a:pt x="4240233" y="4226011"/>
                </a:cubicBezTo>
                <a:cubicBezTo>
                  <a:pt x="4259780" y="4230200"/>
                  <a:pt x="4278351" y="4238297"/>
                  <a:pt x="4297898" y="4242486"/>
                </a:cubicBezTo>
                <a:cubicBezTo>
                  <a:pt x="4316884" y="4246554"/>
                  <a:pt x="4336577" y="4246656"/>
                  <a:pt x="4355562" y="4250724"/>
                </a:cubicBezTo>
                <a:cubicBezTo>
                  <a:pt x="4518162" y="4285568"/>
                  <a:pt x="4300756" y="4251115"/>
                  <a:pt x="4479130" y="4275438"/>
                </a:cubicBezTo>
                <a:cubicBezTo>
                  <a:pt x="4484935" y="4276230"/>
                  <a:pt x="4630858" y="4297822"/>
                  <a:pt x="4660362" y="4300151"/>
                </a:cubicBezTo>
                <a:cubicBezTo>
                  <a:pt x="4742667" y="4306649"/>
                  <a:pt x="4907498" y="4316627"/>
                  <a:pt x="4907498" y="4316627"/>
                </a:cubicBezTo>
                <a:lnTo>
                  <a:pt x="5319389" y="4308389"/>
                </a:lnTo>
                <a:cubicBezTo>
                  <a:pt x="5338794" y="4307708"/>
                  <a:pt x="5358068" y="4304219"/>
                  <a:pt x="5377054" y="4300151"/>
                </a:cubicBezTo>
                <a:cubicBezTo>
                  <a:pt x="5396601" y="4295962"/>
                  <a:pt x="5415240" y="4288171"/>
                  <a:pt x="5434719" y="4283676"/>
                </a:cubicBezTo>
                <a:cubicBezTo>
                  <a:pt x="5450994" y="4279920"/>
                  <a:pt x="5467942" y="4279489"/>
                  <a:pt x="5484146" y="4275438"/>
                </a:cubicBezTo>
                <a:cubicBezTo>
                  <a:pt x="5500994" y="4271226"/>
                  <a:pt x="5516725" y="4263174"/>
                  <a:pt x="5533573" y="4258962"/>
                </a:cubicBezTo>
                <a:cubicBezTo>
                  <a:pt x="5549777" y="4254911"/>
                  <a:pt x="5566906" y="4255194"/>
                  <a:pt x="5583000" y="4250724"/>
                </a:cubicBezTo>
                <a:cubicBezTo>
                  <a:pt x="5695927" y="4219355"/>
                  <a:pt x="5649586" y="4228009"/>
                  <a:pt x="5723043" y="4201297"/>
                </a:cubicBezTo>
                <a:cubicBezTo>
                  <a:pt x="5739364" y="4195362"/>
                  <a:pt x="5756660" y="4192008"/>
                  <a:pt x="5772470" y="4184822"/>
                </a:cubicBezTo>
                <a:cubicBezTo>
                  <a:pt x="5787047" y="4178196"/>
                  <a:pt x="5799083" y="4166734"/>
                  <a:pt x="5813660" y="4160108"/>
                </a:cubicBezTo>
                <a:cubicBezTo>
                  <a:pt x="5829470" y="4152921"/>
                  <a:pt x="5847277" y="4150818"/>
                  <a:pt x="5863087" y="4143632"/>
                </a:cubicBezTo>
                <a:cubicBezTo>
                  <a:pt x="5877663" y="4137006"/>
                  <a:pt x="5889700" y="4125545"/>
                  <a:pt x="5904276" y="4118919"/>
                </a:cubicBezTo>
                <a:cubicBezTo>
                  <a:pt x="5920086" y="4111733"/>
                  <a:pt x="5937893" y="4109629"/>
                  <a:pt x="5953703" y="4102443"/>
                </a:cubicBezTo>
                <a:cubicBezTo>
                  <a:pt x="5968279" y="4095817"/>
                  <a:pt x="5980316" y="4084356"/>
                  <a:pt x="5994892" y="4077730"/>
                </a:cubicBezTo>
                <a:cubicBezTo>
                  <a:pt x="6010702" y="4070544"/>
                  <a:pt x="6027998" y="4067189"/>
                  <a:pt x="6044319" y="4061254"/>
                </a:cubicBezTo>
                <a:cubicBezTo>
                  <a:pt x="6058216" y="4056200"/>
                  <a:pt x="6071611" y="4049831"/>
                  <a:pt x="6085508" y="4044778"/>
                </a:cubicBezTo>
                <a:cubicBezTo>
                  <a:pt x="6101829" y="4038843"/>
                  <a:pt x="6119125" y="4035489"/>
                  <a:pt x="6134935" y="4028303"/>
                </a:cubicBezTo>
                <a:cubicBezTo>
                  <a:pt x="6149512" y="4021677"/>
                  <a:pt x="6162027" y="4011180"/>
                  <a:pt x="6176125" y="4003589"/>
                </a:cubicBezTo>
                <a:cubicBezTo>
                  <a:pt x="6197750" y="3991945"/>
                  <a:pt x="6220967" y="3983274"/>
                  <a:pt x="6242027" y="3970638"/>
                </a:cubicBezTo>
                <a:cubicBezTo>
                  <a:pt x="6347187" y="3907541"/>
                  <a:pt x="6217021" y="3988142"/>
                  <a:pt x="6324406" y="3912973"/>
                </a:cubicBezTo>
                <a:cubicBezTo>
                  <a:pt x="6337523" y="3903791"/>
                  <a:pt x="6352566" y="3897566"/>
                  <a:pt x="6365595" y="3888259"/>
                </a:cubicBezTo>
                <a:cubicBezTo>
                  <a:pt x="6391072" y="3870061"/>
                  <a:pt x="6414919" y="3849684"/>
                  <a:pt x="6439735" y="3830595"/>
                </a:cubicBezTo>
                <a:cubicBezTo>
                  <a:pt x="6450618" y="3822224"/>
                  <a:pt x="6464449" y="3816865"/>
                  <a:pt x="6472687" y="3805881"/>
                </a:cubicBezTo>
                <a:cubicBezTo>
                  <a:pt x="6480925" y="3794897"/>
                  <a:pt x="6487692" y="3782638"/>
                  <a:pt x="6497400" y="3772930"/>
                </a:cubicBezTo>
                <a:cubicBezTo>
                  <a:pt x="6562510" y="3707820"/>
                  <a:pt x="6501265" y="3786270"/>
                  <a:pt x="6555065" y="3723503"/>
                </a:cubicBezTo>
                <a:cubicBezTo>
                  <a:pt x="6564000" y="3713078"/>
                  <a:pt x="6570070" y="3700260"/>
                  <a:pt x="6579779" y="3690551"/>
                </a:cubicBezTo>
                <a:cubicBezTo>
                  <a:pt x="6589487" y="3680843"/>
                  <a:pt x="6603022" y="3675546"/>
                  <a:pt x="6612730" y="3665838"/>
                </a:cubicBezTo>
                <a:cubicBezTo>
                  <a:pt x="6622438" y="3656129"/>
                  <a:pt x="6628508" y="3643310"/>
                  <a:pt x="6637443" y="3632886"/>
                </a:cubicBezTo>
                <a:cubicBezTo>
                  <a:pt x="6645025" y="3624041"/>
                  <a:pt x="6654780" y="3617190"/>
                  <a:pt x="6662157" y="3608173"/>
                </a:cubicBezTo>
                <a:cubicBezTo>
                  <a:pt x="6733392" y="3521109"/>
                  <a:pt x="6682831" y="3563834"/>
                  <a:pt x="6744535" y="3517557"/>
                </a:cubicBezTo>
                <a:cubicBezTo>
                  <a:pt x="6752773" y="3503827"/>
                  <a:pt x="6760367" y="3489690"/>
                  <a:pt x="6769249" y="3476367"/>
                </a:cubicBezTo>
                <a:cubicBezTo>
                  <a:pt x="6776865" y="3464943"/>
                  <a:pt x="6786685" y="3455059"/>
                  <a:pt x="6793962" y="3443416"/>
                </a:cubicBezTo>
                <a:cubicBezTo>
                  <a:pt x="6800471" y="3433002"/>
                  <a:pt x="6803929" y="3420879"/>
                  <a:pt x="6810438" y="3410465"/>
                </a:cubicBezTo>
                <a:cubicBezTo>
                  <a:pt x="6881009" y="3297554"/>
                  <a:pt x="6792465" y="3447159"/>
                  <a:pt x="6859865" y="3352800"/>
                </a:cubicBezTo>
                <a:cubicBezTo>
                  <a:pt x="6867003" y="3342807"/>
                  <a:pt x="6869203" y="3329842"/>
                  <a:pt x="6876341" y="3319849"/>
                </a:cubicBezTo>
                <a:cubicBezTo>
                  <a:pt x="6883112" y="3310369"/>
                  <a:pt x="6894799" y="3304964"/>
                  <a:pt x="6901054" y="3295135"/>
                </a:cubicBezTo>
                <a:cubicBezTo>
                  <a:pt x="6914240" y="3274414"/>
                  <a:pt x="6920382" y="3249668"/>
                  <a:pt x="6934006" y="3229232"/>
                </a:cubicBezTo>
                <a:cubicBezTo>
                  <a:pt x="6964104" y="3184085"/>
                  <a:pt x="6946056" y="3213371"/>
                  <a:pt x="6983433" y="3138616"/>
                </a:cubicBezTo>
                <a:cubicBezTo>
                  <a:pt x="6998077" y="3109328"/>
                  <a:pt x="7000065" y="3109233"/>
                  <a:pt x="7008146" y="3080951"/>
                </a:cubicBezTo>
                <a:cubicBezTo>
                  <a:pt x="7011256" y="3070065"/>
                  <a:pt x="7012409" y="3058601"/>
                  <a:pt x="7016384" y="3048000"/>
                </a:cubicBezTo>
                <a:cubicBezTo>
                  <a:pt x="7041953" y="2979819"/>
                  <a:pt x="7027102" y="3054554"/>
                  <a:pt x="7049335" y="2965622"/>
                </a:cubicBezTo>
                <a:cubicBezTo>
                  <a:pt x="7051975" y="2955063"/>
                  <a:pt x="7059901" y="2919776"/>
                  <a:pt x="7065811" y="2907957"/>
                </a:cubicBezTo>
                <a:cubicBezTo>
                  <a:pt x="7070239" y="2899101"/>
                  <a:pt x="7076795" y="2891481"/>
                  <a:pt x="7082287" y="2883243"/>
                </a:cubicBezTo>
                <a:cubicBezTo>
                  <a:pt x="7085033" y="2872259"/>
                  <a:pt x="7086065" y="2860698"/>
                  <a:pt x="7090525" y="2850292"/>
                </a:cubicBezTo>
                <a:cubicBezTo>
                  <a:pt x="7118642" y="2784685"/>
                  <a:pt x="7097883" y="2864499"/>
                  <a:pt x="7115238" y="2800865"/>
                </a:cubicBezTo>
                <a:cubicBezTo>
                  <a:pt x="7121196" y="2779019"/>
                  <a:pt x="7126222" y="2756930"/>
                  <a:pt x="7131714" y="2734962"/>
                </a:cubicBezTo>
                <a:cubicBezTo>
                  <a:pt x="7134460" y="2723978"/>
                  <a:pt x="7136372" y="2712752"/>
                  <a:pt x="7139952" y="2702011"/>
                </a:cubicBezTo>
                <a:cubicBezTo>
                  <a:pt x="7159708" y="2642735"/>
                  <a:pt x="7135731" y="2716780"/>
                  <a:pt x="7156427" y="2644346"/>
                </a:cubicBezTo>
                <a:cubicBezTo>
                  <a:pt x="7158813" y="2635997"/>
                  <a:pt x="7162279" y="2627981"/>
                  <a:pt x="7164665" y="2619632"/>
                </a:cubicBezTo>
                <a:cubicBezTo>
                  <a:pt x="7167775" y="2608746"/>
                  <a:pt x="7169793" y="2597567"/>
                  <a:pt x="7172903" y="2586681"/>
                </a:cubicBezTo>
                <a:cubicBezTo>
                  <a:pt x="7175289" y="2578332"/>
                  <a:pt x="7177720" y="2569949"/>
                  <a:pt x="7181141" y="2561967"/>
                </a:cubicBezTo>
                <a:cubicBezTo>
                  <a:pt x="7185978" y="2550680"/>
                  <a:pt x="7193733" y="2540666"/>
                  <a:pt x="7197616" y="2529016"/>
                </a:cubicBezTo>
                <a:cubicBezTo>
                  <a:pt x="7204777" y="2507534"/>
                  <a:pt x="7205682" y="2484137"/>
                  <a:pt x="7214092" y="2463113"/>
                </a:cubicBezTo>
                <a:cubicBezTo>
                  <a:pt x="7219584" y="2449383"/>
                  <a:pt x="7225892" y="2435952"/>
                  <a:pt x="7230568" y="2421924"/>
                </a:cubicBezTo>
                <a:cubicBezTo>
                  <a:pt x="7249588" y="2364865"/>
                  <a:pt x="7227451" y="2413090"/>
                  <a:pt x="7247043" y="2347784"/>
                </a:cubicBezTo>
                <a:cubicBezTo>
                  <a:pt x="7251292" y="2333620"/>
                  <a:pt x="7258027" y="2320325"/>
                  <a:pt x="7263519" y="2306595"/>
                </a:cubicBezTo>
                <a:cubicBezTo>
                  <a:pt x="7269011" y="2273643"/>
                  <a:pt x="7267589" y="2238757"/>
                  <a:pt x="7279995" y="2207740"/>
                </a:cubicBezTo>
                <a:cubicBezTo>
                  <a:pt x="7325200" y="2094723"/>
                  <a:pt x="7271290" y="2236754"/>
                  <a:pt x="7304708" y="2125362"/>
                </a:cubicBezTo>
                <a:cubicBezTo>
                  <a:pt x="7308957" y="2111198"/>
                  <a:pt x="7316835" y="2098306"/>
                  <a:pt x="7321184" y="2084173"/>
                </a:cubicBezTo>
                <a:cubicBezTo>
                  <a:pt x="7327843" y="2062531"/>
                  <a:pt x="7332168" y="2040238"/>
                  <a:pt x="7337660" y="2018270"/>
                </a:cubicBezTo>
                <a:lnTo>
                  <a:pt x="7362373" y="1919416"/>
                </a:lnTo>
                <a:lnTo>
                  <a:pt x="7370611" y="1886465"/>
                </a:lnTo>
                <a:cubicBezTo>
                  <a:pt x="7376106" y="1837010"/>
                  <a:pt x="7377843" y="1809118"/>
                  <a:pt x="7387087" y="1762897"/>
                </a:cubicBezTo>
                <a:cubicBezTo>
                  <a:pt x="7389307" y="1751795"/>
                  <a:pt x="7392579" y="1740930"/>
                  <a:pt x="7395325" y="1729946"/>
                </a:cubicBezTo>
                <a:cubicBezTo>
                  <a:pt x="7398071" y="1707978"/>
                  <a:pt x="7399923" y="1685880"/>
                  <a:pt x="7403562" y="1664043"/>
                </a:cubicBezTo>
                <a:cubicBezTo>
                  <a:pt x="7410032" y="1625223"/>
                  <a:pt x="7426594" y="1618097"/>
                  <a:pt x="7395325" y="1573427"/>
                </a:cubicBezTo>
                <a:cubicBezTo>
                  <a:pt x="7386143" y="1560310"/>
                  <a:pt x="7354135" y="1548713"/>
                  <a:pt x="7354135" y="1548713"/>
                </a:cubicBezTo>
              </a:path>
            </a:pathLst>
          </a:cu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42" tIns="48371" rIns="96742" bIns="4837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607064"/>
            <a:ext cx="8761413" cy="706964"/>
          </a:xfrm>
        </p:spPr>
        <p:txBody>
          <a:bodyPr/>
          <a:lstStyle/>
          <a:p>
            <a:r>
              <a:rPr lang="en-GB" dirty="0"/>
              <a:t>Mirror mirror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5228" y="3099367"/>
            <a:ext cx="4825158" cy="3340762"/>
          </a:xfrm>
          <a:solidFill>
            <a:schemeClr val="bg1"/>
          </a:solidFill>
        </p:spPr>
        <p:txBody>
          <a:bodyPr lIns="144000" tIns="72000" rIns="144000" bIns="144000" anchor="ctr"/>
          <a:lstStyle/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1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What do you consider the </a:t>
            </a:r>
            <a:b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</a:b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performance issue to be? </a:t>
            </a:r>
          </a:p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What implication or impact does </a:t>
            </a:r>
            <a:b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</a:b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the performance issue  have for you and the wider team?</a:t>
            </a:r>
          </a:p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3</a:t>
            </a:r>
            <a:r>
              <a:rPr lang="en-GB" sz="12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How have you contributed to the current performance issue?</a:t>
            </a:r>
          </a:p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4</a:t>
            </a:r>
            <a:r>
              <a:rPr lang="en-GB" sz="12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What have your intentions been? </a:t>
            </a:r>
          </a:p>
          <a:p>
            <a:pPr marL="252000" indent="-252000" defTabSz="601200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5</a:t>
            </a:r>
            <a:r>
              <a:rPr lang="en-GB" sz="1200" dirty="0">
                <a:solidFill>
                  <a:schemeClr val="tx1"/>
                </a:solidFill>
                <a:ea typeface="Courier New" charset="0"/>
                <a:cs typeface="Courier New" charset="0"/>
              </a:rPr>
              <a:t>	</a:t>
            </a:r>
            <a:r>
              <a:rPr lang="en-GB" sz="1800" dirty="0">
                <a:solidFill>
                  <a:schemeClr val="tx1"/>
                </a:solidFill>
                <a:ea typeface="Courier New" charset="0"/>
                <a:cs typeface="Courier New" charset="0"/>
              </a:rPr>
              <a:t>What does success look like for you?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15ED13F-2EA2-0F4B-8362-680324BDF7CF}" type="slidenum">
              <a:rPr lang="uk-UA">
                <a:solidFill>
                  <a:srgbClr val="FFFFFF"/>
                </a:solidFill>
              </a:rPr>
              <a:pPr/>
              <a:t>12</a:t>
            </a:fld>
            <a:endParaRPr lang="uk-UA">
              <a:solidFill>
                <a:srgbClr val="FFFFFF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163638" y="1334564"/>
            <a:ext cx="10802221" cy="992716"/>
          </a:xfrm>
          <a:prstGeom prst="rect">
            <a:avLst/>
          </a:prstGeom>
        </p:spPr>
        <p:txBody>
          <a:bodyPr vert="horz" lIns="0" tIns="60958" rIns="121917" bIns="60958" rtlCol="0" anchor="ctr">
            <a:noAutofit/>
          </a:bodyPr>
          <a:lstStyle>
            <a:lvl1pPr marL="228600" indent="-228600" algn="l" defTabSz="457200" rtl="0" eaLnBrk="1" latinLnBrk="0" hangingPunct="1">
              <a:spcBef>
                <a:spcPts val="1200"/>
              </a:spcBef>
              <a:buClr>
                <a:srgbClr val="E5001C"/>
              </a:buClr>
              <a:buSzPct val="11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1" latinLnBrk="0" hangingPunct="1">
              <a:spcBef>
                <a:spcPts val="600"/>
              </a:spcBef>
              <a:buClr>
                <a:srgbClr val="E5001C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Clr>
                <a:srgbClr val="E500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Clr>
                <a:srgbClr val="E5001C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buClr>
                <a:srgbClr val="E5001C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Aft>
                <a:spcPts val="10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Vista Sans OT Bold" panose="02000503030000020004" pitchFamily="50" charset="0"/>
              </a:rPr>
              <a:t>Answer the following questions thinking about a person you need to have a tricky conversation with </a:t>
            </a:r>
            <a:r>
              <a:rPr lang="mr-IN" sz="2400" dirty="0">
                <a:solidFill>
                  <a:schemeClr val="tx2"/>
                </a:solidFill>
                <a:latin typeface="Vista Sans OT Bold" panose="02000503030000020004" pitchFamily="50" charset="0"/>
              </a:rPr>
              <a:t>…</a:t>
            </a:r>
            <a:endParaRPr lang="en-US" sz="2400" dirty="0">
              <a:solidFill>
                <a:schemeClr val="tx2"/>
              </a:solidFill>
              <a:latin typeface="Vista Sans OT Bold" panose="02000503030000020004" pitchFamily="50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25051" y="2051459"/>
            <a:ext cx="1871799" cy="1843561"/>
            <a:chOff x="94369" y="500917"/>
            <a:chExt cx="2084219" cy="2052776"/>
          </a:xfrm>
        </p:grpSpPr>
        <p:sp>
          <p:nvSpPr>
            <p:cNvPr id="15" name="object 14"/>
            <p:cNvSpPr/>
            <p:nvPr/>
          </p:nvSpPr>
          <p:spPr>
            <a:xfrm>
              <a:off x="94369" y="500917"/>
              <a:ext cx="2084219" cy="2052776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7252" y="1088921"/>
              <a:ext cx="1749434" cy="8453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4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FROM THEIR</a:t>
              </a:r>
              <a:br>
                <a:rPr lang="en-GB" sz="24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4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PERSPECTIVE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70902" y="2177586"/>
            <a:ext cx="1871799" cy="1843561"/>
            <a:chOff x="94369" y="500917"/>
            <a:chExt cx="2084219" cy="2052776"/>
          </a:xfrm>
        </p:grpSpPr>
        <p:sp>
          <p:nvSpPr>
            <p:cNvPr id="18" name="object 14"/>
            <p:cNvSpPr/>
            <p:nvPr/>
          </p:nvSpPr>
          <p:spPr>
            <a:xfrm>
              <a:off x="94369" y="500917"/>
              <a:ext cx="2084219" cy="2052776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252" y="1069887"/>
              <a:ext cx="1749434" cy="8453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4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FROM YOUR</a:t>
              </a:r>
              <a:br>
                <a:rPr lang="en-GB" sz="24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40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PERSPECTIVE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9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633127"/>
            <a:ext cx="8784367" cy="64316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600" dirty="0"/>
              <a:t>IDEAS to tackle tricky conversations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302" y="1956815"/>
            <a:ext cx="2691381" cy="1868953"/>
          </a:xfrm>
          <a:prstGeom prst="rect">
            <a:avLst/>
          </a:prstGeom>
          <a:solidFill>
            <a:schemeClr val="accent3"/>
          </a:solidFill>
        </p:spPr>
        <p:txBody>
          <a:bodyPr wrap="square" lIns="121917" tIns="60958" rIns="121917" bIns="144000">
            <a:spAutoFit/>
          </a:bodyPr>
          <a:lstStyle/>
          <a:p>
            <a:pPr algn="ctr">
              <a:spcBef>
                <a:spcPts val="1600"/>
              </a:spcBef>
              <a:buClr>
                <a:srgbClr val="E5001C"/>
              </a:buClr>
              <a:buSzPct val="115000"/>
            </a:pPr>
            <a:r>
              <a:rPr lang="en-US" sz="5400" b="1" spc="300" dirty="0">
                <a:solidFill>
                  <a:schemeClr val="bg1"/>
                </a:solidFill>
                <a:latin typeface="BalboaPlus Primary" pitchFamily="50" charset="0"/>
              </a:rPr>
              <a:t>I</a:t>
            </a:r>
            <a:r>
              <a:rPr lang="en-US" sz="2800" b="1" spc="3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DENTIFY</a:t>
            </a:r>
            <a:r>
              <a:rPr lang="en-US" sz="2400" b="1" spc="300" dirty="0">
                <a:solidFill>
                  <a:schemeClr val="bg1"/>
                </a:solidFill>
                <a:latin typeface="Vista Sans OT Light" panose="02000503030000020004" pitchFamily="50" charset="0"/>
              </a:rPr>
              <a:t> </a:t>
            </a:r>
            <a:br>
              <a:rPr lang="en-US" sz="2700" b="1" dirty="0">
                <a:solidFill>
                  <a:schemeClr val="bg1"/>
                </a:solidFill>
                <a:latin typeface="Vista Sans OT Light" panose="02000503030000020004" pitchFamily="50" charset="0"/>
              </a:rPr>
            </a:br>
            <a:r>
              <a:rPr lang="en-US" dirty="0">
                <a:solidFill>
                  <a:schemeClr val="bg1"/>
                </a:solidFill>
                <a:latin typeface="Vista Sans OT Light" panose="02000503030000020004" pitchFamily="50" charset="0"/>
              </a:rPr>
              <a:t>the performance issue plus any data or examples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4986" y="2365779"/>
            <a:ext cx="2678458" cy="2145952"/>
          </a:xfrm>
          <a:prstGeom prst="rect">
            <a:avLst/>
          </a:prstGeom>
          <a:solidFill>
            <a:schemeClr val="accent3"/>
          </a:solidFill>
        </p:spPr>
        <p:txBody>
          <a:bodyPr wrap="square" lIns="121917" tIns="60958" rIns="121917" bIns="144000">
            <a:spAutoFit/>
          </a:bodyPr>
          <a:lstStyle/>
          <a:p>
            <a:pPr algn="ctr"/>
            <a:r>
              <a:rPr lang="en-US" sz="5400" b="1" spc="300" dirty="0">
                <a:solidFill>
                  <a:schemeClr val="bg1"/>
                </a:solidFill>
                <a:latin typeface="BalboaPlus Primary" pitchFamily="50" charset="0"/>
              </a:rPr>
              <a:t>D</a:t>
            </a:r>
            <a:r>
              <a:rPr lang="en-US" sz="2800" spc="3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ESCRIBE</a:t>
            </a:r>
            <a:br>
              <a:rPr lang="en-US" sz="1600" b="1" dirty="0">
                <a:solidFill>
                  <a:schemeClr val="bg1"/>
                </a:solidFill>
                <a:latin typeface="Vista Sans OT Light" panose="02000503030000020004" pitchFamily="50" charset="0"/>
              </a:rPr>
            </a:br>
            <a:r>
              <a:rPr lang="en-US" dirty="0">
                <a:solidFill>
                  <a:schemeClr val="bg1"/>
                </a:solidFill>
                <a:latin typeface="Vista Sans OT Light" panose="02000503030000020004" pitchFamily="50" charset="0"/>
              </a:rPr>
              <a:t>the impact it is having on their ability to be truly successful and on others to be successful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6747" y="2079981"/>
            <a:ext cx="2464408" cy="1868953"/>
          </a:xfrm>
          <a:prstGeom prst="rect">
            <a:avLst/>
          </a:prstGeom>
          <a:solidFill>
            <a:schemeClr val="accent3"/>
          </a:solidFill>
        </p:spPr>
        <p:txBody>
          <a:bodyPr wrap="square" lIns="121917" tIns="60958" rIns="121917" bIns="144000">
            <a:spAutoFit/>
          </a:bodyPr>
          <a:lstStyle/>
          <a:p>
            <a:pPr algn="ctr"/>
            <a:r>
              <a:rPr lang="en-US" sz="5400" b="1" spc="300" dirty="0" err="1">
                <a:solidFill>
                  <a:schemeClr val="bg1"/>
                </a:solidFill>
                <a:latin typeface="BalboaPlus Primary" pitchFamily="50" charset="0"/>
              </a:rPr>
              <a:t>e</a:t>
            </a:r>
            <a:r>
              <a:rPr lang="en-US" sz="2800" spc="300" dirty="0" err="1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NGAGE</a:t>
            </a:r>
            <a:br>
              <a:rPr lang="en-US" sz="1600" spc="300" dirty="0">
                <a:solidFill>
                  <a:schemeClr val="bg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bg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to really understand their perspective and explain yours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74458" y="2691987"/>
            <a:ext cx="2775219" cy="2299840"/>
          </a:xfrm>
          <a:prstGeom prst="rect">
            <a:avLst/>
          </a:prstGeom>
          <a:solidFill>
            <a:schemeClr val="accent3"/>
          </a:solidFill>
        </p:spPr>
        <p:txBody>
          <a:bodyPr wrap="square" lIns="121917" tIns="60958" rIns="121917" bIns="144000">
            <a:spAutoFit/>
          </a:bodyPr>
          <a:lstStyle/>
          <a:p>
            <a:pPr algn="ctr"/>
            <a:r>
              <a:rPr lang="en-US" sz="5400" b="1" spc="300" dirty="0">
                <a:solidFill>
                  <a:schemeClr val="bg1"/>
                </a:solidFill>
                <a:latin typeface="BalboaPlus Primary" pitchFamily="50" charset="0"/>
              </a:rPr>
              <a:t>A</a:t>
            </a:r>
            <a:r>
              <a:rPr lang="en-US" sz="2800" spc="3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  <a:t>GREE ACTIONS</a:t>
            </a:r>
            <a:br>
              <a:rPr lang="en-US" sz="2800" spc="300" dirty="0">
                <a:solidFill>
                  <a:schemeClr val="bg1"/>
                </a:solidFill>
                <a:latin typeface="Vista Sans OT Light" charset="0"/>
                <a:ea typeface="Vista Sans OT Light" charset="0"/>
                <a:cs typeface="Vista Sans OT Light" charset="0"/>
              </a:rPr>
            </a:br>
            <a:r>
              <a:rPr lang="en-US" dirty="0">
                <a:solidFill>
                  <a:schemeClr val="bg1"/>
                </a:solidFill>
                <a:latin typeface="Vista Sans OT Light" panose="02000503030000020004" pitchFamily="50" charset="0"/>
              </a:rPr>
              <a:t>together on how you </a:t>
            </a:r>
            <a:br>
              <a:rPr lang="en-US" dirty="0">
                <a:solidFill>
                  <a:schemeClr val="bg1"/>
                </a:solidFill>
                <a:latin typeface="Vista Sans OT Light" panose="02000503030000020004" pitchFamily="50" charset="0"/>
              </a:rPr>
            </a:br>
            <a:r>
              <a:rPr lang="en-US" dirty="0">
                <a:solidFill>
                  <a:schemeClr val="bg1"/>
                </a:solidFill>
                <a:latin typeface="Vista Sans OT Light" panose="02000503030000020004" pitchFamily="50" charset="0"/>
              </a:rPr>
              <a:t>can be 100% successful moving forward </a:t>
            </a:r>
          </a:p>
        </p:txBody>
      </p:sp>
      <p:sp>
        <p:nvSpPr>
          <p:cNvPr id="8" name="bk object 17"/>
          <p:cNvSpPr/>
          <p:nvPr/>
        </p:nvSpPr>
        <p:spPr>
          <a:xfrm rot="1266542">
            <a:off x="955727" y="3774593"/>
            <a:ext cx="1276279" cy="803002"/>
          </a:xfrm>
          <a:custGeom>
            <a:avLst/>
            <a:gdLst>
              <a:gd name="connsiteX0" fmla="*/ 432401 w 1294485"/>
              <a:gd name="connsiteY0" fmla="*/ 0 h 829628"/>
              <a:gd name="connsiteX1" fmla="*/ 0 w 1294485"/>
              <a:gd name="connsiteY1" fmla="*/ 187783 h 829628"/>
              <a:gd name="connsiteX2" fmla="*/ 1294485 w 1294485"/>
              <a:gd name="connsiteY2" fmla="*/ 829628 h 829628"/>
              <a:gd name="connsiteX3" fmla="*/ 432401 w 1294485"/>
              <a:gd name="connsiteY3" fmla="*/ 0 h 829628"/>
              <a:gd name="connsiteX0" fmla="*/ 456512 w 1318596"/>
              <a:gd name="connsiteY0" fmla="*/ 0 h 829628"/>
              <a:gd name="connsiteX1" fmla="*/ 0 w 1318596"/>
              <a:gd name="connsiteY1" fmla="*/ 153534 h 829628"/>
              <a:gd name="connsiteX2" fmla="*/ 1318596 w 1318596"/>
              <a:gd name="connsiteY2" fmla="*/ 829628 h 829628"/>
              <a:gd name="connsiteX3" fmla="*/ 456512 w 1318596"/>
              <a:gd name="connsiteY3" fmla="*/ 0 h 8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596" h="829628">
                <a:moveTo>
                  <a:pt x="456512" y="0"/>
                </a:moveTo>
                <a:lnTo>
                  <a:pt x="0" y="153534"/>
                </a:lnTo>
                <a:lnTo>
                  <a:pt x="1318596" y="829628"/>
                </a:lnTo>
                <a:lnTo>
                  <a:pt x="45651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7"/>
          <p:cNvSpPr/>
          <p:nvPr/>
        </p:nvSpPr>
        <p:spPr>
          <a:xfrm rot="1266542">
            <a:off x="3606740" y="4590325"/>
            <a:ext cx="1276279" cy="803002"/>
          </a:xfrm>
          <a:custGeom>
            <a:avLst/>
            <a:gdLst>
              <a:gd name="connsiteX0" fmla="*/ 432401 w 1294485"/>
              <a:gd name="connsiteY0" fmla="*/ 0 h 829628"/>
              <a:gd name="connsiteX1" fmla="*/ 0 w 1294485"/>
              <a:gd name="connsiteY1" fmla="*/ 187783 h 829628"/>
              <a:gd name="connsiteX2" fmla="*/ 1294485 w 1294485"/>
              <a:gd name="connsiteY2" fmla="*/ 829628 h 829628"/>
              <a:gd name="connsiteX3" fmla="*/ 432401 w 1294485"/>
              <a:gd name="connsiteY3" fmla="*/ 0 h 829628"/>
              <a:gd name="connsiteX0" fmla="*/ 456512 w 1318596"/>
              <a:gd name="connsiteY0" fmla="*/ 0 h 829628"/>
              <a:gd name="connsiteX1" fmla="*/ 0 w 1318596"/>
              <a:gd name="connsiteY1" fmla="*/ 153534 h 829628"/>
              <a:gd name="connsiteX2" fmla="*/ 1318596 w 1318596"/>
              <a:gd name="connsiteY2" fmla="*/ 829628 h 829628"/>
              <a:gd name="connsiteX3" fmla="*/ 456512 w 1318596"/>
              <a:gd name="connsiteY3" fmla="*/ 0 h 8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596" h="829628">
                <a:moveTo>
                  <a:pt x="456512" y="0"/>
                </a:moveTo>
                <a:lnTo>
                  <a:pt x="0" y="153534"/>
                </a:lnTo>
                <a:lnTo>
                  <a:pt x="1318596" y="829628"/>
                </a:lnTo>
                <a:lnTo>
                  <a:pt x="45651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17"/>
          <p:cNvSpPr/>
          <p:nvPr/>
        </p:nvSpPr>
        <p:spPr>
          <a:xfrm rot="1266542">
            <a:off x="6285198" y="3929517"/>
            <a:ext cx="1276279" cy="803002"/>
          </a:xfrm>
          <a:custGeom>
            <a:avLst/>
            <a:gdLst>
              <a:gd name="connsiteX0" fmla="*/ 432401 w 1294485"/>
              <a:gd name="connsiteY0" fmla="*/ 0 h 829628"/>
              <a:gd name="connsiteX1" fmla="*/ 0 w 1294485"/>
              <a:gd name="connsiteY1" fmla="*/ 187783 h 829628"/>
              <a:gd name="connsiteX2" fmla="*/ 1294485 w 1294485"/>
              <a:gd name="connsiteY2" fmla="*/ 829628 h 829628"/>
              <a:gd name="connsiteX3" fmla="*/ 432401 w 1294485"/>
              <a:gd name="connsiteY3" fmla="*/ 0 h 829628"/>
              <a:gd name="connsiteX0" fmla="*/ 456512 w 1318596"/>
              <a:gd name="connsiteY0" fmla="*/ 0 h 829628"/>
              <a:gd name="connsiteX1" fmla="*/ 0 w 1318596"/>
              <a:gd name="connsiteY1" fmla="*/ 153534 h 829628"/>
              <a:gd name="connsiteX2" fmla="*/ 1318596 w 1318596"/>
              <a:gd name="connsiteY2" fmla="*/ 829628 h 829628"/>
              <a:gd name="connsiteX3" fmla="*/ 456512 w 1318596"/>
              <a:gd name="connsiteY3" fmla="*/ 0 h 8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596" h="829628">
                <a:moveTo>
                  <a:pt x="456512" y="0"/>
                </a:moveTo>
                <a:lnTo>
                  <a:pt x="0" y="153534"/>
                </a:lnTo>
                <a:lnTo>
                  <a:pt x="1318596" y="829628"/>
                </a:lnTo>
                <a:lnTo>
                  <a:pt x="45651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k object 17"/>
          <p:cNvSpPr/>
          <p:nvPr/>
        </p:nvSpPr>
        <p:spPr>
          <a:xfrm rot="1266542">
            <a:off x="8876234" y="4986991"/>
            <a:ext cx="1276279" cy="803002"/>
          </a:xfrm>
          <a:custGeom>
            <a:avLst/>
            <a:gdLst>
              <a:gd name="connsiteX0" fmla="*/ 432401 w 1294485"/>
              <a:gd name="connsiteY0" fmla="*/ 0 h 829628"/>
              <a:gd name="connsiteX1" fmla="*/ 0 w 1294485"/>
              <a:gd name="connsiteY1" fmla="*/ 187783 h 829628"/>
              <a:gd name="connsiteX2" fmla="*/ 1294485 w 1294485"/>
              <a:gd name="connsiteY2" fmla="*/ 829628 h 829628"/>
              <a:gd name="connsiteX3" fmla="*/ 432401 w 1294485"/>
              <a:gd name="connsiteY3" fmla="*/ 0 h 829628"/>
              <a:gd name="connsiteX0" fmla="*/ 456512 w 1318596"/>
              <a:gd name="connsiteY0" fmla="*/ 0 h 829628"/>
              <a:gd name="connsiteX1" fmla="*/ 0 w 1318596"/>
              <a:gd name="connsiteY1" fmla="*/ 153534 h 829628"/>
              <a:gd name="connsiteX2" fmla="*/ 1318596 w 1318596"/>
              <a:gd name="connsiteY2" fmla="*/ 829628 h 829628"/>
              <a:gd name="connsiteX3" fmla="*/ 456512 w 1318596"/>
              <a:gd name="connsiteY3" fmla="*/ 0 h 8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596" h="829628">
                <a:moveTo>
                  <a:pt x="456512" y="0"/>
                </a:moveTo>
                <a:lnTo>
                  <a:pt x="0" y="153534"/>
                </a:lnTo>
                <a:lnTo>
                  <a:pt x="1318596" y="829628"/>
                </a:lnTo>
                <a:lnTo>
                  <a:pt x="45651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1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makes perfect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9" y="2648426"/>
            <a:ext cx="8206504" cy="3686705"/>
          </a:xfrm>
        </p:spPr>
        <p:txBody>
          <a:bodyPr anchor="t"/>
          <a:lstStyle/>
          <a:p>
            <a:r>
              <a:rPr lang="en-US" dirty="0"/>
              <a:t>Use the IDEA model to prepare your tricky conversation.</a:t>
            </a:r>
          </a:p>
          <a:p>
            <a:r>
              <a:rPr lang="en-US" dirty="0"/>
              <a:t>Refer to  your ‘mirror mirror’  notes to ensure the conversation is objective and offers mutual benefit.</a:t>
            </a:r>
          </a:p>
          <a:p>
            <a:r>
              <a:rPr lang="en-US" dirty="0"/>
              <a:t>Once prepared, get into pairs and brief each other on your tricky conversation context.</a:t>
            </a:r>
          </a:p>
          <a:p>
            <a:r>
              <a:rPr lang="en-US" dirty="0"/>
              <a:t>Practice having your ‘tricky conversation’ with each other.</a:t>
            </a:r>
          </a:p>
          <a:p>
            <a:r>
              <a:rPr lang="en-US" dirty="0"/>
              <a:t>Give each other feedback and insights.</a:t>
            </a:r>
            <a:endParaRPr lang="en-US" dirty="0">
              <a:ea typeface="League Gothic" charset="0"/>
              <a:cs typeface="League Goth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163639" y="1637709"/>
            <a:ext cx="6887833" cy="576262"/>
          </a:xfrm>
        </p:spPr>
        <p:txBody>
          <a:bodyPr/>
          <a:lstStyle/>
          <a:p>
            <a:r>
              <a:rPr lang="en-GB" sz="2400" dirty="0">
                <a:latin typeface="Vista Sans OT Bold" panose="02000503030000020004" pitchFamily="50" charset="0"/>
              </a:rPr>
              <a:t>Preparing for your tricky conversation</a:t>
            </a:r>
          </a:p>
        </p:txBody>
      </p:sp>
      <p:sp>
        <p:nvSpPr>
          <p:cNvPr id="9" name="bk object 18"/>
          <p:cNvSpPr/>
          <p:nvPr/>
        </p:nvSpPr>
        <p:spPr>
          <a:xfrm>
            <a:off x="9763432" y="440329"/>
            <a:ext cx="1898486" cy="3222391"/>
          </a:xfrm>
          <a:custGeom>
            <a:avLst/>
            <a:gdLst/>
            <a:ahLst/>
            <a:cxnLst/>
            <a:rect l="l" t="t" r="r" b="b"/>
            <a:pathLst>
              <a:path w="2035175" h="3454400">
                <a:moveTo>
                  <a:pt x="51672" y="2997200"/>
                </a:moveTo>
                <a:lnTo>
                  <a:pt x="20549" y="2997200"/>
                </a:lnTo>
                <a:lnTo>
                  <a:pt x="8586" y="3009900"/>
                </a:lnTo>
                <a:lnTo>
                  <a:pt x="1190" y="3022600"/>
                </a:lnTo>
                <a:lnTo>
                  <a:pt x="0" y="3048000"/>
                </a:lnTo>
                <a:lnTo>
                  <a:pt x="4947" y="3060700"/>
                </a:lnTo>
                <a:lnTo>
                  <a:pt x="15122" y="3073400"/>
                </a:lnTo>
                <a:lnTo>
                  <a:pt x="29612" y="3073400"/>
                </a:lnTo>
                <a:lnTo>
                  <a:pt x="176043" y="3314700"/>
                </a:lnTo>
                <a:lnTo>
                  <a:pt x="301913" y="3429000"/>
                </a:lnTo>
                <a:lnTo>
                  <a:pt x="400528" y="3454400"/>
                </a:lnTo>
                <a:lnTo>
                  <a:pt x="570531" y="3429000"/>
                </a:lnTo>
                <a:lnTo>
                  <a:pt x="818574" y="3302000"/>
                </a:lnTo>
                <a:lnTo>
                  <a:pt x="840634" y="3213100"/>
                </a:lnTo>
                <a:lnTo>
                  <a:pt x="871757" y="3213100"/>
                </a:lnTo>
                <a:lnTo>
                  <a:pt x="883720" y="3200400"/>
                </a:lnTo>
                <a:lnTo>
                  <a:pt x="891117" y="3187700"/>
                </a:lnTo>
                <a:lnTo>
                  <a:pt x="892312" y="3175000"/>
                </a:lnTo>
                <a:lnTo>
                  <a:pt x="887365" y="3162300"/>
                </a:lnTo>
                <a:lnTo>
                  <a:pt x="877192" y="3149600"/>
                </a:lnTo>
                <a:lnTo>
                  <a:pt x="862707" y="3136900"/>
                </a:lnTo>
                <a:lnTo>
                  <a:pt x="51672" y="2997200"/>
                </a:lnTo>
                <a:close/>
              </a:path>
              <a:path w="2035175" h="3454400">
                <a:moveTo>
                  <a:pt x="79591" y="2832100"/>
                </a:moveTo>
                <a:lnTo>
                  <a:pt x="64685" y="2844800"/>
                </a:lnTo>
                <a:lnTo>
                  <a:pt x="52724" y="2857500"/>
                </a:lnTo>
                <a:lnTo>
                  <a:pt x="45335" y="2870200"/>
                </a:lnTo>
                <a:lnTo>
                  <a:pt x="44137" y="2882900"/>
                </a:lnTo>
                <a:lnTo>
                  <a:pt x="49081" y="2895600"/>
                </a:lnTo>
                <a:lnTo>
                  <a:pt x="59254" y="2908300"/>
                </a:lnTo>
                <a:lnTo>
                  <a:pt x="73745" y="2921000"/>
                </a:lnTo>
                <a:lnTo>
                  <a:pt x="884767" y="3060700"/>
                </a:lnTo>
                <a:lnTo>
                  <a:pt x="915899" y="3060700"/>
                </a:lnTo>
                <a:lnTo>
                  <a:pt x="927860" y="3048000"/>
                </a:lnTo>
                <a:lnTo>
                  <a:pt x="935249" y="3035300"/>
                </a:lnTo>
                <a:lnTo>
                  <a:pt x="936445" y="3009900"/>
                </a:lnTo>
                <a:lnTo>
                  <a:pt x="931498" y="2997200"/>
                </a:lnTo>
                <a:lnTo>
                  <a:pt x="921324" y="2984500"/>
                </a:lnTo>
                <a:lnTo>
                  <a:pt x="906839" y="2984500"/>
                </a:lnTo>
                <a:lnTo>
                  <a:pt x="95817" y="2844800"/>
                </a:lnTo>
                <a:lnTo>
                  <a:pt x="79591" y="2832100"/>
                </a:lnTo>
                <a:close/>
              </a:path>
              <a:path w="2035175" h="3454400">
                <a:moveTo>
                  <a:pt x="139950" y="2679700"/>
                </a:moveTo>
                <a:lnTo>
                  <a:pt x="108822" y="2679700"/>
                </a:lnTo>
                <a:lnTo>
                  <a:pt x="96862" y="2692400"/>
                </a:lnTo>
                <a:lnTo>
                  <a:pt x="89467" y="2705100"/>
                </a:lnTo>
                <a:lnTo>
                  <a:pt x="88270" y="2730500"/>
                </a:lnTo>
                <a:lnTo>
                  <a:pt x="93214" y="2743200"/>
                </a:lnTo>
                <a:lnTo>
                  <a:pt x="103387" y="2755900"/>
                </a:lnTo>
                <a:lnTo>
                  <a:pt x="117877" y="2755900"/>
                </a:lnTo>
                <a:lnTo>
                  <a:pt x="928912" y="2908300"/>
                </a:lnTo>
                <a:lnTo>
                  <a:pt x="945131" y="2908300"/>
                </a:lnTo>
                <a:lnTo>
                  <a:pt x="960035" y="2895600"/>
                </a:lnTo>
                <a:lnTo>
                  <a:pt x="971998" y="2882900"/>
                </a:lnTo>
                <a:lnTo>
                  <a:pt x="979394" y="2870200"/>
                </a:lnTo>
                <a:lnTo>
                  <a:pt x="980584" y="2857500"/>
                </a:lnTo>
                <a:lnTo>
                  <a:pt x="975637" y="2844800"/>
                </a:lnTo>
                <a:lnTo>
                  <a:pt x="965462" y="2832100"/>
                </a:lnTo>
                <a:lnTo>
                  <a:pt x="950972" y="2819400"/>
                </a:lnTo>
                <a:lnTo>
                  <a:pt x="139950" y="2679700"/>
                </a:lnTo>
                <a:close/>
              </a:path>
              <a:path w="2035175" h="3454400">
                <a:moveTo>
                  <a:pt x="184082" y="2527300"/>
                </a:moveTo>
                <a:lnTo>
                  <a:pt x="152955" y="2527300"/>
                </a:lnTo>
                <a:lnTo>
                  <a:pt x="140995" y="2540000"/>
                </a:lnTo>
                <a:lnTo>
                  <a:pt x="133600" y="2552700"/>
                </a:lnTo>
                <a:lnTo>
                  <a:pt x="132404" y="2565400"/>
                </a:lnTo>
                <a:lnTo>
                  <a:pt x="137351" y="2578100"/>
                </a:lnTo>
                <a:lnTo>
                  <a:pt x="147525" y="2590800"/>
                </a:lnTo>
                <a:lnTo>
                  <a:pt x="162010" y="2603500"/>
                </a:lnTo>
                <a:lnTo>
                  <a:pt x="973044" y="2743200"/>
                </a:lnTo>
                <a:lnTo>
                  <a:pt x="1004167" y="2743200"/>
                </a:lnTo>
                <a:lnTo>
                  <a:pt x="1016130" y="2730500"/>
                </a:lnTo>
                <a:lnTo>
                  <a:pt x="1023527" y="2717800"/>
                </a:lnTo>
                <a:lnTo>
                  <a:pt x="1024722" y="2705100"/>
                </a:lnTo>
                <a:lnTo>
                  <a:pt x="1019774" y="2679700"/>
                </a:lnTo>
                <a:lnTo>
                  <a:pt x="1009597" y="2667000"/>
                </a:lnTo>
                <a:lnTo>
                  <a:pt x="995104" y="2667000"/>
                </a:lnTo>
                <a:lnTo>
                  <a:pt x="184082" y="2527300"/>
                </a:lnTo>
                <a:close/>
              </a:path>
              <a:path w="2035175" h="3454400">
                <a:moveTo>
                  <a:pt x="2016070" y="1193800"/>
                </a:moveTo>
                <a:lnTo>
                  <a:pt x="1468765" y="1193800"/>
                </a:lnTo>
                <a:lnTo>
                  <a:pt x="1487043" y="1206500"/>
                </a:lnTo>
                <a:lnTo>
                  <a:pt x="1503443" y="1219200"/>
                </a:lnTo>
                <a:lnTo>
                  <a:pt x="1517544" y="1231900"/>
                </a:lnTo>
                <a:lnTo>
                  <a:pt x="1530448" y="1257300"/>
                </a:lnTo>
                <a:lnTo>
                  <a:pt x="1537475" y="1270000"/>
                </a:lnTo>
                <a:lnTo>
                  <a:pt x="1538452" y="1295400"/>
                </a:lnTo>
                <a:lnTo>
                  <a:pt x="1533203" y="1320800"/>
                </a:lnTo>
                <a:lnTo>
                  <a:pt x="1522083" y="1346200"/>
                </a:lnTo>
                <a:lnTo>
                  <a:pt x="1506113" y="1358900"/>
                </a:lnTo>
                <a:lnTo>
                  <a:pt x="1486092" y="1384300"/>
                </a:lnTo>
                <a:lnTo>
                  <a:pt x="1462820" y="1384300"/>
                </a:lnTo>
                <a:lnTo>
                  <a:pt x="1417787" y="1397000"/>
                </a:lnTo>
                <a:lnTo>
                  <a:pt x="1388641" y="1409700"/>
                </a:lnTo>
                <a:lnTo>
                  <a:pt x="1362659" y="1409700"/>
                </a:lnTo>
                <a:lnTo>
                  <a:pt x="1327120" y="1422400"/>
                </a:lnTo>
                <a:lnTo>
                  <a:pt x="780004" y="2540000"/>
                </a:lnTo>
                <a:lnTo>
                  <a:pt x="1011919" y="2603500"/>
                </a:lnTo>
                <a:lnTo>
                  <a:pt x="1065569" y="2578100"/>
                </a:lnTo>
                <a:lnTo>
                  <a:pt x="1108160" y="2527300"/>
                </a:lnTo>
                <a:lnTo>
                  <a:pt x="1133923" y="2489200"/>
                </a:lnTo>
                <a:lnTo>
                  <a:pt x="1162546" y="2451100"/>
                </a:lnTo>
                <a:lnTo>
                  <a:pt x="1193405" y="2400300"/>
                </a:lnTo>
                <a:lnTo>
                  <a:pt x="1225873" y="2349500"/>
                </a:lnTo>
                <a:lnTo>
                  <a:pt x="1259323" y="2311400"/>
                </a:lnTo>
                <a:lnTo>
                  <a:pt x="1293129" y="2260600"/>
                </a:lnTo>
                <a:lnTo>
                  <a:pt x="1326665" y="2209800"/>
                </a:lnTo>
                <a:lnTo>
                  <a:pt x="1359305" y="2159000"/>
                </a:lnTo>
                <a:lnTo>
                  <a:pt x="1390423" y="2120900"/>
                </a:lnTo>
                <a:lnTo>
                  <a:pt x="1419393" y="2082800"/>
                </a:lnTo>
                <a:lnTo>
                  <a:pt x="1445588" y="2044700"/>
                </a:lnTo>
                <a:lnTo>
                  <a:pt x="1468382" y="2019300"/>
                </a:lnTo>
                <a:lnTo>
                  <a:pt x="1492575" y="1993900"/>
                </a:lnTo>
                <a:lnTo>
                  <a:pt x="1519140" y="1955800"/>
                </a:lnTo>
                <a:lnTo>
                  <a:pt x="1547733" y="1930400"/>
                </a:lnTo>
                <a:lnTo>
                  <a:pt x="1609609" y="1854200"/>
                </a:lnTo>
                <a:lnTo>
                  <a:pt x="1642199" y="1816100"/>
                </a:lnTo>
                <a:lnTo>
                  <a:pt x="1742415" y="1701800"/>
                </a:lnTo>
                <a:lnTo>
                  <a:pt x="1775479" y="1663700"/>
                </a:lnTo>
                <a:lnTo>
                  <a:pt x="1807795" y="1612900"/>
                </a:lnTo>
                <a:lnTo>
                  <a:pt x="1839015" y="1574800"/>
                </a:lnTo>
                <a:lnTo>
                  <a:pt x="1868793" y="1536700"/>
                </a:lnTo>
                <a:lnTo>
                  <a:pt x="1896781" y="1485900"/>
                </a:lnTo>
                <a:lnTo>
                  <a:pt x="1922634" y="1447800"/>
                </a:lnTo>
                <a:lnTo>
                  <a:pt x="1946003" y="1397000"/>
                </a:lnTo>
                <a:lnTo>
                  <a:pt x="1966542" y="1358900"/>
                </a:lnTo>
                <a:lnTo>
                  <a:pt x="1983905" y="1308100"/>
                </a:lnTo>
                <a:lnTo>
                  <a:pt x="1997744" y="1270000"/>
                </a:lnTo>
                <a:lnTo>
                  <a:pt x="2009678" y="1219200"/>
                </a:lnTo>
                <a:lnTo>
                  <a:pt x="2016070" y="1193800"/>
                </a:lnTo>
                <a:close/>
              </a:path>
              <a:path w="2035175" h="3454400">
                <a:moveTo>
                  <a:pt x="608796" y="1244600"/>
                </a:moveTo>
                <a:lnTo>
                  <a:pt x="498687" y="2463800"/>
                </a:lnTo>
                <a:lnTo>
                  <a:pt x="736342" y="2527300"/>
                </a:lnTo>
                <a:lnTo>
                  <a:pt x="1274377" y="1435100"/>
                </a:lnTo>
                <a:lnTo>
                  <a:pt x="1237055" y="1422400"/>
                </a:lnTo>
                <a:lnTo>
                  <a:pt x="1149422" y="1397000"/>
                </a:lnTo>
                <a:lnTo>
                  <a:pt x="1114814" y="1384300"/>
                </a:lnTo>
                <a:lnTo>
                  <a:pt x="1053032" y="1346200"/>
                </a:lnTo>
                <a:lnTo>
                  <a:pt x="1004309" y="1308100"/>
                </a:lnTo>
                <a:lnTo>
                  <a:pt x="988331" y="1295400"/>
                </a:lnTo>
                <a:lnTo>
                  <a:pt x="828313" y="1295400"/>
                </a:lnTo>
                <a:lnTo>
                  <a:pt x="769959" y="1282700"/>
                </a:lnTo>
                <a:lnTo>
                  <a:pt x="732695" y="1282700"/>
                </a:lnTo>
                <a:lnTo>
                  <a:pt x="643323" y="1257300"/>
                </a:lnTo>
                <a:lnTo>
                  <a:pt x="608796" y="1244600"/>
                </a:lnTo>
                <a:close/>
              </a:path>
              <a:path w="2035175" h="3454400">
                <a:moveTo>
                  <a:pt x="1210507" y="12700"/>
                </a:moveTo>
                <a:lnTo>
                  <a:pt x="885949" y="12700"/>
                </a:lnTo>
                <a:lnTo>
                  <a:pt x="840978" y="25400"/>
                </a:lnTo>
                <a:lnTo>
                  <a:pt x="796548" y="25400"/>
                </a:lnTo>
                <a:lnTo>
                  <a:pt x="709574" y="50800"/>
                </a:lnTo>
                <a:lnTo>
                  <a:pt x="667158" y="76200"/>
                </a:lnTo>
                <a:lnTo>
                  <a:pt x="625542" y="88900"/>
                </a:lnTo>
                <a:lnTo>
                  <a:pt x="584791" y="114300"/>
                </a:lnTo>
                <a:lnTo>
                  <a:pt x="544969" y="127000"/>
                </a:lnTo>
                <a:lnTo>
                  <a:pt x="506140" y="152400"/>
                </a:lnTo>
                <a:lnTo>
                  <a:pt x="468370" y="177800"/>
                </a:lnTo>
                <a:lnTo>
                  <a:pt x="431723" y="203200"/>
                </a:lnTo>
                <a:lnTo>
                  <a:pt x="396262" y="228600"/>
                </a:lnTo>
                <a:lnTo>
                  <a:pt x="362054" y="266700"/>
                </a:lnTo>
                <a:lnTo>
                  <a:pt x="329162" y="292100"/>
                </a:lnTo>
                <a:lnTo>
                  <a:pt x="297651" y="330200"/>
                </a:lnTo>
                <a:lnTo>
                  <a:pt x="267585" y="355600"/>
                </a:lnTo>
                <a:lnTo>
                  <a:pt x="239029" y="393700"/>
                </a:lnTo>
                <a:lnTo>
                  <a:pt x="212047" y="431800"/>
                </a:lnTo>
                <a:lnTo>
                  <a:pt x="186704" y="469900"/>
                </a:lnTo>
                <a:lnTo>
                  <a:pt x="163065" y="508000"/>
                </a:lnTo>
                <a:lnTo>
                  <a:pt x="141193" y="558800"/>
                </a:lnTo>
                <a:lnTo>
                  <a:pt x="121155" y="596900"/>
                </a:lnTo>
                <a:lnTo>
                  <a:pt x="103013" y="635000"/>
                </a:lnTo>
                <a:lnTo>
                  <a:pt x="86832" y="685800"/>
                </a:lnTo>
                <a:lnTo>
                  <a:pt x="72678" y="736600"/>
                </a:lnTo>
                <a:lnTo>
                  <a:pt x="62209" y="774700"/>
                </a:lnTo>
                <a:lnTo>
                  <a:pt x="54574" y="825500"/>
                </a:lnTo>
                <a:lnTo>
                  <a:pt x="49543" y="876300"/>
                </a:lnTo>
                <a:lnTo>
                  <a:pt x="46890" y="914400"/>
                </a:lnTo>
                <a:lnTo>
                  <a:pt x="46386" y="965200"/>
                </a:lnTo>
                <a:lnTo>
                  <a:pt x="47803" y="1016000"/>
                </a:lnTo>
                <a:lnTo>
                  <a:pt x="50913" y="1079500"/>
                </a:lnTo>
                <a:lnTo>
                  <a:pt x="55488" y="1130300"/>
                </a:lnTo>
                <a:lnTo>
                  <a:pt x="61300" y="1181100"/>
                </a:lnTo>
                <a:lnTo>
                  <a:pt x="68121" y="1231900"/>
                </a:lnTo>
                <a:lnTo>
                  <a:pt x="75723" y="1282700"/>
                </a:lnTo>
                <a:lnTo>
                  <a:pt x="83878" y="1333500"/>
                </a:lnTo>
                <a:lnTo>
                  <a:pt x="92357" y="1384300"/>
                </a:lnTo>
                <a:lnTo>
                  <a:pt x="100933" y="1435100"/>
                </a:lnTo>
                <a:lnTo>
                  <a:pt x="117463" y="1524000"/>
                </a:lnTo>
                <a:lnTo>
                  <a:pt x="124961" y="1574800"/>
                </a:lnTo>
                <a:lnTo>
                  <a:pt x="131644" y="1612900"/>
                </a:lnTo>
                <a:lnTo>
                  <a:pt x="137283" y="1651000"/>
                </a:lnTo>
                <a:lnTo>
                  <a:pt x="141844" y="1676400"/>
                </a:lnTo>
                <a:lnTo>
                  <a:pt x="146305" y="1727200"/>
                </a:lnTo>
                <a:lnTo>
                  <a:pt x="150641" y="1778000"/>
                </a:lnTo>
                <a:lnTo>
                  <a:pt x="154831" y="1828800"/>
                </a:lnTo>
                <a:lnTo>
                  <a:pt x="158850" y="1879600"/>
                </a:lnTo>
                <a:lnTo>
                  <a:pt x="162675" y="1943100"/>
                </a:lnTo>
                <a:lnTo>
                  <a:pt x="166283" y="2006600"/>
                </a:lnTo>
                <a:lnTo>
                  <a:pt x="169650" y="2057400"/>
                </a:lnTo>
                <a:lnTo>
                  <a:pt x="172753" y="2120900"/>
                </a:lnTo>
                <a:lnTo>
                  <a:pt x="175569" y="2171700"/>
                </a:lnTo>
                <a:lnTo>
                  <a:pt x="178075" y="2222500"/>
                </a:lnTo>
                <a:lnTo>
                  <a:pt x="180247" y="2273300"/>
                </a:lnTo>
                <a:lnTo>
                  <a:pt x="192869" y="2336800"/>
                </a:lnTo>
                <a:lnTo>
                  <a:pt x="223122" y="2387600"/>
                </a:lnTo>
                <a:lnTo>
                  <a:pt x="455037" y="2451100"/>
                </a:lnTo>
                <a:lnTo>
                  <a:pt x="567483" y="1206500"/>
                </a:lnTo>
                <a:lnTo>
                  <a:pt x="533519" y="1181100"/>
                </a:lnTo>
                <a:lnTo>
                  <a:pt x="502112" y="1143000"/>
                </a:lnTo>
                <a:lnTo>
                  <a:pt x="479036" y="1117600"/>
                </a:lnTo>
                <a:lnTo>
                  <a:pt x="470061" y="1104900"/>
                </a:lnTo>
                <a:lnTo>
                  <a:pt x="454426" y="1092200"/>
                </a:lnTo>
                <a:lnTo>
                  <a:pt x="444327" y="1066800"/>
                </a:lnTo>
                <a:lnTo>
                  <a:pt x="440082" y="1041400"/>
                </a:lnTo>
                <a:lnTo>
                  <a:pt x="442007" y="1016000"/>
                </a:lnTo>
                <a:lnTo>
                  <a:pt x="450026" y="990600"/>
                </a:lnTo>
                <a:lnTo>
                  <a:pt x="463389" y="977900"/>
                </a:lnTo>
                <a:lnTo>
                  <a:pt x="481392" y="965200"/>
                </a:lnTo>
                <a:lnTo>
                  <a:pt x="503335" y="952500"/>
                </a:lnTo>
                <a:lnTo>
                  <a:pt x="522825" y="939800"/>
                </a:lnTo>
                <a:lnTo>
                  <a:pt x="952343" y="939800"/>
                </a:lnTo>
                <a:lnTo>
                  <a:pt x="976059" y="927100"/>
                </a:lnTo>
                <a:lnTo>
                  <a:pt x="1002689" y="914400"/>
                </a:lnTo>
                <a:lnTo>
                  <a:pt x="2030794" y="914400"/>
                </a:lnTo>
                <a:lnTo>
                  <a:pt x="2029551" y="901700"/>
                </a:lnTo>
                <a:lnTo>
                  <a:pt x="2023730" y="850900"/>
                </a:lnTo>
                <a:lnTo>
                  <a:pt x="2015853" y="812800"/>
                </a:lnTo>
                <a:lnTo>
                  <a:pt x="2005957" y="762000"/>
                </a:lnTo>
                <a:lnTo>
                  <a:pt x="1994077" y="723900"/>
                </a:lnTo>
                <a:lnTo>
                  <a:pt x="1980250" y="673100"/>
                </a:lnTo>
                <a:lnTo>
                  <a:pt x="1964513" y="635000"/>
                </a:lnTo>
                <a:lnTo>
                  <a:pt x="1946901" y="596900"/>
                </a:lnTo>
                <a:lnTo>
                  <a:pt x="1927451" y="546100"/>
                </a:lnTo>
                <a:lnTo>
                  <a:pt x="1906199" y="508000"/>
                </a:lnTo>
                <a:lnTo>
                  <a:pt x="1883182" y="469900"/>
                </a:lnTo>
                <a:lnTo>
                  <a:pt x="1858435" y="431800"/>
                </a:lnTo>
                <a:lnTo>
                  <a:pt x="1831996" y="393700"/>
                </a:lnTo>
                <a:lnTo>
                  <a:pt x="1803900" y="368300"/>
                </a:lnTo>
                <a:lnTo>
                  <a:pt x="1774185" y="330200"/>
                </a:lnTo>
                <a:lnTo>
                  <a:pt x="1742885" y="292100"/>
                </a:lnTo>
                <a:lnTo>
                  <a:pt x="1710037" y="266700"/>
                </a:lnTo>
                <a:lnTo>
                  <a:pt x="1675679" y="228600"/>
                </a:lnTo>
                <a:lnTo>
                  <a:pt x="1639845" y="203200"/>
                </a:lnTo>
                <a:lnTo>
                  <a:pt x="1602573" y="177800"/>
                </a:lnTo>
                <a:lnTo>
                  <a:pt x="1563899" y="152400"/>
                </a:lnTo>
                <a:lnTo>
                  <a:pt x="1523859" y="127000"/>
                </a:lnTo>
                <a:lnTo>
                  <a:pt x="1482488" y="101600"/>
                </a:lnTo>
                <a:lnTo>
                  <a:pt x="1439825" y="88900"/>
                </a:lnTo>
                <a:lnTo>
                  <a:pt x="1395905" y="63500"/>
                </a:lnTo>
                <a:lnTo>
                  <a:pt x="1210507" y="12700"/>
                </a:lnTo>
                <a:close/>
              </a:path>
              <a:path w="2035175" h="3454400">
                <a:moveTo>
                  <a:pt x="2030794" y="914400"/>
                </a:moveTo>
                <a:lnTo>
                  <a:pt x="1059798" y="914400"/>
                </a:lnTo>
                <a:lnTo>
                  <a:pt x="1086608" y="927100"/>
                </a:lnTo>
                <a:lnTo>
                  <a:pt x="1109215" y="939800"/>
                </a:lnTo>
                <a:lnTo>
                  <a:pt x="1126730" y="965200"/>
                </a:lnTo>
                <a:lnTo>
                  <a:pt x="1138259" y="990600"/>
                </a:lnTo>
                <a:lnTo>
                  <a:pt x="1142730" y="1016000"/>
                </a:lnTo>
                <a:lnTo>
                  <a:pt x="1139873" y="1054100"/>
                </a:lnTo>
                <a:lnTo>
                  <a:pt x="1129970" y="1079500"/>
                </a:lnTo>
                <a:lnTo>
                  <a:pt x="1113303" y="1104900"/>
                </a:lnTo>
                <a:lnTo>
                  <a:pt x="998228" y="1219200"/>
                </a:lnTo>
                <a:lnTo>
                  <a:pt x="1012188" y="1257300"/>
                </a:lnTo>
                <a:lnTo>
                  <a:pt x="1044610" y="1295400"/>
                </a:lnTo>
                <a:lnTo>
                  <a:pt x="1083769" y="1320800"/>
                </a:lnTo>
                <a:lnTo>
                  <a:pt x="1117939" y="1346200"/>
                </a:lnTo>
                <a:lnTo>
                  <a:pt x="1155320" y="1358900"/>
                </a:lnTo>
                <a:lnTo>
                  <a:pt x="1258849" y="1384300"/>
                </a:lnTo>
                <a:lnTo>
                  <a:pt x="1297288" y="1371600"/>
                </a:lnTo>
                <a:lnTo>
                  <a:pt x="1355022" y="1257300"/>
                </a:lnTo>
                <a:lnTo>
                  <a:pt x="1371139" y="1231900"/>
                </a:lnTo>
                <a:lnTo>
                  <a:pt x="1393224" y="1206500"/>
                </a:lnTo>
                <a:lnTo>
                  <a:pt x="1419709" y="1193800"/>
                </a:lnTo>
                <a:lnTo>
                  <a:pt x="2016070" y="1193800"/>
                </a:lnTo>
                <a:lnTo>
                  <a:pt x="2019266" y="1181100"/>
                </a:lnTo>
                <a:lnTo>
                  <a:pt x="2026544" y="1130300"/>
                </a:lnTo>
                <a:lnTo>
                  <a:pt x="2031548" y="1079500"/>
                </a:lnTo>
                <a:lnTo>
                  <a:pt x="2034314" y="1041400"/>
                </a:lnTo>
                <a:lnTo>
                  <a:pt x="2034879" y="990600"/>
                </a:lnTo>
                <a:lnTo>
                  <a:pt x="2033279" y="939800"/>
                </a:lnTo>
                <a:lnTo>
                  <a:pt x="2030794" y="914400"/>
                </a:lnTo>
                <a:close/>
              </a:path>
              <a:path w="2035175" h="3454400">
                <a:moveTo>
                  <a:pt x="1461260" y="1244600"/>
                </a:moveTo>
                <a:lnTo>
                  <a:pt x="1412552" y="1244600"/>
                </a:lnTo>
                <a:lnTo>
                  <a:pt x="1395535" y="1270000"/>
                </a:lnTo>
                <a:lnTo>
                  <a:pt x="1352393" y="1358900"/>
                </a:lnTo>
                <a:lnTo>
                  <a:pt x="1453396" y="1346200"/>
                </a:lnTo>
                <a:lnTo>
                  <a:pt x="1477207" y="1333500"/>
                </a:lnTo>
                <a:lnTo>
                  <a:pt x="1491184" y="1308100"/>
                </a:lnTo>
                <a:lnTo>
                  <a:pt x="1493614" y="1282700"/>
                </a:lnTo>
                <a:lnTo>
                  <a:pt x="1482784" y="1257300"/>
                </a:lnTo>
                <a:lnTo>
                  <a:pt x="1461260" y="1244600"/>
                </a:lnTo>
                <a:close/>
              </a:path>
              <a:path w="2035175" h="3454400">
                <a:moveTo>
                  <a:pt x="960878" y="1270000"/>
                </a:moveTo>
                <a:lnTo>
                  <a:pt x="905874" y="1282700"/>
                </a:lnTo>
                <a:lnTo>
                  <a:pt x="867652" y="1295400"/>
                </a:lnTo>
                <a:lnTo>
                  <a:pt x="988331" y="1295400"/>
                </a:lnTo>
                <a:lnTo>
                  <a:pt x="972354" y="1282700"/>
                </a:lnTo>
                <a:lnTo>
                  <a:pt x="960878" y="1270000"/>
                </a:lnTo>
                <a:close/>
              </a:path>
              <a:path w="2035175" h="3454400">
                <a:moveTo>
                  <a:pt x="952343" y="939800"/>
                </a:moveTo>
                <a:lnTo>
                  <a:pt x="561876" y="939800"/>
                </a:lnTo>
                <a:lnTo>
                  <a:pt x="580487" y="952500"/>
                </a:lnTo>
                <a:lnTo>
                  <a:pt x="604280" y="965200"/>
                </a:lnTo>
                <a:lnTo>
                  <a:pt x="621346" y="990600"/>
                </a:lnTo>
                <a:lnTo>
                  <a:pt x="630826" y="1016000"/>
                </a:lnTo>
                <a:lnTo>
                  <a:pt x="631859" y="1054100"/>
                </a:lnTo>
                <a:lnTo>
                  <a:pt x="615895" y="1181100"/>
                </a:lnTo>
                <a:lnTo>
                  <a:pt x="646201" y="1206500"/>
                </a:lnTo>
                <a:lnTo>
                  <a:pt x="695268" y="1231900"/>
                </a:lnTo>
                <a:lnTo>
                  <a:pt x="747638" y="1244600"/>
                </a:lnTo>
                <a:lnTo>
                  <a:pt x="877450" y="1244600"/>
                </a:lnTo>
                <a:lnTo>
                  <a:pt x="923222" y="1231900"/>
                </a:lnTo>
                <a:lnTo>
                  <a:pt x="952597" y="1206500"/>
                </a:lnTo>
                <a:lnTo>
                  <a:pt x="917812" y="1041400"/>
                </a:lnTo>
                <a:lnTo>
                  <a:pt x="915944" y="1016000"/>
                </a:lnTo>
                <a:lnTo>
                  <a:pt x="921338" y="990600"/>
                </a:lnTo>
                <a:lnTo>
                  <a:pt x="933602" y="965200"/>
                </a:lnTo>
                <a:lnTo>
                  <a:pt x="952343" y="939800"/>
                </a:lnTo>
                <a:close/>
              </a:path>
              <a:path w="2035175" h="3454400">
                <a:moveTo>
                  <a:pt x="1047784" y="952500"/>
                </a:moveTo>
                <a:lnTo>
                  <a:pt x="1012145" y="952500"/>
                </a:lnTo>
                <a:lnTo>
                  <a:pt x="982550" y="977900"/>
                </a:lnTo>
                <a:lnTo>
                  <a:pt x="964023" y="1003300"/>
                </a:lnTo>
                <a:lnTo>
                  <a:pt x="961589" y="1041400"/>
                </a:lnTo>
                <a:lnTo>
                  <a:pt x="987738" y="1168400"/>
                </a:lnTo>
                <a:lnTo>
                  <a:pt x="1080270" y="1066800"/>
                </a:lnTo>
                <a:lnTo>
                  <a:pt x="1096638" y="1041400"/>
                </a:lnTo>
                <a:lnTo>
                  <a:pt x="1095417" y="1003300"/>
                </a:lnTo>
                <a:lnTo>
                  <a:pt x="1078501" y="977900"/>
                </a:lnTo>
                <a:lnTo>
                  <a:pt x="1047784" y="952500"/>
                </a:lnTo>
                <a:close/>
              </a:path>
              <a:path w="2035175" h="3454400">
                <a:moveTo>
                  <a:pt x="545211" y="990600"/>
                </a:moveTo>
                <a:lnTo>
                  <a:pt x="518588" y="990600"/>
                </a:lnTo>
                <a:lnTo>
                  <a:pt x="496648" y="1003300"/>
                </a:lnTo>
                <a:lnTo>
                  <a:pt x="485664" y="1028700"/>
                </a:lnTo>
                <a:lnTo>
                  <a:pt x="486675" y="1054100"/>
                </a:lnTo>
                <a:lnTo>
                  <a:pt x="500719" y="1079500"/>
                </a:lnTo>
                <a:lnTo>
                  <a:pt x="575750" y="1143000"/>
                </a:lnTo>
                <a:lnTo>
                  <a:pt x="587574" y="1041400"/>
                </a:lnTo>
                <a:lnTo>
                  <a:pt x="583724" y="1016000"/>
                </a:lnTo>
                <a:lnTo>
                  <a:pt x="568264" y="1003300"/>
                </a:lnTo>
                <a:lnTo>
                  <a:pt x="545211" y="990600"/>
                </a:lnTo>
                <a:close/>
              </a:path>
              <a:path w="2035175" h="3454400">
                <a:moveTo>
                  <a:pt x="1116679" y="0"/>
                </a:moveTo>
                <a:lnTo>
                  <a:pt x="977260" y="0"/>
                </a:lnTo>
                <a:lnTo>
                  <a:pt x="931398" y="12700"/>
                </a:lnTo>
                <a:lnTo>
                  <a:pt x="1163548" y="12700"/>
                </a:lnTo>
                <a:lnTo>
                  <a:pt x="11166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1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4316" y="2089522"/>
            <a:ext cx="4408498" cy="998549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ea typeface="BalboaPlus Primary" charset="0"/>
                <a:cs typeface="BalboaPlus Primary" charset="0"/>
              </a:rPr>
              <a:t>MANAGING</a:t>
            </a:r>
            <a:br>
              <a:rPr lang="en-GB" dirty="0">
                <a:solidFill>
                  <a:schemeClr val="bg1"/>
                </a:solidFill>
                <a:ea typeface="BalboaPlus Primary" charset="0"/>
                <a:cs typeface="BalboaPlus Primary" charset="0"/>
              </a:rPr>
            </a:br>
            <a:r>
              <a:rPr lang="en-GB" dirty="0">
                <a:solidFill>
                  <a:schemeClr val="bg1"/>
                </a:solidFill>
                <a:ea typeface="BalboaPlus Primary" charset="0"/>
                <a:cs typeface="BalboaPlus Primary" charset="0"/>
              </a:rPr>
              <a:t>CONSEQUENCES</a:t>
            </a:r>
            <a:br>
              <a:rPr lang="en-GB" dirty="0">
                <a:solidFill>
                  <a:schemeClr val="bg1"/>
                </a:solidFill>
                <a:ea typeface="BalboaPlus Primary" charset="0"/>
                <a:cs typeface="BalboaPlus Primary" charset="0"/>
              </a:rPr>
            </a:br>
            <a:r>
              <a:rPr lang="en-GB" dirty="0">
                <a:solidFill>
                  <a:schemeClr val="bg1"/>
                </a:solidFill>
                <a:ea typeface="BalboaPlus Primary" charset="0"/>
                <a:cs typeface="BalboaPlus Primary" charset="0"/>
              </a:rPr>
              <a:t>AND CHOICES</a:t>
            </a:r>
            <a:endParaRPr lang="en-GB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69662" y="1296345"/>
            <a:ext cx="5544432" cy="1791725"/>
          </a:xfrm>
        </p:spPr>
        <p:txBody>
          <a:bodyPr anchor="t"/>
          <a:lstStyle/>
          <a:p>
            <a:r>
              <a:rPr lang="en-US" sz="2400" dirty="0">
                <a:solidFill>
                  <a:schemeClr val="tx2"/>
                </a:solidFill>
                <a:latin typeface="Vista Sans OT Light" panose="02000503030000020004" pitchFamily="50" charset="0"/>
              </a:rPr>
              <a:t>Your role is to GIVE EVERYONE THE BEST </a:t>
            </a:r>
            <a:r>
              <a:rPr lang="en-US" sz="2400" dirty="0" err="1">
                <a:solidFill>
                  <a:schemeClr val="tx2"/>
                </a:solidFill>
                <a:latin typeface="Vista Sans OT Light" panose="02000503030000020004" pitchFamily="50" charset="0"/>
              </a:rPr>
              <a:t>OPPORtUNITY</a:t>
            </a:r>
            <a:r>
              <a:rPr lang="en-US" sz="2400" dirty="0">
                <a:solidFill>
                  <a:schemeClr val="tx2"/>
                </a:solidFill>
                <a:latin typeface="Vista Sans OT Light" panose="02000503030000020004" pitchFamily="50" charset="0"/>
              </a:rPr>
              <a:t> TO BE AN A-PLAYER.</a:t>
            </a:r>
            <a:endParaRPr lang="en-GB" sz="2400" dirty="0">
              <a:solidFill>
                <a:schemeClr val="tx2"/>
              </a:solidFill>
              <a:latin typeface="Vista Sans OT Light" panose="02000503030000020004" pitchFamily="50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gray">
          <a:xfrm>
            <a:off x="6705118" y="1090973"/>
            <a:ext cx="4714846" cy="9985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i="0" kern="1200" cap="none">
                <a:solidFill>
                  <a:srgbClr val="FF0000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>
              <a:solidFill>
                <a:schemeClr val="tx2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369662" y="3513519"/>
            <a:ext cx="5153745" cy="1791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3200" b="0" i="0" kern="120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chemeClr val="tx2"/>
              </a:solidFill>
              <a:latin typeface="Vista Sans OT Light" panose="02000503030000020004" pitchFamily="50" charset="0"/>
            </a:endParaRPr>
          </a:p>
          <a:p>
            <a:r>
              <a:rPr lang="en-US" sz="2400">
                <a:solidFill>
                  <a:schemeClr val="tx2"/>
                </a:solidFill>
                <a:latin typeface="Vista Sans OT Light" panose="02000503030000020004" pitchFamily="50" charset="0"/>
              </a:rPr>
              <a:t> </a:t>
            </a:r>
            <a:endParaRPr lang="en-GB" sz="2400">
              <a:solidFill>
                <a:schemeClr val="tx2"/>
              </a:solidFill>
              <a:latin typeface="Vista Sans OT Light" panose="02000503030000020004" pitchFamily="50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369661" y="3799781"/>
            <a:ext cx="5454786" cy="1791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3200" b="0" i="0" kern="120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Vista Sans OT Light" panose="02000503030000020004" pitchFamily="50" charset="0"/>
              </a:rPr>
              <a:t>YOUR ROLE IS ALSO TO DISTINGUISH WHERE BEST THEY CAN BECOME AN A-PLAYER. </a:t>
            </a:r>
          </a:p>
          <a:p>
            <a:r>
              <a:rPr lang="en-US" sz="2400" dirty="0">
                <a:solidFill>
                  <a:schemeClr val="tx2"/>
                </a:solidFill>
                <a:latin typeface="Vista Sans OT Light" panose="02000503030000020004" pitchFamily="50" charset="0"/>
              </a:rPr>
              <a:t> </a:t>
            </a:r>
            <a:endParaRPr lang="en-GB" sz="2400" dirty="0">
              <a:solidFill>
                <a:schemeClr val="tx2"/>
              </a:solidFill>
              <a:latin typeface="Vista Sans OT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/>
          <p:nvPr/>
        </p:nvSpPr>
        <p:spPr>
          <a:xfrm>
            <a:off x="3372466" y="786581"/>
            <a:ext cx="5830528" cy="4869792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901" y="1598288"/>
            <a:ext cx="8825658" cy="2677648"/>
          </a:xfrm>
        </p:spPr>
        <p:txBody>
          <a:bodyPr/>
          <a:lstStyle/>
          <a:p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a-player acknowledgement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15ED13F-2EA2-0F4B-8362-680324BDF7CF}" type="slidenum">
              <a:rPr lang="uk-UA">
                <a:solidFill>
                  <a:schemeClr val="bg1"/>
                </a:solidFill>
              </a:rPr>
              <a:pPr/>
              <a:t>16</a:t>
            </a:fld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9121333"/>
              </p:ext>
            </p:extLst>
          </p:nvPr>
        </p:nvGraphicFramePr>
        <p:xfrm>
          <a:off x="1851893" y="1986117"/>
          <a:ext cx="7891874" cy="4297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0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>
                          <a:solidFill>
                            <a:schemeClr val="bg1"/>
                          </a:solidFill>
                          <a:latin typeface="BalboaPlus Fill" charset="0"/>
                          <a:ea typeface="BalboaPlus Fill" charset="0"/>
                          <a:cs typeface="BalboaPlus Fill" charset="0"/>
                        </a:rPr>
                        <a:t>1 SONY MUSIC GIFT OF Gratitude</a:t>
                      </a: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2800" b="0" i="0" kern="1200" dirty="0">
                        <a:solidFill>
                          <a:schemeClr val="bg1"/>
                        </a:solidFill>
                        <a:latin typeface="BalboaPlus Fill" charset="0"/>
                        <a:ea typeface="BalboaPlus Fill" charset="0"/>
                        <a:cs typeface="BalboaPlus Fill" charset="0"/>
                      </a:endParaRP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97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Who will you give your gratitude gift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to? 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endParaRPr lang="en-US" sz="15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9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Why do they deserve your gratitude gift? 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endParaRPr lang="en-US" sz="15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97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What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behaviours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 have they shown? 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endParaRPr lang="en-US" sz="15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9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Vista Sans OT" charset="0"/>
                          <a:ea typeface="Vista Sans OT" charset="0"/>
                          <a:cs typeface="Vista Sans OT" charset="0"/>
                        </a:rPr>
                        <a:t>How did they make you feel as a result? </a:t>
                      </a: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ZapfDingbatsITC" charset="0"/>
                        <a:buNone/>
                      </a:pPr>
                      <a:endParaRPr lang="en-US" sz="1500" b="0" i="0" kern="1200" dirty="0">
                        <a:solidFill>
                          <a:schemeClr val="tx1"/>
                        </a:solidFill>
                        <a:latin typeface="Vista Sans OT Light" charset="0"/>
                        <a:ea typeface="Vista Sans OT Light" charset="0"/>
                        <a:cs typeface="Vista Sans OT Light" charset="0"/>
                      </a:endParaRPr>
                    </a:p>
                  </a:txBody>
                  <a:tcPr marL="144000" marR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93" y="811454"/>
            <a:ext cx="11018530" cy="706964"/>
          </a:xfrm>
        </p:spPr>
        <p:txBody>
          <a:bodyPr/>
          <a:lstStyle/>
          <a:p>
            <a:r>
              <a:rPr lang="en-GB" dirty="0"/>
              <a:t>Complete YOUR SONY MUSIC GIFT OF gratitude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69819" y="1518418"/>
            <a:ext cx="8038207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8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16286" y="1354933"/>
            <a:ext cx="4918209" cy="4167247"/>
            <a:chOff x="1320673" y="997493"/>
            <a:chExt cx="3286023" cy="2784281"/>
          </a:xfrm>
          <a:solidFill>
            <a:schemeClr val="accent3"/>
          </a:solidFill>
        </p:grpSpPr>
        <p:sp>
          <p:nvSpPr>
            <p:cNvPr id="4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3311931" y="2812130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9600"/>
              </a:lnSpc>
            </a:pPr>
            <a:r>
              <a:rPr lang="en-GB" sz="9600"/>
              <a:t>Thank</a:t>
            </a:r>
            <a:br>
              <a:rPr lang="en-GB" sz="9600"/>
            </a:br>
            <a:r>
              <a:rPr lang="en-GB" sz="960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84965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38880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712137" y="566875"/>
            <a:ext cx="5320352" cy="1520550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of the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The importance of a creative mind-set</a:t>
            </a:r>
          </a:p>
          <a:p>
            <a:pPr lvl="0"/>
            <a:r>
              <a:rPr lang="en-GB" dirty="0"/>
              <a:t>Creating teams of A-Players</a:t>
            </a:r>
          </a:p>
          <a:p>
            <a:pPr lvl="0"/>
            <a:r>
              <a:rPr lang="en-GB" dirty="0"/>
              <a:t>Being kind not nice</a:t>
            </a:r>
          </a:p>
          <a:p>
            <a:pPr lvl="0"/>
            <a:r>
              <a:rPr lang="en-GB" dirty="0"/>
              <a:t>The art of tricky conversations </a:t>
            </a:r>
          </a:p>
          <a:p>
            <a:pPr lvl="0"/>
            <a:r>
              <a:rPr lang="en-GB" dirty="0"/>
              <a:t>Managing choices and consequences</a:t>
            </a:r>
          </a:p>
          <a:p>
            <a:pPr lvl="0"/>
            <a:r>
              <a:rPr lang="en-GB" dirty="0"/>
              <a:t>A-player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666" y="3160736"/>
            <a:ext cx="5502667" cy="25181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0" dirty="0"/>
              <a:t>YOU!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3850961" y="2401156"/>
            <a:ext cx="4490076" cy="1027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INTRODUCING</a:t>
            </a:r>
            <a:endParaRPr lang="en-GB" sz="15000" dirty="0"/>
          </a:p>
        </p:txBody>
      </p:sp>
      <p:sp>
        <p:nvSpPr>
          <p:cNvPr id="5" name="bk object 16"/>
          <p:cNvSpPr/>
          <p:nvPr/>
        </p:nvSpPr>
        <p:spPr>
          <a:xfrm>
            <a:off x="5692367" y="1468516"/>
            <a:ext cx="807266" cy="851203"/>
          </a:xfrm>
          <a:custGeom>
            <a:avLst/>
            <a:gdLst/>
            <a:ahLst/>
            <a:cxnLst/>
            <a:rect l="l" t="t" r="r" b="b"/>
            <a:pathLst>
              <a:path w="1656715" h="1746885">
                <a:moveTo>
                  <a:pt x="1331455" y="1098232"/>
                </a:moveTo>
                <a:lnTo>
                  <a:pt x="324802" y="1098232"/>
                </a:lnTo>
                <a:lnTo>
                  <a:pt x="344462" y="1116736"/>
                </a:lnTo>
                <a:lnTo>
                  <a:pt x="310188" y="1155348"/>
                </a:lnTo>
                <a:lnTo>
                  <a:pt x="278863" y="1195099"/>
                </a:lnTo>
                <a:lnTo>
                  <a:pt x="250349" y="1235865"/>
                </a:lnTo>
                <a:lnTo>
                  <a:pt x="224512" y="1277518"/>
                </a:lnTo>
                <a:lnTo>
                  <a:pt x="201213" y="1319933"/>
                </a:lnTo>
                <a:lnTo>
                  <a:pt x="180319" y="1362982"/>
                </a:lnTo>
                <a:lnTo>
                  <a:pt x="161691" y="1406541"/>
                </a:lnTo>
                <a:lnTo>
                  <a:pt x="145194" y="1450481"/>
                </a:lnTo>
                <a:lnTo>
                  <a:pt x="130691" y="1494678"/>
                </a:lnTo>
                <a:lnTo>
                  <a:pt x="118046" y="1539004"/>
                </a:lnTo>
                <a:lnTo>
                  <a:pt x="107124" y="1583334"/>
                </a:lnTo>
                <a:lnTo>
                  <a:pt x="148350" y="1603316"/>
                </a:lnTo>
                <a:lnTo>
                  <a:pt x="190750" y="1622143"/>
                </a:lnTo>
                <a:lnTo>
                  <a:pt x="234278" y="1639782"/>
                </a:lnTo>
                <a:lnTo>
                  <a:pt x="278889" y="1656200"/>
                </a:lnTo>
                <a:lnTo>
                  <a:pt x="324537" y="1671363"/>
                </a:lnTo>
                <a:lnTo>
                  <a:pt x="371177" y="1685240"/>
                </a:lnTo>
                <a:lnTo>
                  <a:pt x="418765" y="1697795"/>
                </a:lnTo>
                <a:lnTo>
                  <a:pt x="467254" y="1708998"/>
                </a:lnTo>
                <a:lnTo>
                  <a:pt x="516600" y="1718814"/>
                </a:lnTo>
                <a:lnTo>
                  <a:pt x="566757" y="1727211"/>
                </a:lnTo>
                <a:lnTo>
                  <a:pt x="617680" y="1734155"/>
                </a:lnTo>
                <a:lnTo>
                  <a:pt x="669324" y="1739613"/>
                </a:lnTo>
                <a:lnTo>
                  <a:pt x="721644" y="1743553"/>
                </a:lnTo>
                <a:lnTo>
                  <a:pt x="774716" y="1745943"/>
                </a:lnTo>
                <a:lnTo>
                  <a:pt x="828128" y="1746745"/>
                </a:lnTo>
                <a:lnTo>
                  <a:pt x="881646" y="1745941"/>
                </a:lnTo>
                <a:lnTo>
                  <a:pt x="934595" y="1743553"/>
                </a:lnTo>
                <a:lnTo>
                  <a:pt x="986763" y="1739630"/>
                </a:lnTo>
                <a:lnTo>
                  <a:pt x="1038353" y="1734183"/>
                </a:lnTo>
                <a:lnTo>
                  <a:pt x="1089224" y="1727255"/>
                </a:lnTo>
                <a:lnTo>
                  <a:pt x="1139331" y="1718876"/>
                </a:lnTo>
                <a:lnTo>
                  <a:pt x="1188628" y="1709082"/>
                </a:lnTo>
                <a:lnTo>
                  <a:pt x="1237071" y="1697903"/>
                </a:lnTo>
                <a:lnTo>
                  <a:pt x="1284614" y="1685374"/>
                </a:lnTo>
                <a:lnTo>
                  <a:pt x="1331213" y="1671527"/>
                </a:lnTo>
                <a:lnTo>
                  <a:pt x="1376822" y="1656395"/>
                </a:lnTo>
                <a:lnTo>
                  <a:pt x="1421396" y="1640011"/>
                </a:lnTo>
                <a:lnTo>
                  <a:pt x="1464891" y="1622408"/>
                </a:lnTo>
                <a:lnTo>
                  <a:pt x="1507260" y="1603619"/>
                </a:lnTo>
                <a:lnTo>
                  <a:pt x="1548460" y="1583677"/>
                </a:lnTo>
                <a:lnTo>
                  <a:pt x="1532506" y="1519881"/>
                </a:lnTo>
                <a:lnTo>
                  <a:pt x="1514739" y="1461308"/>
                </a:lnTo>
                <a:lnTo>
                  <a:pt x="1495393" y="1407638"/>
                </a:lnTo>
                <a:lnTo>
                  <a:pt x="1474702" y="1358556"/>
                </a:lnTo>
                <a:lnTo>
                  <a:pt x="1452897" y="1313742"/>
                </a:lnTo>
                <a:lnTo>
                  <a:pt x="1430214" y="1272881"/>
                </a:lnTo>
                <a:lnTo>
                  <a:pt x="1406885" y="1235653"/>
                </a:lnTo>
                <a:lnTo>
                  <a:pt x="1383145" y="1201743"/>
                </a:lnTo>
                <a:lnTo>
                  <a:pt x="1359225" y="1170831"/>
                </a:lnTo>
                <a:lnTo>
                  <a:pt x="1311783" y="1116736"/>
                </a:lnTo>
                <a:lnTo>
                  <a:pt x="1331455" y="1098232"/>
                </a:lnTo>
                <a:close/>
              </a:path>
              <a:path w="1656715" h="1746885">
                <a:moveTo>
                  <a:pt x="383019" y="827227"/>
                </a:moveTo>
                <a:lnTo>
                  <a:pt x="343324" y="854233"/>
                </a:lnTo>
                <a:lnTo>
                  <a:pt x="305319" y="883431"/>
                </a:lnTo>
                <a:lnTo>
                  <a:pt x="269094" y="914730"/>
                </a:lnTo>
                <a:lnTo>
                  <a:pt x="234741" y="948039"/>
                </a:lnTo>
                <a:lnTo>
                  <a:pt x="202352" y="983268"/>
                </a:lnTo>
                <a:lnTo>
                  <a:pt x="172017" y="1020326"/>
                </a:lnTo>
                <a:lnTo>
                  <a:pt x="143827" y="1059123"/>
                </a:lnTo>
                <a:lnTo>
                  <a:pt x="117874" y="1099569"/>
                </a:lnTo>
                <a:lnTo>
                  <a:pt x="94249" y="1141574"/>
                </a:lnTo>
                <a:lnTo>
                  <a:pt x="73044" y="1185046"/>
                </a:lnTo>
                <a:lnTo>
                  <a:pt x="54348" y="1229895"/>
                </a:lnTo>
                <a:lnTo>
                  <a:pt x="38254" y="1276032"/>
                </a:lnTo>
                <a:lnTo>
                  <a:pt x="24853" y="1323365"/>
                </a:lnTo>
                <a:lnTo>
                  <a:pt x="14236" y="1371805"/>
                </a:lnTo>
                <a:lnTo>
                  <a:pt x="6494" y="1421260"/>
                </a:lnTo>
                <a:lnTo>
                  <a:pt x="1718" y="1471641"/>
                </a:lnTo>
                <a:lnTo>
                  <a:pt x="0" y="1522856"/>
                </a:lnTo>
                <a:lnTo>
                  <a:pt x="20164" y="1535364"/>
                </a:lnTo>
                <a:lnTo>
                  <a:pt x="40719" y="1547555"/>
                </a:lnTo>
                <a:lnTo>
                  <a:pt x="61650" y="1559436"/>
                </a:lnTo>
                <a:lnTo>
                  <a:pt x="82943" y="1571015"/>
                </a:lnTo>
                <a:lnTo>
                  <a:pt x="99343" y="1506701"/>
                </a:lnTo>
                <a:lnTo>
                  <a:pt x="117565" y="1447599"/>
                </a:lnTo>
                <a:lnTo>
                  <a:pt x="137375" y="1393393"/>
                </a:lnTo>
                <a:lnTo>
                  <a:pt x="158538" y="1343769"/>
                </a:lnTo>
                <a:lnTo>
                  <a:pt x="180819" y="1298412"/>
                </a:lnTo>
                <a:lnTo>
                  <a:pt x="203981" y="1257007"/>
                </a:lnTo>
                <a:lnTo>
                  <a:pt x="227858" y="1219145"/>
                </a:lnTo>
                <a:lnTo>
                  <a:pt x="252014" y="1184792"/>
                </a:lnTo>
                <a:lnTo>
                  <a:pt x="276413" y="1153352"/>
                </a:lnTo>
                <a:lnTo>
                  <a:pt x="324802" y="1098232"/>
                </a:lnTo>
                <a:lnTo>
                  <a:pt x="1537522" y="1098232"/>
                </a:lnTo>
                <a:lnTo>
                  <a:pt x="1512427" y="1059123"/>
                </a:lnTo>
                <a:lnTo>
                  <a:pt x="1504310" y="1047953"/>
                </a:lnTo>
                <a:lnTo>
                  <a:pt x="828128" y="1047953"/>
                </a:lnTo>
                <a:lnTo>
                  <a:pt x="774370" y="1045391"/>
                </a:lnTo>
                <a:lnTo>
                  <a:pt x="722043" y="1037865"/>
                </a:lnTo>
                <a:lnTo>
                  <a:pt x="671380" y="1025609"/>
                </a:lnTo>
                <a:lnTo>
                  <a:pt x="622615" y="1008859"/>
                </a:lnTo>
                <a:lnTo>
                  <a:pt x="575984" y="987853"/>
                </a:lnTo>
                <a:lnTo>
                  <a:pt x="531720" y="962826"/>
                </a:lnTo>
                <a:lnTo>
                  <a:pt x="490057" y="934013"/>
                </a:lnTo>
                <a:lnTo>
                  <a:pt x="451230" y="901652"/>
                </a:lnTo>
                <a:lnTo>
                  <a:pt x="415473" y="865978"/>
                </a:lnTo>
                <a:lnTo>
                  <a:pt x="383019" y="827227"/>
                </a:lnTo>
                <a:close/>
              </a:path>
              <a:path w="1656715" h="1746885">
                <a:moveTo>
                  <a:pt x="1537522" y="1098232"/>
                </a:moveTo>
                <a:lnTo>
                  <a:pt x="1331455" y="1098232"/>
                </a:lnTo>
                <a:lnTo>
                  <a:pt x="1366317" y="1137464"/>
                </a:lnTo>
                <a:lnTo>
                  <a:pt x="1398208" y="1177809"/>
                </a:lnTo>
                <a:lnTo>
                  <a:pt x="1427322" y="1219238"/>
                </a:lnTo>
                <a:lnTo>
                  <a:pt x="1453621" y="1261347"/>
                </a:lnTo>
                <a:lnTo>
                  <a:pt x="1477415" y="1304292"/>
                </a:lnTo>
                <a:lnTo>
                  <a:pt x="1498782" y="1347857"/>
                </a:lnTo>
                <a:lnTo>
                  <a:pt x="1517857" y="1391918"/>
                </a:lnTo>
                <a:lnTo>
                  <a:pt x="1534777" y="1436351"/>
                </a:lnTo>
                <a:lnTo>
                  <a:pt x="1549677" y="1481032"/>
                </a:lnTo>
                <a:lnTo>
                  <a:pt x="1562693" y="1525839"/>
                </a:lnTo>
                <a:lnTo>
                  <a:pt x="1573961" y="1570647"/>
                </a:lnTo>
                <a:lnTo>
                  <a:pt x="1595080" y="1559159"/>
                </a:lnTo>
                <a:lnTo>
                  <a:pt x="1615847" y="1547366"/>
                </a:lnTo>
                <a:lnTo>
                  <a:pt x="1636246" y="1535265"/>
                </a:lnTo>
                <a:lnTo>
                  <a:pt x="1656257" y="1522856"/>
                </a:lnTo>
                <a:lnTo>
                  <a:pt x="1654539" y="1471641"/>
                </a:lnTo>
                <a:lnTo>
                  <a:pt x="1649763" y="1421260"/>
                </a:lnTo>
                <a:lnTo>
                  <a:pt x="1642021" y="1371805"/>
                </a:lnTo>
                <a:lnTo>
                  <a:pt x="1631404" y="1323365"/>
                </a:lnTo>
                <a:lnTo>
                  <a:pt x="1618002" y="1276032"/>
                </a:lnTo>
                <a:lnTo>
                  <a:pt x="1601908" y="1229895"/>
                </a:lnTo>
                <a:lnTo>
                  <a:pt x="1583212" y="1185046"/>
                </a:lnTo>
                <a:lnTo>
                  <a:pt x="1562006" y="1141574"/>
                </a:lnTo>
                <a:lnTo>
                  <a:pt x="1538381" y="1099569"/>
                </a:lnTo>
                <a:lnTo>
                  <a:pt x="1537522" y="1098232"/>
                </a:lnTo>
                <a:close/>
              </a:path>
              <a:path w="1656715" h="1746885">
                <a:moveTo>
                  <a:pt x="1273225" y="827227"/>
                </a:moveTo>
                <a:lnTo>
                  <a:pt x="1240775" y="865978"/>
                </a:lnTo>
                <a:lnTo>
                  <a:pt x="1205010" y="901660"/>
                </a:lnTo>
                <a:lnTo>
                  <a:pt x="1166195" y="934013"/>
                </a:lnTo>
                <a:lnTo>
                  <a:pt x="1124534" y="962826"/>
                </a:lnTo>
                <a:lnTo>
                  <a:pt x="1080271" y="987853"/>
                </a:lnTo>
                <a:lnTo>
                  <a:pt x="1033641" y="1008859"/>
                </a:lnTo>
                <a:lnTo>
                  <a:pt x="984877" y="1025609"/>
                </a:lnTo>
                <a:lnTo>
                  <a:pt x="934214" y="1037865"/>
                </a:lnTo>
                <a:lnTo>
                  <a:pt x="881887" y="1045391"/>
                </a:lnTo>
                <a:lnTo>
                  <a:pt x="828128" y="1047953"/>
                </a:lnTo>
                <a:lnTo>
                  <a:pt x="1504310" y="1047953"/>
                </a:lnTo>
                <a:lnTo>
                  <a:pt x="1453900" y="983268"/>
                </a:lnTo>
                <a:lnTo>
                  <a:pt x="1421510" y="948039"/>
                </a:lnTo>
                <a:lnTo>
                  <a:pt x="1387156" y="914730"/>
                </a:lnTo>
                <a:lnTo>
                  <a:pt x="1350929" y="883431"/>
                </a:lnTo>
                <a:lnTo>
                  <a:pt x="1312922" y="854233"/>
                </a:lnTo>
                <a:lnTo>
                  <a:pt x="1273225" y="827227"/>
                </a:lnTo>
                <a:close/>
              </a:path>
              <a:path w="1656715" h="1746885">
                <a:moveTo>
                  <a:pt x="828128" y="0"/>
                </a:moveTo>
                <a:lnTo>
                  <a:pt x="781132" y="2233"/>
                </a:lnTo>
                <a:lnTo>
                  <a:pt x="735400" y="8799"/>
                </a:lnTo>
                <a:lnTo>
                  <a:pt x="691137" y="19491"/>
                </a:lnTo>
                <a:lnTo>
                  <a:pt x="648547" y="34105"/>
                </a:lnTo>
                <a:lnTo>
                  <a:pt x="607834" y="52437"/>
                </a:lnTo>
                <a:lnTo>
                  <a:pt x="569203" y="74283"/>
                </a:lnTo>
                <a:lnTo>
                  <a:pt x="532859" y="99437"/>
                </a:lnTo>
                <a:lnTo>
                  <a:pt x="499006" y="127696"/>
                </a:lnTo>
                <a:lnTo>
                  <a:pt x="467848" y="158854"/>
                </a:lnTo>
                <a:lnTo>
                  <a:pt x="439590" y="192708"/>
                </a:lnTo>
                <a:lnTo>
                  <a:pt x="414437" y="229052"/>
                </a:lnTo>
                <a:lnTo>
                  <a:pt x="392592" y="267683"/>
                </a:lnTo>
                <a:lnTo>
                  <a:pt x="374260" y="308395"/>
                </a:lnTo>
                <a:lnTo>
                  <a:pt x="359646" y="350985"/>
                </a:lnTo>
                <a:lnTo>
                  <a:pt x="348955" y="395247"/>
                </a:lnTo>
                <a:lnTo>
                  <a:pt x="342390" y="440977"/>
                </a:lnTo>
                <a:lnTo>
                  <a:pt x="340156" y="487972"/>
                </a:lnTo>
                <a:lnTo>
                  <a:pt x="342390" y="534966"/>
                </a:lnTo>
                <a:lnTo>
                  <a:pt x="348955" y="580696"/>
                </a:lnTo>
                <a:lnTo>
                  <a:pt x="359646" y="624958"/>
                </a:lnTo>
                <a:lnTo>
                  <a:pt x="374260" y="667548"/>
                </a:lnTo>
                <a:lnTo>
                  <a:pt x="392592" y="708260"/>
                </a:lnTo>
                <a:lnTo>
                  <a:pt x="414437" y="746891"/>
                </a:lnTo>
                <a:lnTo>
                  <a:pt x="439590" y="783235"/>
                </a:lnTo>
                <a:lnTo>
                  <a:pt x="467848" y="817089"/>
                </a:lnTo>
                <a:lnTo>
                  <a:pt x="499006" y="848247"/>
                </a:lnTo>
                <a:lnTo>
                  <a:pt x="532859" y="876506"/>
                </a:lnTo>
                <a:lnTo>
                  <a:pt x="569203" y="901660"/>
                </a:lnTo>
                <a:lnTo>
                  <a:pt x="607834" y="923506"/>
                </a:lnTo>
                <a:lnTo>
                  <a:pt x="648547" y="941838"/>
                </a:lnTo>
                <a:lnTo>
                  <a:pt x="691137" y="956453"/>
                </a:lnTo>
                <a:lnTo>
                  <a:pt x="735400" y="967145"/>
                </a:lnTo>
                <a:lnTo>
                  <a:pt x="781132" y="973710"/>
                </a:lnTo>
                <a:lnTo>
                  <a:pt x="828128" y="975944"/>
                </a:lnTo>
                <a:lnTo>
                  <a:pt x="875123" y="973710"/>
                </a:lnTo>
                <a:lnTo>
                  <a:pt x="920853" y="967145"/>
                </a:lnTo>
                <a:lnTo>
                  <a:pt x="965115" y="956453"/>
                </a:lnTo>
                <a:lnTo>
                  <a:pt x="1007705" y="941838"/>
                </a:lnTo>
                <a:lnTo>
                  <a:pt x="1048417" y="923506"/>
                </a:lnTo>
                <a:lnTo>
                  <a:pt x="1087060" y="901652"/>
                </a:lnTo>
                <a:lnTo>
                  <a:pt x="1123392" y="876506"/>
                </a:lnTo>
                <a:lnTo>
                  <a:pt x="1157246" y="848247"/>
                </a:lnTo>
                <a:lnTo>
                  <a:pt x="1188404" y="817089"/>
                </a:lnTo>
                <a:lnTo>
                  <a:pt x="1216663" y="783235"/>
                </a:lnTo>
                <a:lnTo>
                  <a:pt x="1241817" y="746891"/>
                </a:lnTo>
                <a:lnTo>
                  <a:pt x="1263663" y="708260"/>
                </a:lnTo>
                <a:lnTo>
                  <a:pt x="1274394" y="684428"/>
                </a:lnTo>
                <a:lnTo>
                  <a:pt x="682002" y="684428"/>
                </a:lnTo>
                <a:lnTo>
                  <a:pt x="667091" y="681420"/>
                </a:lnTo>
                <a:lnTo>
                  <a:pt x="654916" y="673217"/>
                </a:lnTo>
                <a:lnTo>
                  <a:pt x="646709" y="661046"/>
                </a:lnTo>
                <a:lnTo>
                  <a:pt x="643699" y="646137"/>
                </a:lnTo>
                <a:lnTo>
                  <a:pt x="646709" y="631234"/>
                </a:lnTo>
                <a:lnTo>
                  <a:pt x="654916" y="619063"/>
                </a:lnTo>
                <a:lnTo>
                  <a:pt x="667091" y="610856"/>
                </a:lnTo>
                <a:lnTo>
                  <a:pt x="682002" y="607847"/>
                </a:lnTo>
                <a:lnTo>
                  <a:pt x="1300743" y="607847"/>
                </a:lnTo>
                <a:lnTo>
                  <a:pt x="1307301" y="580696"/>
                </a:lnTo>
                <a:lnTo>
                  <a:pt x="1313867" y="534966"/>
                </a:lnTo>
                <a:lnTo>
                  <a:pt x="1316101" y="487972"/>
                </a:lnTo>
                <a:lnTo>
                  <a:pt x="1313867" y="440977"/>
                </a:lnTo>
                <a:lnTo>
                  <a:pt x="1307301" y="395247"/>
                </a:lnTo>
                <a:lnTo>
                  <a:pt x="1296609" y="350985"/>
                </a:lnTo>
                <a:lnTo>
                  <a:pt x="1281995" y="308395"/>
                </a:lnTo>
                <a:lnTo>
                  <a:pt x="1263663" y="267683"/>
                </a:lnTo>
                <a:lnTo>
                  <a:pt x="1241817" y="229052"/>
                </a:lnTo>
                <a:lnTo>
                  <a:pt x="1216663" y="192708"/>
                </a:lnTo>
                <a:lnTo>
                  <a:pt x="1188404" y="158854"/>
                </a:lnTo>
                <a:lnTo>
                  <a:pt x="1157246" y="127696"/>
                </a:lnTo>
                <a:lnTo>
                  <a:pt x="1123392" y="99437"/>
                </a:lnTo>
                <a:lnTo>
                  <a:pt x="1087048" y="74283"/>
                </a:lnTo>
                <a:lnTo>
                  <a:pt x="1048417" y="52437"/>
                </a:lnTo>
                <a:lnTo>
                  <a:pt x="1007705" y="34105"/>
                </a:lnTo>
                <a:lnTo>
                  <a:pt x="965115" y="19491"/>
                </a:lnTo>
                <a:lnTo>
                  <a:pt x="920853" y="8799"/>
                </a:lnTo>
                <a:lnTo>
                  <a:pt x="875123" y="2233"/>
                </a:lnTo>
                <a:lnTo>
                  <a:pt x="828128" y="0"/>
                </a:lnTo>
                <a:close/>
              </a:path>
              <a:path w="1656715" h="1746885">
                <a:moveTo>
                  <a:pt x="974255" y="607847"/>
                </a:moveTo>
                <a:lnTo>
                  <a:pt x="682002" y="607847"/>
                </a:lnTo>
                <a:lnTo>
                  <a:pt x="696906" y="610856"/>
                </a:lnTo>
                <a:lnTo>
                  <a:pt x="709077" y="619063"/>
                </a:lnTo>
                <a:lnTo>
                  <a:pt x="717283" y="631234"/>
                </a:lnTo>
                <a:lnTo>
                  <a:pt x="720293" y="646137"/>
                </a:lnTo>
                <a:lnTo>
                  <a:pt x="717283" y="661046"/>
                </a:lnTo>
                <a:lnTo>
                  <a:pt x="709077" y="673217"/>
                </a:lnTo>
                <a:lnTo>
                  <a:pt x="696906" y="681420"/>
                </a:lnTo>
                <a:lnTo>
                  <a:pt x="682002" y="684428"/>
                </a:lnTo>
                <a:lnTo>
                  <a:pt x="974255" y="684428"/>
                </a:lnTo>
                <a:lnTo>
                  <a:pt x="959349" y="681420"/>
                </a:lnTo>
                <a:lnTo>
                  <a:pt x="947173" y="673217"/>
                </a:lnTo>
                <a:lnTo>
                  <a:pt x="938963" y="661046"/>
                </a:lnTo>
                <a:lnTo>
                  <a:pt x="935951" y="646137"/>
                </a:lnTo>
                <a:lnTo>
                  <a:pt x="938963" y="631234"/>
                </a:lnTo>
                <a:lnTo>
                  <a:pt x="947173" y="619063"/>
                </a:lnTo>
                <a:lnTo>
                  <a:pt x="959349" y="610856"/>
                </a:lnTo>
                <a:lnTo>
                  <a:pt x="974255" y="607847"/>
                </a:lnTo>
                <a:close/>
              </a:path>
              <a:path w="1656715" h="1746885">
                <a:moveTo>
                  <a:pt x="1300743" y="607847"/>
                </a:moveTo>
                <a:lnTo>
                  <a:pt x="974255" y="607847"/>
                </a:lnTo>
                <a:lnTo>
                  <a:pt x="989160" y="610856"/>
                </a:lnTo>
                <a:lnTo>
                  <a:pt x="1001336" y="619063"/>
                </a:lnTo>
                <a:lnTo>
                  <a:pt x="1009547" y="631234"/>
                </a:lnTo>
                <a:lnTo>
                  <a:pt x="1012558" y="646137"/>
                </a:lnTo>
                <a:lnTo>
                  <a:pt x="1009547" y="661046"/>
                </a:lnTo>
                <a:lnTo>
                  <a:pt x="1001336" y="673217"/>
                </a:lnTo>
                <a:lnTo>
                  <a:pt x="989160" y="681420"/>
                </a:lnTo>
                <a:lnTo>
                  <a:pt x="974255" y="684428"/>
                </a:lnTo>
                <a:lnTo>
                  <a:pt x="1274394" y="684428"/>
                </a:lnTo>
                <a:lnTo>
                  <a:pt x="1281995" y="667548"/>
                </a:lnTo>
                <a:lnTo>
                  <a:pt x="1296609" y="624958"/>
                </a:lnTo>
                <a:lnTo>
                  <a:pt x="1300743" y="60784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0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1" y="856025"/>
            <a:ext cx="8933939" cy="51459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4205" y="441529"/>
            <a:ext cx="3975846" cy="6191250"/>
          </a:xfrm>
        </p:spPr>
        <p:txBody>
          <a:bodyPr/>
          <a:lstStyle/>
          <a:p>
            <a:r>
              <a:rPr lang="en-GB"/>
              <a:t>The Paperclip study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775" y="6263447"/>
            <a:ext cx="30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George Land and Beth </a:t>
            </a:r>
            <a:r>
              <a:rPr lang="en-GB" dirty="0" err="1"/>
              <a:t>Jarman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Creativity</a:t>
            </a:r>
            <a:br>
              <a:rPr lang="en-GB"/>
            </a:br>
            <a:r>
              <a:rPr lang="en-GB"/>
              <a:t>&amp; Innovation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-spa-icons-02.pn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093">
            <a:off x="1115246" y="629548"/>
            <a:ext cx="1099025" cy="2491315"/>
          </a:xfrm>
          <a:prstGeom prst="rect">
            <a:avLst/>
          </a:prstGeom>
        </p:spPr>
      </p:pic>
      <p:pic>
        <p:nvPicPr>
          <p:cNvPr id="5" name="Picture 4" descr="sparkle-icons-01.png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6" y="3977555"/>
            <a:ext cx="2328728" cy="2354020"/>
          </a:xfrm>
          <a:prstGeom prst="rect">
            <a:avLst/>
          </a:prstGeom>
        </p:spPr>
      </p:pic>
      <p:pic>
        <p:nvPicPr>
          <p:cNvPr id="6" name="Picture 5" descr="helping-hand-icons-01.png"/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6180">
            <a:off x="8211782" y="4373712"/>
            <a:ext cx="3600118" cy="1561705"/>
          </a:xfrm>
          <a:prstGeom prst="rect">
            <a:avLst/>
          </a:prstGeom>
        </p:spPr>
      </p:pic>
      <p:pic>
        <p:nvPicPr>
          <p:cNvPr id="7" name="Picture 6" descr="smart-stylish-icons-02.png"/>
          <p:cNvPicPr>
            <a:picLocks noChangeAspect="1"/>
          </p:cNvPicPr>
          <p:nvPr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743" y="799163"/>
            <a:ext cx="2219328" cy="1794827"/>
          </a:xfrm>
          <a:prstGeom prst="rect">
            <a:avLst/>
          </a:prstGeom>
        </p:spPr>
      </p:pic>
      <p:sp>
        <p:nvSpPr>
          <p:cNvPr id="12" name="bk object 26"/>
          <p:cNvSpPr/>
          <p:nvPr/>
        </p:nvSpPr>
        <p:spPr>
          <a:xfrm>
            <a:off x="4762233" y="1951521"/>
            <a:ext cx="2713518" cy="2954957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418492" y="2289969"/>
            <a:ext cx="5401001" cy="2278061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GB" sz="7200">
                <a:solidFill>
                  <a:schemeClr val="accent3"/>
                </a:solidFill>
              </a:rPr>
              <a:t>accelerator </a:t>
            </a:r>
            <a:br>
              <a:rPr lang="en-GB" sz="7200">
                <a:solidFill>
                  <a:schemeClr val="accent3"/>
                </a:solidFill>
              </a:rPr>
            </a:br>
            <a:r>
              <a:rPr lang="en-GB" sz="7200">
                <a:solidFill>
                  <a:schemeClr val="accent3"/>
                </a:solidFill>
              </a:rPr>
              <a:t>manifesto</a:t>
            </a:r>
          </a:p>
        </p:txBody>
      </p:sp>
      <p:sp>
        <p:nvSpPr>
          <p:cNvPr id="14" name="bk object 26"/>
          <p:cNvSpPr/>
          <p:nvPr/>
        </p:nvSpPr>
        <p:spPr>
          <a:xfrm>
            <a:off x="5752633" y="1141628"/>
            <a:ext cx="686734" cy="653074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37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/>
          <p:nvPr/>
        </p:nvSpPr>
        <p:spPr>
          <a:xfrm>
            <a:off x="3372466" y="786581"/>
            <a:ext cx="5830528" cy="4869792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942" y="2449935"/>
            <a:ext cx="8825658" cy="26776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CREATING A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TEAM OF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a-players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15ED13F-2EA2-0F4B-8362-680324BDF7CF}" type="slidenum">
              <a:rPr lang="uk-UA">
                <a:solidFill>
                  <a:schemeClr val="bg1"/>
                </a:solidFill>
              </a:rPr>
              <a:pPr/>
              <a:t>7</a:t>
            </a:fld>
            <a:endParaRPr lang="uk-U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8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Sony MUSIC </a:t>
            </a:r>
            <a:br>
              <a:rPr lang="en-GB" dirty="0"/>
            </a:br>
            <a:r>
              <a:rPr lang="en-GB" dirty="0"/>
              <a:t>a-players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75677" y="409336"/>
            <a:ext cx="5276417" cy="6103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t">
            <a:spAutoFit/>
          </a:bodyPr>
          <a:lstStyle/>
          <a:p>
            <a:pPr>
              <a:spcAft>
                <a:spcPts val="1904"/>
              </a:spcAft>
              <a:buClr>
                <a:srgbClr val="E5001C"/>
              </a:buClr>
              <a:buSzPct val="115000"/>
            </a:pPr>
            <a:r>
              <a:rPr lang="en-US" sz="2400" spc="300" dirty="0">
                <a:solidFill>
                  <a:srgbClr val="FF0000"/>
                </a:solidFill>
                <a:latin typeface="Vista Sans OT Bold" panose="02000503030000020004" pitchFamily="50" charset="0"/>
                <a:ea typeface="Courier New" charset="0"/>
                <a:cs typeface="Courier New" charset="0"/>
              </a:rPr>
              <a:t>In small groups:</a:t>
            </a:r>
          </a:p>
          <a:p>
            <a:pPr marL="457200" indent="-457200">
              <a:spcAft>
                <a:spcPts val="1904"/>
              </a:spcAft>
              <a:buClr>
                <a:srgbClr val="E5001C"/>
              </a:buClr>
              <a:buSzPct val="115000"/>
              <a:buFont typeface="+mj-lt"/>
              <a:buAutoNum type="arabicPeriod"/>
            </a:pPr>
            <a:r>
              <a:rPr lang="en-US" sz="2000" spc="300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does A-Player behaviour look like at Sony Music? </a:t>
            </a:r>
          </a:p>
          <a:p>
            <a:pPr marL="914400" lvl="1" indent="-457200">
              <a:spcAft>
                <a:spcPts val="1904"/>
              </a:spcAft>
              <a:buClr>
                <a:srgbClr val="E5001C"/>
              </a:buClr>
              <a:buSzPct val="115000"/>
              <a:buFont typeface="Arial" charset="0"/>
              <a:buChar char="•"/>
            </a:pPr>
            <a:r>
              <a:rPr lang="en-US" spc="300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Which behaviours are valued and create the best team and business results?</a:t>
            </a:r>
          </a:p>
          <a:p>
            <a:pPr marL="457200" indent="-457200">
              <a:spcAft>
                <a:spcPts val="1904"/>
              </a:spcAft>
              <a:buClr>
                <a:srgbClr val="E5001C"/>
              </a:buClr>
              <a:buSzPct val="115000"/>
              <a:buFont typeface="+mj-lt"/>
              <a:buAutoNum type="arabicPeriod"/>
            </a:pPr>
            <a:r>
              <a:rPr lang="en-US" sz="2000" spc="300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does C-Player behaviour look like at Sony Music? </a:t>
            </a:r>
          </a:p>
          <a:p>
            <a:pPr marL="914400" lvl="1" indent="-457200">
              <a:spcAft>
                <a:spcPts val="1904"/>
              </a:spcAft>
              <a:buClr>
                <a:srgbClr val="E5001C"/>
              </a:buClr>
              <a:buSzPct val="115000"/>
              <a:buFont typeface="Arial" charset="0"/>
              <a:buChar char="•"/>
            </a:pPr>
            <a:r>
              <a:rPr lang="en-US" spc="300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Which behaviours cause challenges and detract from business success? </a:t>
            </a:r>
          </a:p>
          <a:p>
            <a:pPr marL="457200" indent="-457200">
              <a:spcAft>
                <a:spcPts val="1904"/>
              </a:spcAft>
              <a:buClr>
                <a:srgbClr val="E5001C"/>
              </a:buClr>
              <a:buSzPct val="115000"/>
              <a:buFont typeface="+mj-lt"/>
              <a:buAutoNum type="arabicPeriod"/>
            </a:pPr>
            <a:r>
              <a:rPr lang="en-US" sz="2000" spc="300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Share back the top three A-Player and top three C-Player behaviours to the group.</a:t>
            </a:r>
          </a:p>
          <a:p>
            <a:pPr>
              <a:spcAft>
                <a:spcPts val="1904"/>
              </a:spcAft>
              <a:buClr>
                <a:srgbClr val="E5001C"/>
              </a:buClr>
              <a:buSzPct val="115000"/>
            </a:pPr>
            <a:endParaRPr lang="en-US" sz="2000" spc="300" dirty="0">
              <a:solidFill>
                <a:schemeClr val="tx1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4316" y="2089522"/>
            <a:ext cx="4408498" cy="998549"/>
          </a:xfrm>
        </p:spPr>
        <p:txBody>
          <a:bodyPr anchor="t"/>
          <a:lstStyle/>
          <a:p>
            <a:r>
              <a:rPr lang="en-GB">
                <a:solidFill>
                  <a:schemeClr val="bg1"/>
                </a:solidFill>
                <a:ea typeface="BalboaPlus Primary" charset="0"/>
                <a:cs typeface="BalboaPlus Primary" charset="0"/>
              </a:rPr>
              <a:t>BEING NICE</a:t>
            </a:r>
            <a:endParaRPr lang="en-GB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49765" y="3754256"/>
            <a:ext cx="4225553" cy="1791725"/>
          </a:xfrm>
        </p:spPr>
        <p:txBody>
          <a:bodyPr anchor="t"/>
          <a:lstStyle/>
          <a:p>
            <a:r>
              <a:rPr lang="en-US" sz="2400">
                <a:solidFill>
                  <a:schemeClr val="tx2"/>
                </a:solidFill>
                <a:latin typeface="Vista Sans OT Light" panose="02000503030000020004" pitchFamily="50" charset="0"/>
              </a:rPr>
              <a:t>Giving people a message they need to hear and acting in their best interest</a:t>
            </a:r>
            <a:endParaRPr lang="en-GB" sz="2400">
              <a:solidFill>
                <a:schemeClr val="tx2"/>
              </a:solidFill>
              <a:latin typeface="Vista Sans OT Light" panose="02000503030000020004" pitchFamily="50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gray">
          <a:xfrm>
            <a:off x="6949765" y="2089522"/>
            <a:ext cx="4714846" cy="9985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i="0" kern="1200" cap="none">
                <a:solidFill>
                  <a:srgbClr val="FF0000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>
                <a:solidFill>
                  <a:schemeClr val="tx2"/>
                </a:solidFill>
                <a:ea typeface="BalboaPlus Primary" charset="0"/>
                <a:cs typeface="BalboaPlus Primary" charset="0"/>
              </a:rPr>
              <a:t>BEING KIND</a:t>
            </a:r>
            <a:endParaRPr lang="en-GB">
              <a:solidFill>
                <a:schemeClr val="tx2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7" name="bk object 23"/>
          <p:cNvSpPr/>
          <p:nvPr/>
        </p:nvSpPr>
        <p:spPr>
          <a:xfrm>
            <a:off x="5485090" y="2306624"/>
            <a:ext cx="1221820" cy="1122376"/>
          </a:xfrm>
          <a:custGeom>
            <a:avLst/>
            <a:gdLst/>
            <a:ahLst/>
            <a:cxnLst/>
            <a:rect l="l" t="t" r="r" b="b"/>
            <a:pathLst>
              <a:path w="2777490" h="2551429">
                <a:moveTo>
                  <a:pt x="1165644" y="0"/>
                </a:moveTo>
                <a:lnTo>
                  <a:pt x="438467" y="0"/>
                </a:lnTo>
                <a:lnTo>
                  <a:pt x="0" y="438810"/>
                </a:lnTo>
                <a:lnTo>
                  <a:pt x="896442" y="2551036"/>
                </a:lnTo>
                <a:lnTo>
                  <a:pt x="1441831" y="2551036"/>
                </a:lnTo>
                <a:lnTo>
                  <a:pt x="1886915" y="2112606"/>
                </a:lnTo>
                <a:lnTo>
                  <a:pt x="1918770" y="2037003"/>
                </a:lnTo>
                <a:lnTo>
                  <a:pt x="1379143" y="2037003"/>
                </a:lnTo>
                <a:lnTo>
                  <a:pt x="551294" y="75234"/>
                </a:lnTo>
                <a:lnTo>
                  <a:pt x="1193604" y="75234"/>
                </a:lnTo>
                <a:lnTo>
                  <a:pt x="1165644" y="0"/>
                </a:lnTo>
                <a:close/>
              </a:path>
              <a:path w="2777490" h="2551429">
                <a:moveTo>
                  <a:pt x="2745370" y="75234"/>
                </a:moveTo>
                <a:lnTo>
                  <a:pt x="2664269" y="75234"/>
                </a:lnTo>
                <a:lnTo>
                  <a:pt x="1836762" y="2037003"/>
                </a:lnTo>
                <a:lnTo>
                  <a:pt x="1918770" y="2037003"/>
                </a:lnTo>
                <a:lnTo>
                  <a:pt x="2745370" y="75234"/>
                </a:lnTo>
                <a:close/>
              </a:path>
              <a:path w="2777490" h="2551429">
                <a:moveTo>
                  <a:pt x="1193604" y="75234"/>
                </a:moveTo>
                <a:lnTo>
                  <a:pt x="1115491" y="75234"/>
                </a:lnTo>
                <a:lnTo>
                  <a:pt x="1611096" y="1397952"/>
                </a:lnTo>
                <a:lnTo>
                  <a:pt x="1824682" y="827519"/>
                </a:lnTo>
                <a:lnTo>
                  <a:pt x="1473187" y="827519"/>
                </a:lnTo>
                <a:lnTo>
                  <a:pt x="1193604" y="75234"/>
                </a:lnTo>
                <a:close/>
              </a:path>
              <a:path w="2777490" h="2551429">
                <a:moveTo>
                  <a:pt x="2777070" y="0"/>
                </a:moveTo>
                <a:lnTo>
                  <a:pt x="2056168" y="0"/>
                </a:lnTo>
                <a:lnTo>
                  <a:pt x="1617002" y="445109"/>
                </a:lnTo>
                <a:lnTo>
                  <a:pt x="1473187" y="827519"/>
                </a:lnTo>
                <a:lnTo>
                  <a:pt x="1824682" y="827519"/>
                </a:lnTo>
                <a:lnTo>
                  <a:pt x="2106358" y="75234"/>
                </a:lnTo>
                <a:lnTo>
                  <a:pt x="2745370" y="75234"/>
                </a:lnTo>
                <a:lnTo>
                  <a:pt x="277707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64316" y="3817675"/>
            <a:ext cx="4320774" cy="2053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3200" b="0" i="0" kern="120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Vista Sans OT Light" panose="02000503030000020004" pitchFamily="50" charset="0"/>
              </a:rPr>
              <a:t>Avoiding conflict and pretending all is well regardless of the situation</a:t>
            </a:r>
            <a:endParaRPr lang="en-GB" sz="2400">
              <a:solidFill>
                <a:schemeClr val="bg1"/>
              </a:solidFill>
              <a:latin typeface="Vista Sans OT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50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rgbClr val="000000"/>
      </a:dk1>
      <a:lt1>
        <a:srgbClr val="FFFFFF"/>
      </a:lt1>
      <a:dk2>
        <a:srgbClr val="E91D22"/>
      </a:dk2>
      <a:lt2>
        <a:srgbClr val="ECECEC"/>
      </a:lt2>
      <a:accent1>
        <a:srgbClr val="EA1D22"/>
      </a:accent1>
      <a:accent2>
        <a:srgbClr val="C8191E"/>
      </a:accent2>
      <a:accent3>
        <a:srgbClr val="3B1C36"/>
      </a:accent3>
      <a:accent4>
        <a:srgbClr val="703468"/>
      </a:accent4>
      <a:accent5>
        <a:srgbClr val="F2D72F"/>
      </a:accent5>
      <a:accent6>
        <a:srgbClr val="4AC5D5"/>
      </a:accent6>
      <a:hlink>
        <a:srgbClr val="8F8F8F"/>
      </a:hlink>
      <a:folHlink>
        <a:srgbClr val="A5A5A5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844</TotalTime>
  <Words>635</Words>
  <Application>Microsoft Office PowerPoint</Application>
  <PresentationFormat>Widescreen</PresentationFormat>
  <Paragraphs>111</Paragraphs>
  <Slides>19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ＭＳ Ｐゴシック</vt:lpstr>
      <vt:lpstr>Arial</vt:lpstr>
      <vt:lpstr>BalboaPlus Fill</vt:lpstr>
      <vt:lpstr>BalboaPlus Inline</vt:lpstr>
      <vt:lpstr>BalboaPlus Primary</vt:lpstr>
      <vt:lpstr>Calibri</vt:lpstr>
      <vt:lpstr>Courier New</vt:lpstr>
      <vt:lpstr>League Gothic</vt:lpstr>
      <vt:lpstr>Mangal</vt:lpstr>
      <vt:lpstr>Times New Roman</vt:lpstr>
      <vt:lpstr>Vista Sans OT</vt:lpstr>
      <vt:lpstr>Vista Sans OT Bold</vt:lpstr>
      <vt:lpstr>Vista Sans OT Book</vt:lpstr>
      <vt:lpstr>Vista Sans OT Light</vt:lpstr>
      <vt:lpstr>Wingdings 3</vt:lpstr>
      <vt:lpstr>ZapfDingbatsITC</vt:lpstr>
      <vt:lpstr>Ion Boardroom</vt:lpstr>
      <vt:lpstr>The power of  choice</vt:lpstr>
      <vt:lpstr>Flow of the session</vt:lpstr>
      <vt:lpstr>YOU!</vt:lpstr>
      <vt:lpstr>The Paperclip study</vt:lpstr>
      <vt:lpstr>Creativity &amp; Innovation</vt:lpstr>
      <vt:lpstr>accelerator  manifesto</vt:lpstr>
      <vt:lpstr>CREATING A  TEAM OF a-players </vt:lpstr>
      <vt:lpstr>Identifying Sony MUSIC  a-players</vt:lpstr>
      <vt:lpstr>BEING NICE</vt:lpstr>
      <vt:lpstr>Nice versus Kind</vt:lpstr>
      <vt:lpstr>Tough love – your role as a MANAGER &amp; coach</vt:lpstr>
      <vt:lpstr>Mirror mirror</vt:lpstr>
      <vt:lpstr>IDEAS to tackle tricky conversations</vt:lpstr>
      <vt:lpstr>Practice makes perfect</vt:lpstr>
      <vt:lpstr>MANAGING CONSEQUENCES AND CHOICES</vt:lpstr>
      <vt:lpstr> a-player acknowledgement </vt:lpstr>
      <vt:lpstr>Complete YOUR SONY MUSIC GIFT OF gratitude</vt:lpstr>
      <vt:lpstr>Thank you!</vt:lpstr>
      <vt:lpstr>BREAK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Emery</dc:creator>
  <cp:lastModifiedBy>Georgie Smith</cp:lastModifiedBy>
  <cp:revision>74</cp:revision>
  <dcterms:created xsi:type="dcterms:W3CDTF">2017-05-02T12:52:14Z</dcterms:created>
  <dcterms:modified xsi:type="dcterms:W3CDTF">2017-06-26T12:56:46Z</dcterms:modified>
</cp:coreProperties>
</file>