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22" r:id="rId2"/>
    <p:sldId id="456" r:id="rId3"/>
    <p:sldId id="486" r:id="rId4"/>
    <p:sldId id="485" r:id="rId5"/>
    <p:sldId id="484" r:id="rId6"/>
    <p:sldId id="483" r:id="rId7"/>
    <p:sldId id="479" r:id="rId8"/>
    <p:sldId id="487" r:id="rId9"/>
    <p:sldId id="480" r:id="rId10"/>
    <p:sldId id="488" r:id="rId11"/>
    <p:sldId id="482" r:id="rId12"/>
    <p:sldId id="490" r:id="rId13"/>
    <p:sldId id="466" r:id="rId14"/>
    <p:sldId id="467" r:id="rId15"/>
    <p:sldId id="470" r:id="rId16"/>
    <p:sldId id="491" r:id="rId17"/>
    <p:sldId id="468" r:id="rId18"/>
    <p:sldId id="489" r:id="rId19"/>
    <p:sldId id="472" r:id="rId20"/>
    <p:sldId id="473" r:id="rId21"/>
    <p:sldId id="474" r:id="rId22"/>
    <p:sldId id="475" r:id="rId23"/>
    <p:sldId id="476" r:id="rId24"/>
    <p:sldId id="477" r:id="rId25"/>
    <p:sldId id="478" r:id="rId26"/>
    <p:sldId id="492"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ECA"/>
    <a:srgbClr val="51C0AF"/>
    <a:srgbClr val="283683"/>
    <a:srgbClr val="EA1A1F"/>
    <a:srgbClr val="F36A43"/>
    <a:srgbClr val="CD242A"/>
    <a:srgbClr val="A72327"/>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0" autoAdjust="0"/>
    <p:restoredTop sz="94397" autoAdjust="0"/>
  </p:normalViewPr>
  <p:slideViewPr>
    <p:cSldViewPr snapToGrid="0">
      <p:cViewPr varScale="1">
        <p:scale>
          <a:sx n="105" d="100"/>
          <a:sy n="105" d="100"/>
        </p:scale>
        <p:origin x="76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02/07/2019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17463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10</a:t>
            </a:fld>
            <a:endParaRPr lang="en-GB"/>
          </a:p>
        </p:txBody>
      </p:sp>
    </p:spTree>
    <p:extLst>
      <p:ext uri="{BB962C8B-B14F-4D97-AF65-F5344CB8AC3E}">
        <p14:creationId xmlns:p14="http://schemas.microsoft.com/office/powerpoint/2010/main" val="8006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11</a:t>
            </a:fld>
            <a:endParaRPr lang="en-GB"/>
          </a:p>
        </p:txBody>
      </p:sp>
    </p:spTree>
    <p:extLst>
      <p:ext uri="{BB962C8B-B14F-4D97-AF65-F5344CB8AC3E}">
        <p14:creationId xmlns:p14="http://schemas.microsoft.com/office/powerpoint/2010/main" val="20458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12</a:t>
            </a:fld>
            <a:endParaRPr lang="en-GB"/>
          </a:p>
        </p:txBody>
      </p:sp>
    </p:spTree>
    <p:extLst>
      <p:ext uri="{BB962C8B-B14F-4D97-AF65-F5344CB8AC3E}">
        <p14:creationId xmlns:p14="http://schemas.microsoft.com/office/powerpoint/2010/main" val="169433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18</a:t>
            </a:fld>
            <a:endParaRPr lang="en-GB"/>
          </a:p>
        </p:txBody>
      </p:sp>
    </p:spTree>
    <p:extLst>
      <p:ext uri="{BB962C8B-B14F-4D97-AF65-F5344CB8AC3E}">
        <p14:creationId xmlns:p14="http://schemas.microsoft.com/office/powerpoint/2010/main" val="287135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31768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3</a:t>
            </a:fld>
            <a:endParaRPr lang="en-GB"/>
          </a:p>
        </p:txBody>
      </p:sp>
    </p:spTree>
    <p:extLst>
      <p:ext uri="{BB962C8B-B14F-4D97-AF65-F5344CB8AC3E}">
        <p14:creationId xmlns:p14="http://schemas.microsoft.com/office/powerpoint/2010/main" val="23685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4</a:t>
            </a:fld>
            <a:endParaRPr lang="en-GB"/>
          </a:p>
        </p:txBody>
      </p:sp>
    </p:spTree>
    <p:extLst>
      <p:ext uri="{BB962C8B-B14F-4D97-AF65-F5344CB8AC3E}">
        <p14:creationId xmlns:p14="http://schemas.microsoft.com/office/powerpoint/2010/main" val="311038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5</a:t>
            </a:fld>
            <a:endParaRPr lang="en-GB"/>
          </a:p>
        </p:txBody>
      </p:sp>
    </p:spTree>
    <p:extLst>
      <p:ext uri="{BB962C8B-B14F-4D97-AF65-F5344CB8AC3E}">
        <p14:creationId xmlns:p14="http://schemas.microsoft.com/office/powerpoint/2010/main" val="20262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6</a:t>
            </a:fld>
            <a:endParaRPr lang="en-GB"/>
          </a:p>
        </p:txBody>
      </p:sp>
    </p:spTree>
    <p:extLst>
      <p:ext uri="{BB962C8B-B14F-4D97-AF65-F5344CB8AC3E}">
        <p14:creationId xmlns:p14="http://schemas.microsoft.com/office/powerpoint/2010/main" val="6853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40968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8</a:t>
            </a:fld>
            <a:endParaRPr lang="en-GB"/>
          </a:p>
        </p:txBody>
      </p:sp>
    </p:spTree>
    <p:extLst>
      <p:ext uri="{BB962C8B-B14F-4D97-AF65-F5344CB8AC3E}">
        <p14:creationId xmlns:p14="http://schemas.microsoft.com/office/powerpoint/2010/main" val="172227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9</a:t>
            </a:fld>
            <a:endParaRPr lang="en-GB"/>
          </a:p>
        </p:txBody>
      </p:sp>
    </p:spTree>
    <p:extLst>
      <p:ext uri="{BB962C8B-B14F-4D97-AF65-F5344CB8AC3E}">
        <p14:creationId xmlns:p14="http://schemas.microsoft.com/office/powerpoint/2010/main" val="52409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340068"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35517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338554"/>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FEEECA"/>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FEEECA"/>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25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456861"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FEEECA"/>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8544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892696"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FEEECA"/>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64668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738872"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endParaRPr lang="en-US" sz="1100" dirty="0">
              <a:solidFill>
                <a:srgbClr val="283683"/>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Tree>
    <p:extLst>
      <p:ext uri="{BB962C8B-B14F-4D97-AF65-F5344CB8AC3E}">
        <p14:creationId xmlns:p14="http://schemas.microsoft.com/office/powerpoint/2010/main" val="70449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4055066"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endParaRPr lang="en-US" sz="1100" dirty="0">
              <a:solidFill>
                <a:srgbClr val="283683"/>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283683"/>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257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4174707"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endParaRPr lang="en-US" sz="1100" dirty="0">
              <a:solidFill>
                <a:srgbClr val="283683"/>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283683"/>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330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978154"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endParaRPr lang="en-US" sz="1100" dirty="0">
              <a:solidFill>
                <a:srgbClr val="283683"/>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283683"/>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0815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263286"/>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7" r:id="rId3"/>
    <p:sldLayoutId id="2147483719" r:id="rId4"/>
    <p:sldLayoutId id="2147483713" r:id="rId5"/>
    <p:sldLayoutId id="2147483714" r:id="rId6"/>
    <p:sldLayoutId id="2147483716" r:id="rId7"/>
    <p:sldLayoutId id="2147483718"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9" userDrawn="1">
          <p15:clr>
            <a:srgbClr val="F26B43"/>
          </p15:clr>
        </p15:guide>
        <p15:guide id="3" pos="6902" userDrawn="1">
          <p15:clr>
            <a:srgbClr val="F26B43"/>
          </p15:clr>
        </p15:guide>
        <p15:guide id="6" pos="3840" userDrawn="1">
          <p15:clr>
            <a:srgbClr val="F26B43"/>
          </p15:clr>
        </p15:guide>
        <p15:guide id="8" pos="710" userDrawn="1">
          <p15:clr>
            <a:srgbClr val="F26B43"/>
          </p15:clr>
        </p15:guide>
        <p15:guide id="13" orient="horz" pos="2137" userDrawn="1">
          <p15:clr>
            <a:srgbClr val="F26B43"/>
          </p15:clr>
        </p15:guide>
        <p15:guide id="14" orient="horz" pos="3929" userDrawn="1">
          <p15:clr>
            <a:srgbClr val="F26B43"/>
          </p15:clr>
        </p15:guide>
        <p15:guide id="15" pos="17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B5BD7-0ECC-FD4A-82EE-7315CCA05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58" y="0"/>
            <a:ext cx="12184083" cy="6858000"/>
          </a:xfrm>
          <a:prstGeom prst="rect">
            <a:avLst/>
          </a:prstGeom>
        </p:spPr>
      </p:pic>
      <p:sp>
        <p:nvSpPr>
          <p:cNvPr id="7" name="Rectangle 6">
            <a:extLst>
              <a:ext uri="{FF2B5EF4-FFF2-40B4-BE49-F238E27FC236}">
                <a16:creationId xmlns:a16="http://schemas.microsoft.com/office/drawing/2014/main" id="{451753DA-5EBA-AB49-AEAD-6E9210EA0137}"/>
              </a:ext>
            </a:extLst>
          </p:cNvPr>
          <p:cNvSpPr/>
          <p:nvPr/>
        </p:nvSpPr>
        <p:spPr>
          <a:xfrm>
            <a:off x="0" y="0"/>
            <a:ext cx="12192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E23630-AA23-DB47-8710-823DCA4F8185}"/>
              </a:ext>
            </a:extLst>
          </p:cNvPr>
          <p:cNvSpPr/>
          <p:nvPr/>
        </p:nvSpPr>
        <p:spPr>
          <a:xfrm>
            <a:off x="484912" y="440037"/>
            <a:ext cx="7946631" cy="2548994"/>
          </a:xfrm>
          <a:prstGeom prst="rect">
            <a:avLst/>
          </a:prstGeom>
          <a:effectLst/>
        </p:spPr>
        <p:txBody>
          <a:bodyPr wrap="none" lIns="0" tIns="0" rIns="0" bIns="0">
            <a:noAutofit/>
          </a:bodyPr>
          <a:lstStyle/>
          <a:p>
            <a:pPr>
              <a:lnSpc>
                <a:spcPts val="7000"/>
              </a:lnSpc>
            </a:pPr>
            <a:r>
              <a:rPr lang="fr-FR" sz="6600" spc="40" dirty="0">
                <a:solidFill>
                  <a:schemeClr val="bg1"/>
                </a:solidFill>
                <a:latin typeface="Suisse Int'l Mono" panose="020B0509000000000000" pitchFamily="49" charset="77"/>
                <a:cs typeface="Arial" panose="020B0604020202020204" pitchFamily="34" charset="0"/>
              </a:rPr>
              <a:t>THINK.</a:t>
            </a:r>
            <a:br>
              <a:rPr lang="fr-FR" sz="6600" spc="40" dirty="0">
                <a:solidFill>
                  <a:schemeClr val="bg1"/>
                </a:solidFill>
                <a:latin typeface="Suisse Int'l Mono" panose="020B0509000000000000" pitchFamily="49" charset="77"/>
                <a:cs typeface="Arial" panose="020B0604020202020204" pitchFamily="34" charset="0"/>
              </a:rPr>
            </a:br>
            <a:r>
              <a:rPr lang="fr-FR" sz="6600" spc="40" dirty="0">
                <a:solidFill>
                  <a:schemeClr val="bg1"/>
                </a:solidFill>
                <a:latin typeface="Suisse Int'l Mono" panose="020B0509000000000000" pitchFamily="49" charset="77"/>
                <a:cs typeface="Arial" panose="020B0604020202020204" pitchFamily="34" charset="0"/>
              </a:rPr>
              <a:t>DO.SPRINTS.</a:t>
            </a:r>
          </a:p>
        </p:txBody>
      </p:sp>
      <p:pic>
        <p:nvPicPr>
          <p:cNvPr id="5" name="Picture 4">
            <a:extLst>
              <a:ext uri="{FF2B5EF4-FFF2-40B4-BE49-F238E27FC236}">
                <a16:creationId xmlns:a16="http://schemas.microsoft.com/office/drawing/2014/main" id="{246FD795-8213-5E4D-B866-25214BDCA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Tree>
    <p:extLst>
      <p:ext uri="{BB962C8B-B14F-4D97-AF65-F5344CB8AC3E}">
        <p14:creationId xmlns:p14="http://schemas.microsoft.com/office/powerpoint/2010/main" val="272546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38EBD1B-6FF3-BE44-9AD2-BFE06295606B}"/>
              </a:ext>
            </a:extLst>
          </p:cNvPr>
          <p:cNvSpPr txBox="1">
            <a:spLocks/>
          </p:cNvSpPr>
          <p:nvPr/>
        </p:nvSpPr>
        <p:spPr>
          <a:xfrm rot="16200000">
            <a:off x="198457" y="3229138"/>
            <a:ext cx="4102430" cy="416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a:solidFill>
                  <a:schemeClr val="bg1"/>
                </a:solidFill>
                <a:latin typeface="Arial" panose="020B0604020202020204" pitchFamily="34" charset="0"/>
                <a:cs typeface="Arial" panose="020B0604020202020204" pitchFamily="34" charset="0"/>
              </a:rPr>
              <a:t>Le modèle des cinq comportements</a:t>
            </a:r>
          </a:p>
        </p:txBody>
      </p:sp>
      <p:sp>
        <p:nvSpPr>
          <p:cNvPr id="10" name="Triangle 9">
            <a:extLst>
              <a:ext uri="{FF2B5EF4-FFF2-40B4-BE49-F238E27FC236}">
                <a16:creationId xmlns:a16="http://schemas.microsoft.com/office/drawing/2014/main" id="{0995F8B1-97CD-B949-BB4B-AB4C9B12BC1F}"/>
              </a:ext>
            </a:extLst>
          </p:cNvPr>
          <p:cNvSpPr/>
          <p:nvPr/>
        </p:nvSpPr>
        <p:spPr>
          <a:xfrm>
            <a:off x="3862803" y="1376830"/>
            <a:ext cx="5522400" cy="4111816"/>
          </a:xfrm>
          <a:prstGeom prst="triangle">
            <a:avLst/>
          </a:prstGeom>
          <a:solidFill>
            <a:srgbClr val="FEE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FDB5C75-1ACB-7249-9F2F-D44AF1EC743F}"/>
              </a:ext>
            </a:extLst>
          </p:cNvPr>
          <p:cNvGrpSpPr/>
          <p:nvPr/>
        </p:nvGrpSpPr>
        <p:grpSpPr>
          <a:xfrm>
            <a:off x="3862803" y="1386203"/>
            <a:ext cx="5596491" cy="4102443"/>
            <a:chOff x="3334800" y="1278243"/>
            <a:chExt cx="5596491" cy="4102443"/>
          </a:xfrm>
        </p:grpSpPr>
        <p:cxnSp>
          <p:nvCxnSpPr>
            <p:cNvPr id="11" name="Straight Connector 10">
              <a:extLst>
                <a:ext uri="{FF2B5EF4-FFF2-40B4-BE49-F238E27FC236}">
                  <a16:creationId xmlns:a16="http://schemas.microsoft.com/office/drawing/2014/main" id="{E046A6EA-0112-9046-BEFD-260F158A649F}"/>
                </a:ext>
              </a:extLst>
            </p:cNvPr>
            <p:cNvCxnSpPr>
              <a:cxnSpLocks/>
            </p:cNvCxnSpPr>
            <p:nvPr/>
          </p:nvCxnSpPr>
          <p:spPr>
            <a:xfrm>
              <a:off x="3334800" y="5380686"/>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2720-69D5-0F4A-907F-44E60D4D7A0F}"/>
                </a:ext>
              </a:extLst>
            </p:cNvPr>
            <p:cNvCxnSpPr>
              <a:cxnSpLocks/>
            </p:cNvCxnSpPr>
            <p:nvPr/>
          </p:nvCxnSpPr>
          <p:spPr>
            <a:xfrm>
              <a:off x="3408891" y="1278243"/>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203BA-2D7F-C94A-895F-8C979C07127C}"/>
                </a:ext>
              </a:extLst>
            </p:cNvPr>
            <p:cNvCxnSpPr>
              <a:cxnSpLocks/>
            </p:cNvCxnSpPr>
            <p:nvPr/>
          </p:nvCxnSpPr>
          <p:spPr>
            <a:xfrm>
              <a:off x="3334800" y="2098732"/>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C91EB8-7E4F-A540-9D9A-4B98AFF684F0}"/>
                </a:ext>
              </a:extLst>
            </p:cNvPr>
            <p:cNvCxnSpPr>
              <a:cxnSpLocks/>
            </p:cNvCxnSpPr>
            <p:nvPr/>
          </p:nvCxnSpPr>
          <p:spPr>
            <a:xfrm>
              <a:off x="3334800" y="2919221"/>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AEEEC7-E3A3-F04B-B11B-FCC13CE2C551}"/>
                </a:ext>
              </a:extLst>
            </p:cNvPr>
            <p:cNvCxnSpPr>
              <a:cxnSpLocks/>
            </p:cNvCxnSpPr>
            <p:nvPr/>
          </p:nvCxnSpPr>
          <p:spPr>
            <a:xfrm>
              <a:off x="3334800" y="3739710"/>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994B67-8792-3146-B901-B1A30E772D9F}"/>
                </a:ext>
              </a:extLst>
            </p:cNvPr>
            <p:cNvCxnSpPr>
              <a:cxnSpLocks/>
            </p:cNvCxnSpPr>
            <p:nvPr/>
          </p:nvCxnSpPr>
          <p:spPr>
            <a:xfrm>
              <a:off x="3334800" y="4560199"/>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CAF039E-486B-1D48-A650-378C78880FC1}"/>
              </a:ext>
            </a:extLst>
          </p:cNvPr>
          <p:cNvSpPr/>
          <p:nvPr/>
        </p:nvSpPr>
        <p:spPr>
          <a:xfrm>
            <a:off x="6100367" y="1657948"/>
            <a:ext cx="1047273" cy="276999"/>
          </a:xfrm>
          <a:prstGeom prst="rect">
            <a:avLst/>
          </a:prstGeom>
        </p:spPr>
        <p:txBody>
          <a:bodyPr wrap="none" lIns="0" tIns="0" rIns="0" bIns="0" anchor="ctr">
            <a:noAutofit/>
          </a:bodyPr>
          <a:lstStyle/>
          <a:p>
            <a:pPr algn="ctr"/>
            <a:r>
              <a:rPr lang="fr-FR" sz="1100" b="1" spc="100" dirty="0">
                <a:solidFill>
                  <a:srgbClr val="283683"/>
                </a:solidFill>
                <a:latin typeface="Arial" panose="020B0604020202020204" pitchFamily="34" charset="0"/>
                <a:cs typeface="Arial" panose="020B0604020202020204" pitchFamily="34" charset="0"/>
              </a:rPr>
              <a:t>LES RÉSULTATS</a:t>
            </a:r>
          </a:p>
        </p:txBody>
      </p:sp>
      <p:sp>
        <p:nvSpPr>
          <p:cNvPr id="22" name="Rectangle 21">
            <a:extLst>
              <a:ext uri="{FF2B5EF4-FFF2-40B4-BE49-F238E27FC236}">
                <a16:creationId xmlns:a16="http://schemas.microsoft.com/office/drawing/2014/main" id="{F35EA8EC-056F-B542-8613-2D21C5737E37}"/>
              </a:ext>
            </a:extLst>
          </p:cNvPr>
          <p:cNvSpPr/>
          <p:nvPr/>
        </p:nvSpPr>
        <p:spPr>
          <a:xfrm>
            <a:off x="5300245" y="2478437"/>
            <a:ext cx="2647516" cy="276999"/>
          </a:xfrm>
          <a:prstGeom prst="rect">
            <a:avLst/>
          </a:prstGeom>
        </p:spPr>
        <p:txBody>
          <a:bodyPr wrap="none" lIns="0" tIns="0" rIns="0" bIns="0" anchor="ctr">
            <a:noAutofit/>
          </a:bodyPr>
          <a:lstStyle/>
          <a:p>
            <a:pPr algn="ctr"/>
            <a:r>
              <a:rPr lang="fr-FR" sz="1100" b="1" spc="100">
                <a:solidFill>
                  <a:srgbClr val="283683"/>
                </a:solidFill>
                <a:latin typeface="Arial" panose="020B0604020202020204" pitchFamily="34" charset="0"/>
                <a:cs typeface="Arial" panose="020B0604020202020204" pitchFamily="34" charset="0"/>
              </a:rPr>
              <a:t>SES RESPONSABILITÉS</a:t>
            </a:r>
          </a:p>
        </p:txBody>
      </p:sp>
      <p:sp>
        <p:nvSpPr>
          <p:cNvPr id="23" name="Rectangle 22">
            <a:extLst>
              <a:ext uri="{FF2B5EF4-FFF2-40B4-BE49-F238E27FC236}">
                <a16:creationId xmlns:a16="http://schemas.microsoft.com/office/drawing/2014/main" id="{AB623456-A021-0D4E-BA9A-8509A9373B64}"/>
              </a:ext>
            </a:extLst>
          </p:cNvPr>
          <p:cNvSpPr/>
          <p:nvPr/>
        </p:nvSpPr>
        <p:spPr>
          <a:xfrm>
            <a:off x="5300245" y="3298926"/>
            <a:ext cx="2647516" cy="276999"/>
          </a:xfrm>
          <a:prstGeom prst="rect">
            <a:avLst/>
          </a:prstGeom>
        </p:spPr>
        <p:txBody>
          <a:bodyPr wrap="none" lIns="0" tIns="0" rIns="0" bIns="0" anchor="ctr">
            <a:noAutofit/>
          </a:bodyPr>
          <a:lstStyle/>
          <a:p>
            <a:pPr algn="ctr"/>
            <a:r>
              <a:rPr lang="fr-FR" sz="1100" b="1" spc="100">
                <a:solidFill>
                  <a:srgbClr val="283683"/>
                </a:solidFill>
                <a:latin typeface="Arial" panose="020B0604020202020204" pitchFamily="34" charset="0"/>
                <a:cs typeface="Arial" panose="020B0604020202020204" pitchFamily="34" charset="0"/>
              </a:rPr>
              <a:t>SES ENGAGEMENTS</a:t>
            </a:r>
          </a:p>
        </p:txBody>
      </p:sp>
      <p:sp>
        <p:nvSpPr>
          <p:cNvPr id="24" name="Rectangle 23">
            <a:extLst>
              <a:ext uri="{FF2B5EF4-FFF2-40B4-BE49-F238E27FC236}">
                <a16:creationId xmlns:a16="http://schemas.microsoft.com/office/drawing/2014/main" id="{27D97FBF-E62B-F649-B94C-5ED4D0BDD6A0}"/>
              </a:ext>
            </a:extLst>
          </p:cNvPr>
          <p:cNvSpPr/>
          <p:nvPr/>
        </p:nvSpPr>
        <p:spPr>
          <a:xfrm>
            <a:off x="5300245" y="4119415"/>
            <a:ext cx="2647516" cy="276999"/>
          </a:xfrm>
          <a:prstGeom prst="rect">
            <a:avLst/>
          </a:prstGeom>
        </p:spPr>
        <p:txBody>
          <a:bodyPr wrap="none" lIns="0" tIns="0" rIns="0" bIns="0" anchor="ctr">
            <a:noAutofit/>
          </a:bodyPr>
          <a:lstStyle/>
          <a:p>
            <a:pPr algn="ctr"/>
            <a:r>
              <a:rPr lang="fr-FR" sz="1100" b="1" spc="100">
                <a:solidFill>
                  <a:srgbClr val="283683"/>
                </a:solidFill>
                <a:latin typeface="Arial" panose="020B0604020202020204" pitchFamily="34" charset="0"/>
                <a:cs typeface="Arial" panose="020B0604020202020204" pitchFamily="34" charset="0"/>
              </a:rPr>
              <a:t>LES CONFLITS</a:t>
            </a:r>
          </a:p>
        </p:txBody>
      </p:sp>
      <p:sp>
        <p:nvSpPr>
          <p:cNvPr id="25" name="Rectangle 24">
            <a:extLst>
              <a:ext uri="{FF2B5EF4-FFF2-40B4-BE49-F238E27FC236}">
                <a16:creationId xmlns:a16="http://schemas.microsoft.com/office/drawing/2014/main" id="{24D2171E-E771-1F47-B128-251A7796E708}"/>
              </a:ext>
            </a:extLst>
          </p:cNvPr>
          <p:cNvSpPr/>
          <p:nvPr/>
        </p:nvSpPr>
        <p:spPr>
          <a:xfrm>
            <a:off x="5300245" y="4939904"/>
            <a:ext cx="2647516" cy="276999"/>
          </a:xfrm>
          <a:prstGeom prst="rect">
            <a:avLst/>
          </a:prstGeom>
        </p:spPr>
        <p:txBody>
          <a:bodyPr wrap="none" lIns="0" tIns="0" rIns="0" bIns="0" anchor="ctr">
            <a:noAutofit/>
          </a:bodyPr>
          <a:lstStyle/>
          <a:p>
            <a:pPr algn="ctr"/>
            <a:r>
              <a:rPr lang="fr-FR" sz="1100" b="1" spc="100">
                <a:solidFill>
                  <a:srgbClr val="283683"/>
                </a:solidFill>
                <a:latin typeface="Arial" panose="020B0604020202020204" pitchFamily="34" charset="0"/>
                <a:cs typeface="Arial" panose="020B0604020202020204" pitchFamily="34" charset="0"/>
              </a:rPr>
              <a:t>LA CONFIANCE</a:t>
            </a:r>
          </a:p>
        </p:txBody>
      </p:sp>
      <p:sp>
        <p:nvSpPr>
          <p:cNvPr id="26" name="Rectangle 25">
            <a:extLst>
              <a:ext uri="{FF2B5EF4-FFF2-40B4-BE49-F238E27FC236}">
                <a16:creationId xmlns:a16="http://schemas.microsoft.com/office/drawing/2014/main" id="{9ED73E7D-466B-F142-9C5A-69DA17E2A1CC}"/>
              </a:ext>
            </a:extLst>
          </p:cNvPr>
          <p:cNvSpPr/>
          <p:nvPr/>
        </p:nvSpPr>
        <p:spPr>
          <a:xfrm>
            <a:off x="4217456" y="1657948"/>
            <a:ext cx="1636097" cy="276999"/>
          </a:xfrm>
          <a:prstGeom prst="rect">
            <a:avLst/>
          </a:prstGeom>
        </p:spPr>
        <p:txBody>
          <a:bodyPr wrap="none" lIns="0" tIns="0" rIns="0" bIns="0" anchor="ctr">
            <a:noAutofit/>
          </a:bodyPr>
          <a:lstStyle/>
          <a:p>
            <a:pPr algn="r"/>
            <a:r>
              <a:rPr lang="fr-FR" sz="1400" i="1" spc="50" dirty="0">
                <a:solidFill>
                  <a:srgbClr val="FEEECA"/>
                </a:solidFill>
                <a:latin typeface="Arial" panose="020B0604020202020204" pitchFamily="34" charset="0"/>
                <a:cs typeface="Arial" panose="020B0604020202020204" pitchFamily="34" charset="0"/>
              </a:rPr>
              <a:t>Se focaliser sur...</a:t>
            </a:r>
          </a:p>
        </p:txBody>
      </p:sp>
      <p:sp>
        <p:nvSpPr>
          <p:cNvPr id="27" name="Rectangle 26">
            <a:extLst>
              <a:ext uri="{FF2B5EF4-FFF2-40B4-BE49-F238E27FC236}">
                <a16:creationId xmlns:a16="http://schemas.microsoft.com/office/drawing/2014/main" id="{8951CACF-F9E5-9749-83F5-2F32130BA79D}"/>
              </a:ext>
            </a:extLst>
          </p:cNvPr>
          <p:cNvSpPr/>
          <p:nvPr/>
        </p:nvSpPr>
        <p:spPr>
          <a:xfrm>
            <a:off x="3678843" y="2478437"/>
            <a:ext cx="1636098" cy="276999"/>
          </a:xfrm>
          <a:prstGeom prst="rect">
            <a:avLst/>
          </a:prstGeom>
        </p:spPr>
        <p:txBody>
          <a:bodyPr wrap="none" lIns="0" tIns="0" rIns="0" bIns="0" anchor="ctr">
            <a:noAutofit/>
          </a:bodyPr>
          <a:lstStyle/>
          <a:p>
            <a:pPr algn="r"/>
            <a:r>
              <a:rPr lang="fr-FR" sz="1400" i="1" spc="50" dirty="0">
                <a:solidFill>
                  <a:srgbClr val="FEEECA"/>
                </a:solidFill>
                <a:latin typeface="Arial" panose="020B0604020202020204" pitchFamily="34" charset="0"/>
                <a:cs typeface="Arial" panose="020B0604020202020204" pitchFamily="34" charset="0"/>
              </a:rPr>
              <a:t>Prendre...</a:t>
            </a:r>
          </a:p>
        </p:txBody>
      </p:sp>
      <p:sp>
        <p:nvSpPr>
          <p:cNvPr id="28" name="Rectangle 27">
            <a:extLst>
              <a:ext uri="{FF2B5EF4-FFF2-40B4-BE49-F238E27FC236}">
                <a16:creationId xmlns:a16="http://schemas.microsoft.com/office/drawing/2014/main" id="{6FB97146-473B-9F40-B6CE-96B44743F525}"/>
              </a:ext>
            </a:extLst>
          </p:cNvPr>
          <p:cNvSpPr/>
          <p:nvPr/>
        </p:nvSpPr>
        <p:spPr>
          <a:xfrm>
            <a:off x="3118845" y="3298926"/>
            <a:ext cx="1636098" cy="276999"/>
          </a:xfrm>
          <a:prstGeom prst="rect">
            <a:avLst/>
          </a:prstGeom>
        </p:spPr>
        <p:txBody>
          <a:bodyPr wrap="none" lIns="0" tIns="0" rIns="0" bIns="0" anchor="ctr">
            <a:noAutofit/>
          </a:bodyPr>
          <a:lstStyle/>
          <a:p>
            <a:pPr algn="r"/>
            <a:r>
              <a:rPr lang="fr-FR" sz="1400" i="1" spc="50" dirty="0">
                <a:solidFill>
                  <a:srgbClr val="FEEECA"/>
                </a:solidFill>
                <a:latin typeface="Arial" panose="020B0604020202020204" pitchFamily="34" charset="0"/>
                <a:cs typeface="Arial" panose="020B0604020202020204" pitchFamily="34" charset="0"/>
              </a:rPr>
              <a:t>Respecter...</a:t>
            </a:r>
          </a:p>
        </p:txBody>
      </p:sp>
      <p:sp>
        <p:nvSpPr>
          <p:cNvPr id="29" name="Rectangle 28">
            <a:extLst>
              <a:ext uri="{FF2B5EF4-FFF2-40B4-BE49-F238E27FC236}">
                <a16:creationId xmlns:a16="http://schemas.microsoft.com/office/drawing/2014/main" id="{10E1CDDC-220F-8E47-A1FE-8DEFF51C6674}"/>
              </a:ext>
            </a:extLst>
          </p:cNvPr>
          <p:cNvSpPr/>
          <p:nvPr/>
        </p:nvSpPr>
        <p:spPr>
          <a:xfrm>
            <a:off x="2581359" y="4119415"/>
            <a:ext cx="1636097" cy="276999"/>
          </a:xfrm>
          <a:prstGeom prst="rect">
            <a:avLst/>
          </a:prstGeom>
        </p:spPr>
        <p:txBody>
          <a:bodyPr wrap="none" lIns="0" tIns="0" rIns="0" bIns="0" anchor="ctr">
            <a:noAutofit/>
          </a:bodyPr>
          <a:lstStyle/>
          <a:p>
            <a:pPr algn="r"/>
            <a:r>
              <a:rPr lang="fr-FR" sz="1400" i="1" spc="50">
                <a:solidFill>
                  <a:srgbClr val="FEEECA"/>
                </a:solidFill>
                <a:latin typeface="Arial" panose="020B0604020202020204" pitchFamily="34" charset="0"/>
                <a:cs typeface="Arial" panose="020B0604020202020204" pitchFamily="34" charset="0"/>
              </a:rPr>
              <a:t>Gérer....</a:t>
            </a:r>
          </a:p>
        </p:txBody>
      </p:sp>
      <p:sp>
        <p:nvSpPr>
          <p:cNvPr id="30" name="Rectangle 29">
            <a:extLst>
              <a:ext uri="{FF2B5EF4-FFF2-40B4-BE49-F238E27FC236}">
                <a16:creationId xmlns:a16="http://schemas.microsoft.com/office/drawing/2014/main" id="{7EBF659D-72F1-E443-8A86-B91DF742AB34}"/>
              </a:ext>
            </a:extLst>
          </p:cNvPr>
          <p:cNvSpPr/>
          <p:nvPr/>
        </p:nvSpPr>
        <p:spPr>
          <a:xfrm>
            <a:off x="1889077" y="4939904"/>
            <a:ext cx="1734951" cy="276999"/>
          </a:xfrm>
          <a:prstGeom prst="rect">
            <a:avLst/>
          </a:prstGeom>
        </p:spPr>
        <p:txBody>
          <a:bodyPr wrap="none" lIns="0" tIns="0" rIns="0" bIns="0" anchor="ctr">
            <a:noAutofit/>
          </a:bodyPr>
          <a:lstStyle/>
          <a:p>
            <a:pPr algn="r"/>
            <a:r>
              <a:rPr lang="fr-FR" sz="1400" i="1" spc="50">
                <a:solidFill>
                  <a:srgbClr val="FEEECA"/>
                </a:solidFill>
                <a:latin typeface="Arial" panose="020B0604020202020204" pitchFamily="34" charset="0"/>
                <a:cs typeface="Arial" panose="020B0604020202020204" pitchFamily="34" charset="0"/>
              </a:rPr>
              <a:t>Bâtir...</a:t>
            </a:r>
          </a:p>
        </p:txBody>
      </p:sp>
      <p:sp>
        <p:nvSpPr>
          <p:cNvPr id="31" name="Rectangle 30">
            <a:extLst>
              <a:ext uri="{FF2B5EF4-FFF2-40B4-BE49-F238E27FC236}">
                <a16:creationId xmlns:a16="http://schemas.microsoft.com/office/drawing/2014/main" id="{A8982218-3382-DD40-BE0E-EF3DCD60ABC1}"/>
              </a:ext>
            </a:extLst>
          </p:cNvPr>
          <p:cNvSpPr/>
          <p:nvPr/>
        </p:nvSpPr>
        <p:spPr>
          <a:xfrm>
            <a:off x="7537869" y="1657948"/>
            <a:ext cx="2634976" cy="276999"/>
          </a:xfrm>
          <a:prstGeom prst="rect">
            <a:avLst/>
          </a:prstGeom>
        </p:spPr>
        <p:txBody>
          <a:bodyPr wrap="none" lIns="0" tIns="0" rIns="0" bIns="0" anchor="ctr">
            <a:noAutofit/>
          </a:bodyPr>
          <a:lstStyle/>
          <a:p>
            <a:r>
              <a:rPr lang="fr-FR" sz="1400" i="1" spc="50">
                <a:solidFill>
                  <a:srgbClr val="FEEECA"/>
                </a:solidFill>
                <a:latin typeface="Arial" panose="020B0604020202020204" pitchFamily="34" charset="0"/>
                <a:cs typeface="Arial" panose="020B0604020202020204" pitchFamily="34" charset="0"/>
              </a:rPr>
              <a:t>Focalisation sur le résultat collectif</a:t>
            </a:r>
          </a:p>
        </p:txBody>
      </p:sp>
      <p:sp>
        <p:nvSpPr>
          <p:cNvPr id="32" name="Rectangle 31">
            <a:extLst>
              <a:ext uri="{FF2B5EF4-FFF2-40B4-BE49-F238E27FC236}">
                <a16:creationId xmlns:a16="http://schemas.microsoft.com/office/drawing/2014/main" id="{9C374B0A-F989-6548-98E0-61B82F1FB352}"/>
              </a:ext>
            </a:extLst>
          </p:cNvPr>
          <p:cNvSpPr/>
          <p:nvPr/>
        </p:nvSpPr>
        <p:spPr>
          <a:xfrm>
            <a:off x="8037308" y="2478437"/>
            <a:ext cx="3178206" cy="276999"/>
          </a:xfrm>
          <a:prstGeom prst="rect">
            <a:avLst/>
          </a:prstGeom>
        </p:spPr>
        <p:txBody>
          <a:bodyPr wrap="none" lIns="0" tIns="0" rIns="0" bIns="0" anchor="ctr">
            <a:noAutofit/>
          </a:bodyPr>
          <a:lstStyle/>
          <a:p>
            <a:r>
              <a:rPr lang="fr-FR" sz="1400" i="1" spc="50">
                <a:solidFill>
                  <a:srgbClr val="FEEECA"/>
                </a:solidFill>
                <a:latin typeface="Arial" panose="020B0604020202020204" pitchFamily="34" charset="0"/>
                <a:cs typeface="Arial" panose="020B0604020202020204" pitchFamily="34" charset="0"/>
              </a:rPr>
              <a:t>Respect complet des engagements</a:t>
            </a:r>
          </a:p>
        </p:txBody>
      </p:sp>
      <p:sp>
        <p:nvSpPr>
          <p:cNvPr id="33" name="Rectangle 32">
            <a:extLst>
              <a:ext uri="{FF2B5EF4-FFF2-40B4-BE49-F238E27FC236}">
                <a16:creationId xmlns:a16="http://schemas.microsoft.com/office/drawing/2014/main" id="{748F6A93-563F-3E44-A305-27F9F7E30E68}"/>
              </a:ext>
            </a:extLst>
          </p:cNvPr>
          <p:cNvSpPr/>
          <p:nvPr/>
        </p:nvSpPr>
        <p:spPr>
          <a:xfrm>
            <a:off x="8608497" y="3298926"/>
            <a:ext cx="2099517" cy="276999"/>
          </a:xfrm>
          <a:prstGeom prst="rect">
            <a:avLst/>
          </a:prstGeom>
        </p:spPr>
        <p:txBody>
          <a:bodyPr wrap="none" lIns="0" tIns="0" rIns="0" bIns="0" anchor="ctr">
            <a:noAutofit/>
          </a:bodyPr>
          <a:lstStyle/>
          <a:p>
            <a:r>
              <a:rPr lang="fr-FR" sz="1400" i="1" spc="50">
                <a:solidFill>
                  <a:srgbClr val="FEEECA"/>
                </a:solidFill>
                <a:latin typeface="Arial" panose="020B0604020202020204" pitchFamily="34" charset="0"/>
                <a:cs typeface="Arial" panose="020B0604020202020204" pitchFamily="34" charset="0"/>
              </a:rPr>
              <a:t>Clarification et exécution</a:t>
            </a:r>
          </a:p>
        </p:txBody>
      </p:sp>
      <p:sp>
        <p:nvSpPr>
          <p:cNvPr id="34" name="Rectangle 33">
            <a:extLst>
              <a:ext uri="{FF2B5EF4-FFF2-40B4-BE49-F238E27FC236}">
                <a16:creationId xmlns:a16="http://schemas.microsoft.com/office/drawing/2014/main" id="{634C7120-DC5F-1446-8341-FAA34DA8DD71}"/>
              </a:ext>
            </a:extLst>
          </p:cNvPr>
          <p:cNvSpPr/>
          <p:nvPr/>
        </p:nvSpPr>
        <p:spPr>
          <a:xfrm>
            <a:off x="9181614" y="4119415"/>
            <a:ext cx="1636097" cy="276999"/>
          </a:xfrm>
          <a:prstGeom prst="rect">
            <a:avLst/>
          </a:prstGeom>
        </p:spPr>
        <p:txBody>
          <a:bodyPr wrap="none" lIns="0" tIns="0" rIns="0" bIns="0" anchor="ctr">
            <a:noAutofit/>
          </a:bodyPr>
          <a:lstStyle/>
          <a:p>
            <a:r>
              <a:rPr lang="fr-FR" sz="1400" i="1" spc="50">
                <a:solidFill>
                  <a:srgbClr val="FEEECA"/>
                </a:solidFill>
                <a:latin typeface="Arial" panose="020B0604020202020204" pitchFamily="34" charset="0"/>
                <a:cs typeface="Arial" panose="020B0604020202020204" pitchFamily="34" charset="0"/>
              </a:rPr>
              <a:t>Débat constructif</a:t>
            </a:r>
          </a:p>
        </p:txBody>
      </p:sp>
      <p:sp>
        <p:nvSpPr>
          <p:cNvPr id="35" name="Rectangle 34">
            <a:extLst>
              <a:ext uri="{FF2B5EF4-FFF2-40B4-BE49-F238E27FC236}">
                <a16:creationId xmlns:a16="http://schemas.microsoft.com/office/drawing/2014/main" id="{511235E4-0220-4C4D-9F54-98969290AEE2}"/>
              </a:ext>
            </a:extLst>
          </p:cNvPr>
          <p:cNvSpPr/>
          <p:nvPr/>
        </p:nvSpPr>
        <p:spPr>
          <a:xfrm>
            <a:off x="9658256" y="4939904"/>
            <a:ext cx="2068525" cy="276999"/>
          </a:xfrm>
          <a:prstGeom prst="rect">
            <a:avLst/>
          </a:prstGeom>
        </p:spPr>
        <p:txBody>
          <a:bodyPr wrap="none" lIns="0" tIns="0" rIns="0" bIns="0" anchor="ctr">
            <a:noAutofit/>
          </a:bodyPr>
          <a:lstStyle/>
          <a:p>
            <a:r>
              <a:rPr lang="fr-FR" sz="1400" i="1" spc="50">
                <a:solidFill>
                  <a:srgbClr val="FEEECA"/>
                </a:solidFill>
                <a:latin typeface="Arial" panose="020B0604020202020204" pitchFamily="34" charset="0"/>
                <a:cs typeface="Arial" panose="020B0604020202020204" pitchFamily="34" charset="0"/>
              </a:rPr>
              <a:t>Vulnérabilité sans</a:t>
            </a:r>
            <a:br>
              <a:rPr lang="fr-FR" sz="1400" i="1" spc="50">
                <a:solidFill>
                  <a:srgbClr val="FEEECA"/>
                </a:solidFill>
                <a:latin typeface="Arial" panose="020B0604020202020204" pitchFamily="34" charset="0"/>
                <a:cs typeface="Arial" panose="020B0604020202020204" pitchFamily="34" charset="0"/>
              </a:rPr>
            </a:br>
            <a:r>
              <a:rPr lang="fr-FR" sz="1400" i="1" spc="50">
                <a:solidFill>
                  <a:srgbClr val="FEEECA"/>
                </a:solidFill>
                <a:latin typeface="Arial" panose="020B0604020202020204" pitchFamily="34" charset="0"/>
                <a:cs typeface="Arial" panose="020B0604020202020204" pitchFamily="34" charset="0"/>
              </a:rPr>
              <a:t>craindre de répercussions</a:t>
            </a:r>
          </a:p>
        </p:txBody>
      </p:sp>
      <p:sp>
        <p:nvSpPr>
          <p:cNvPr id="5" name="Content Placeholder 4">
            <a:extLst>
              <a:ext uri="{FF2B5EF4-FFF2-40B4-BE49-F238E27FC236}">
                <a16:creationId xmlns:a16="http://schemas.microsoft.com/office/drawing/2014/main" id="{84BBA8AE-6BDB-254A-B01E-FEE32131FE92}"/>
              </a:ext>
            </a:extLst>
          </p:cNvPr>
          <p:cNvSpPr>
            <a:spLocks noGrp="1"/>
          </p:cNvSpPr>
          <p:nvPr>
            <p:ph sz="quarter" idx="11"/>
          </p:nvPr>
        </p:nvSpPr>
        <p:spPr>
          <a:xfrm>
            <a:off x="442913" y="464375"/>
            <a:ext cx="2130605" cy="433388"/>
          </a:xfrm>
        </p:spPr>
        <p:txBody>
          <a:bodyPr/>
          <a:lstStyle/>
          <a:p>
            <a:r>
              <a:rPr lang="fr-FR" dirty="0"/>
              <a:t>CONFIANCE BASÉE SUR </a:t>
            </a:r>
            <a:br>
              <a:rPr lang="fr-FR" dirty="0"/>
            </a:br>
            <a:r>
              <a:rPr lang="fr-FR" dirty="0"/>
              <a:t>LA VULNÉRABILITÉ</a:t>
            </a:r>
          </a:p>
        </p:txBody>
      </p:sp>
      <p:sp>
        <p:nvSpPr>
          <p:cNvPr id="36" name="Rectangle 35">
            <a:extLst>
              <a:ext uri="{FF2B5EF4-FFF2-40B4-BE49-F238E27FC236}">
                <a16:creationId xmlns:a16="http://schemas.microsoft.com/office/drawing/2014/main" id="{634C7120-DC5F-1446-8341-FAA34DA8DD71}"/>
              </a:ext>
            </a:extLst>
          </p:cNvPr>
          <p:cNvSpPr/>
          <p:nvPr/>
        </p:nvSpPr>
        <p:spPr>
          <a:xfrm>
            <a:off x="8798400" y="5799600"/>
            <a:ext cx="1636097" cy="276999"/>
          </a:xfrm>
          <a:prstGeom prst="rect">
            <a:avLst/>
          </a:prstGeom>
        </p:spPr>
        <p:txBody>
          <a:bodyPr wrap="none" lIns="0" tIns="0" rIns="0" bIns="0" anchor="ctr">
            <a:noAutofit/>
          </a:bodyPr>
          <a:lstStyle/>
          <a:p>
            <a:r>
              <a:rPr lang="fr-FR" sz="1000" i="1" spc="50" dirty="0">
                <a:solidFill>
                  <a:srgbClr val="FEEECA"/>
                </a:solidFill>
                <a:latin typeface="Arial" panose="020B0604020202020204" pitchFamily="34" charset="0"/>
                <a:cs typeface="Arial" panose="020B0604020202020204" pitchFamily="34" charset="0"/>
              </a:rPr>
              <a:t>Référence : </a:t>
            </a:r>
            <a:r>
              <a:rPr lang="fr-FR" sz="1000" i="1" spc="50" dirty="0" err="1">
                <a:solidFill>
                  <a:srgbClr val="FEEECA"/>
                </a:solidFill>
                <a:latin typeface="Arial" panose="020B0604020202020204" pitchFamily="34" charset="0"/>
                <a:cs typeface="Arial" panose="020B0604020202020204" pitchFamily="34" charset="0"/>
              </a:rPr>
              <a:t>Lencioni</a:t>
            </a:r>
            <a:endParaRPr lang="fr-FR" sz="1000" i="1" spc="50" dirty="0">
              <a:solidFill>
                <a:srgbClr val="FEEEC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80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463120" y="441325"/>
            <a:ext cx="1940715" cy="323165"/>
          </a:xfrm>
          <a:prstGeom prst="rect">
            <a:avLst/>
          </a:prstGeom>
          <a:noFill/>
        </p:spPr>
        <p:txBody>
          <a:bodyPr wrap="square" lIns="0" tIns="0" rIns="0" bIns="0" rtlCol="0">
            <a:spAutoFit/>
          </a:bodyPr>
          <a:lstStyle/>
          <a:p>
            <a:pPr lvl="0"/>
            <a:r>
              <a:rPr lang="fr-FR" sz="1050" b="1" dirty="0">
                <a:solidFill>
                  <a:srgbClr val="FEEECA"/>
                </a:solidFill>
                <a:latin typeface="Suisse Int'l Mono" panose="020B0509000000000000" pitchFamily="49" charset="77"/>
                <a:cs typeface="Arial" panose="020B0604020202020204" pitchFamily="34" charset="0"/>
              </a:rPr>
              <a:t>QU’EST‑CE QUE </a:t>
            </a:r>
            <a:br>
              <a:rPr lang="fr-FR" sz="1050" b="1" dirty="0">
                <a:solidFill>
                  <a:srgbClr val="FEEECA"/>
                </a:solidFill>
                <a:latin typeface="Suisse Int'l Mono" panose="020B0509000000000000" pitchFamily="49" charset="77"/>
                <a:cs typeface="Arial" panose="020B0604020202020204" pitchFamily="34" charset="0"/>
              </a:rPr>
            </a:br>
            <a:r>
              <a:rPr lang="fr-FR" sz="1050" b="1" dirty="0">
                <a:solidFill>
                  <a:srgbClr val="FEEECA"/>
                </a:solidFill>
                <a:latin typeface="Suisse Int'l Mono" panose="020B0509000000000000" pitchFamily="49" charset="77"/>
                <a:cs typeface="Arial" panose="020B0604020202020204" pitchFamily="34" charset="0"/>
              </a:rPr>
              <a:t>LE COURAGE ?</a:t>
            </a:r>
          </a:p>
        </p:txBody>
      </p:sp>
      <p:sp>
        <p:nvSpPr>
          <p:cNvPr id="13" name="TextBox 12">
            <a:extLst>
              <a:ext uri="{FF2B5EF4-FFF2-40B4-BE49-F238E27FC236}">
                <a16:creationId xmlns:a16="http://schemas.microsoft.com/office/drawing/2014/main" id="{14603535-5703-0E43-95EF-E6D1403D867B}"/>
              </a:ext>
            </a:extLst>
          </p:cNvPr>
          <p:cNvSpPr txBox="1"/>
          <p:nvPr/>
        </p:nvSpPr>
        <p:spPr>
          <a:xfrm>
            <a:off x="2755932" y="5042788"/>
            <a:ext cx="3060405" cy="169277"/>
          </a:xfrm>
          <a:prstGeom prst="rect">
            <a:avLst/>
          </a:prstGeom>
          <a:noFill/>
        </p:spPr>
        <p:txBody>
          <a:bodyPr wrap="square" lIns="0" tIns="0" rIns="0" bIns="0" rtlCol="0">
            <a:spAutoFit/>
          </a:bodyPr>
          <a:lstStyle/>
          <a:p>
            <a:r>
              <a:rPr lang="fr-FR" sz="1100">
                <a:solidFill>
                  <a:srgbClr val="FEEECA"/>
                </a:solidFill>
                <a:latin typeface="Suisse Int'l Mono" panose="020B0509000000000000" pitchFamily="49" charset="77"/>
              </a:rPr>
              <a:t>DR BRENE BROWN</a:t>
            </a:r>
          </a:p>
        </p:txBody>
      </p:sp>
      <p:sp>
        <p:nvSpPr>
          <p:cNvPr id="8" name="Content Placeholder 7">
            <a:extLst>
              <a:ext uri="{FF2B5EF4-FFF2-40B4-BE49-F238E27FC236}">
                <a16:creationId xmlns:a16="http://schemas.microsoft.com/office/drawing/2014/main" id="{3B98B4C6-9767-914E-9134-B5A8FB2E1AB0}"/>
              </a:ext>
            </a:extLst>
          </p:cNvPr>
          <p:cNvSpPr>
            <a:spLocks noGrp="1"/>
          </p:cNvSpPr>
          <p:nvPr>
            <p:ph sz="quarter" idx="10"/>
          </p:nvPr>
        </p:nvSpPr>
        <p:spPr>
          <a:xfrm>
            <a:off x="2755932" y="401302"/>
            <a:ext cx="8200993" cy="4500636"/>
          </a:xfrm>
        </p:spPr>
        <p:txBody>
          <a:bodyPr/>
          <a:lstStyle/>
          <a:p>
            <a:r>
              <a:rPr lang="fr-FR" dirty="0"/>
              <a:t>LE COURAGE, C’EST RACONTER QUI VOUS ÊTES DE TOUT VOTRE CŒUR.</a:t>
            </a:r>
          </a:p>
        </p:txBody>
      </p:sp>
      <p:pic>
        <p:nvPicPr>
          <p:cNvPr id="10" name="Picture 9">
            <a:extLst>
              <a:ext uri="{FF2B5EF4-FFF2-40B4-BE49-F238E27FC236}">
                <a16:creationId xmlns:a16="http://schemas.microsoft.com/office/drawing/2014/main" id="{4FF1C3BA-DEA9-8D46-8BA4-57E2C9DA41CC}"/>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a:off x="1640428" y="1208090"/>
            <a:ext cx="905120" cy="914400"/>
          </a:xfrm>
          <a:prstGeom prst="rect">
            <a:avLst/>
          </a:prstGeom>
        </p:spPr>
      </p:pic>
      <p:pic>
        <p:nvPicPr>
          <p:cNvPr id="20" name="Picture 19">
            <a:extLst>
              <a:ext uri="{FF2B5EF4-FFF2-40B4-BE49-F238E27FC236}">
                <a16:creationId xmlns:a16="http://schemas.microsoft.com/office/drawing/2014/main" id="{DAAAFDF0-54DE-EB4E-9BB1-82066CBEF02A}"/>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rot="10800000">
            <a:off x="5398564" y="3869801"/>
            <a:ext cx="905120" cy="914400"/>
          </a:xfrm>
          <a:prstGeom prst="rect">
            <a:avLst/>
          </a:prstGeom>
        </p:spPr>
      </p:pic>
    </p:spTree>
    <p:extLst>
      <p:ext uri="{BB962C8B-B14F-4D97-AF65-F5344CB8AC3E}">
        <p14:creationId xmlns:p14="http://schemas.microsoft.com/office/powerpoint/2010/main" val="341894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463120" y="441325"/>
            <a:ext cx="1940715" cy="323165"/>
          </a:xfrm>
          <a:prstGeom prst="rect">
            <a:avLst/>
          </a:prstGeom>
          <a:noFill/>
        </p:spPr>
        <p:txBody>
          <a:bodyPr wrap="square" lIns="0" tIns="0" rIns="0" bIns="0" rtlCol="0">
            <a:spAutoFit/>
          </a:bodyPr>
          <a:lstStyle/>
          <a:p>
            <a:pPr lvl="0"/>
            <a:r>
              <a:rPr lang="fr-FR" sz="1050" b="1" dirty="0">
                <a:solidFill>
                  <a:srgbClr val="FEEECA"/>
                </a:solidFill>
                <a:latin typeface="Suisse Int'l Mono" panose="020B0509000000000000" pitchFamily="49" charset="77"/>
                <a:cs typeface="Arial" panose="020B0604020202020204" pitchFamily="34" charset="0"/>
              </a:rPr>
              <a:t>QU’EST‑CE QUE </a:t>
            </a:r>
            <a:br>
              <a:rPr lang="fr-FR" sz="1050" b="1" dirty="0">
                <a:solidFill>
                  <a:srgbClr val="FEEECA"/>
                </a:solidFill>
                <a:latin typeface="Suisse Int'l Mono" panose="020B0509000000000000" pitchFamily="49" charset="77"/>
                <a:cs typeface="Arial" panose="020B0604020202020204" pitchFamily="34" charset="0"/>
              </a:rPr>
            </a:br>
            <a:r>
              <a:rPr lang="fr-FR" sz="1050" b="1" dirty="0">
                <a:solidFill>
                  <a:srgbClr val="FEEECA"/>
                </a:solidFill>
                <a:latin typeface="Suisse Int'l Mono" panose="020B0509000000000000" pitchFamily="49" charset="77"/>
                <a:cs typeface="Arial" panose="020B0604020202020204" pitchFamily="34" charset="0"/>
              </a:rPr>
              <a:t>LE COURAGE ?</a:t>
            </a:r>
          </a:p>
        </p:txBody>
      </p:sp>
      <p:sp>
        <p:nvSpPr>
          <p:cNvPr id="13" name="TextBox 12">
            <a:extLst>
              <a:ext uri="{FF2B5EF4-FFF2-40B4-BE49-F238E27FC236}">
                <a16:creationId xmlns:a16="http://schemas.microsoft.com/office/drawing/2014/main" id="{14603535-5703-0E43-95EF-E6D1403D867B}"/>
              </a:ext>
            </a:extLst>
          </p:cNvPr>
          <p:cNvSpPr txBox="1"/>
          <p:nvPr/>
        </p:nvSpPr>
        <p:spPr>
          <a:xfrm>
            <a:off x="2755932" y="5747638"/>
            <a:ext cx="3060405" cy="169277"/>
          </a:xfrm>
          <a:prstGeom prst="rect">
            <a:avLst/>
          </a:prstGeom>
          <a:noFill/>
        </p:spPr>
        <p:txBody>
          <a:bodyPr wrap="square" lIns="0" tIns="0" rIns="0" bIns="0" rtlCol="0">
            <a:spAutoFit/>
          </a:bodyPr>
          <a:lstStyle/>
          <a:p>
            <a:r>
              <a:rPr lang="fr-FR" sz="1100" dirty="0">
                <a:solidFill>
                  <a:srgbClr val="FEEECA"/>
                </a:solidFill>
                <a:latin typeface="Suisse Int'l Mono" panose="020B0509000000000000" pitchFamily="49" charset="77"/>
              </a:rPr>
              <a:t>DR BRENE BROWN</a:t>
            </a:r>
          </a:p>
        </p:txBody>
      </p:sp>
      <p:sp>
        <p:nvSpPr>
          <p:cNvPr id="8" name="Content Placeholder 7">
            <a:extLst>
              <a:ext uri="{FF2B5EF4-FFF2-40B4-BE49-F238E27FC236}">
                <a16:creationId xmlns:a16="http://schemas.microsoft.com/office/drawing/2014/main" id="{3B98B4C6-9767-914E-9134-B5A8FB2E1AB0}"/>
              </a:ext>
            </a:extLst>
          </p:cNvPr>
          <p:cNvSpPr>
            <a:spLocks noGrp="1"/>
          </p:cNvSpPr>
          <p:nvPr>
            <p:ph sz="quarter" idx="10"/>
          </p:nvPr>
        </p:nvSpPr>
        <p:spPr>
          <a:xfrm>
            <a:off x="2755932" y="401302"/>
            <a:ext cx="8829610" cy="4500636"/>
          </a:xfrm>
        </p:spPr>
        <p:txBody>
          <a:bodyPr/>
          <a:lstStyle/>
          <a:p>
            <a:pPr>
              <a:lnSpc>
                <a:spcPts val="6800"/>
              </a:lnSpc>
            </a:pPr>
            <a:r>
              <a:rPr lang="fr-FR" sz="6500" dirty="0"/>
              <a:t>LA VULNÉRABILITÉ </a:t>
            </a:r>
            <a:br>
              <a:rPr lang="fr-FR" sz="6500" dirty="0"/>
            </a:br>
            <a:r>
              <a:rPr lang="fr-FR" sz="6500" dirty="0"/>
              <a:t>N’EST PAS UNE FAIBLESSE ;  C’EST NOTRE MEILLEURE MESURE DU COURAGE.</a:t>
            </a:r>
            <a:endParaRPr lang="en-GB" sz="6500" dirty="0"/>
          </a:p>
        </p:txBody>
      </p:sp>
      <p:pic>
        <p:nvPicPr>
          <p:cNvPr id="10" name="Picture 9">
            <a:extLst>
              <a:ext uri="{FF2B5EF4-FFF2-40B4-BE49-F238E27FC236}">
                <a16:creationId xmlns:a16="http://schemas.microsoft.com/office/drawing/2014/main" id="{4FF1C3BA-DEA9-8D46-8BA4-57E2C9DA41CC}"/>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a:off x="1640428" y="1160465"/>
            <a:ext cx="905120" cy="914400"/>
          </a:xfrm>
          <a:prstGeom prst="rect">
            <a:avLst/>
          </a:prstGeom>
        </p:spPr>
      </p:pic>
      <p:pic>
        <p:nvPicPr>
          <p:cNvPr id="20" name="Picture 19">
            <a:extLst>
              <a:ext uri="{FF2B5EF4-FFF2-40B4-BE49-F238E27FC236}">
                <a16:creationId xmlns:a16="http://schemas.microsoft.com/office/drawing/2014/main" id="{DAAAFDF0-54DE-EB4E-9BB1-82066CBEF02A}"/>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rot="10800000">
            <a:off x="8662985" y="4612751"/>
            <a:ext cx="905120" cy="914400"/>
          </a:xfrm>
          <a:prstGeom prst="rect">
            <a:avLst/>
          </a:prstGeom>
        </p:spPr>
      </p:pic>
    </p:spTree>
    <p:extLst>
      <p:ext uri="{BB962C8B-B14F-4D97-AF65-F5344CB8AC3E}">
        <p14:creationId xmlns:p14="http://schemas.microsoft.com/office/powerpoint/2010/main" val="181361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4ED2E-2750-7E4B-BC45-3A2ABBFC8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34"/>
            <a:ext cx="12192000" cy="6893534"/>
          </a:xfrm>
          <a:prstGeom prst="rect">
            <a:avLst/>
          </a:prstGeom>
        </p:spPr>
      </p:pic>
      <p:grpSp>
        <p:nvGrpSpPr>
          <p:cNvPr id="15" name="Group 14">
            <a:extLst>
              <a:ext uri="{FF2B5EF4-FFF2-40B4-BE49-F238E27FC236}">
                <a16:creationId xmlns:a16="http://schemas.microsoft.com/office/drawing/2014/main" id="{8D3D26AA-8D2A-4443-B109-F0E055FD25C3}"/>
              </a:ext>
            </a:extLst>
          </p:cNvPr>
          <p:cNvGrpSpPr/>
          <p:nvPr/>
        </p:nvGrpSpPr>
        <p:grpSpPr>
          <a:xfrm>
            <a:off x="-4707880" y="9482667"/>
            <a:ext cx="22054708" cy="6858000"/>
            <a:chOff x="734525" y="2057398"/>
            <a:chExt cx="10027019" cy="3008678"/>
          </a:xfrm>
        </p:grpSpPr>
        <p:pic>
          <p:nvPicPr>
            <p:cNvPr id="10" name="Picture 9">
              <a:extLst>
                <a:ext uri="{FF2B5EF4-FFF2-40B4-BE49-F238E27FC236}">
                  <a16:creationId xmlns:a16="http://schemas.microsoft.com/office/drawing/2014/main" id="{F17C0FAC-F992-4B4E-BCF3-59E5093F3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608" y="2057398"/>
              <a:ext cx="5003936" cy="3008678"/>
            </a:xfrm>
            <a:prstGeom prst="rect">
              <a:avLst/>
            </a:prstGeom>
          </p:spPr>
        </p:pic>
        <p:pic>
          <p:nvPicPr>
            <p:cNvPr id="12" name="Picture 11">
              <a:extLst>
                <a:ext uri="{FF2B5EF4-FFF2-40B4-BE49-F238E27FC236}">
                  <a16:creationId xmlns:a16="http://schemas.microsoft.com/office/drawing/2014/main" id="{4163C77B-F2DC-B34C-A648-D50284D9B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25" y="2057399"/>
              <a:ext cx="5023083" cy="3008677"/>
            </a:xfrm>
            <a:prstGeom prst="rect">
              <a:avLst/>
            </a:prstGeom>
          </p:spPr>
        </p:pic>
      </p:grpSp>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2"/>
            <a:ext cx="8200800" cy="51475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fr-FR" sz="6200" dirty="0">
                <a:solidFill>
                  <a:srgbClr val="283683"/>
                </a:solidFill>
                <a:latin typeface="Suisse Int'l Mono" panose="020B0509000000000000" pitchFamily="49" charset="77"/>
                <a:cs typeface="Arial" panose="020B0604020202020204" pitchFamily="34" charset="0"/>
              </a:rPr>
              <a:t>QUE POUVONS‑NOUS APPRENDRE DE CES ARTISTES ?</a:t>
            </a:r>
          </a:p>
        </p:txBody>
      </p:sp>
      <p:sp>
        <p:nvSpPr>
          <p:cNvPr id="16" name="TextBox 15">
            <a:extLst>
              <a:ext uri="{FF2B5EF4-FFF2-40B4-BE49-F238E27FC236}">
                <a16:creationId xmlns:a16="http://schemas.microsoft.com/office/drawing/2014/main" id="{E7CD76D6-3DBA-9545-A4C5-5F8528DFCB39}"/>
              </a:ext>
            </a:extLst>
          </p:cNvPr>
          <p:cNvSpPr txBox="1"/>
          <p:nvPr/>
        </p:nvSpPr>
        <p:spPr>
          <a:xfrm>
            <a:off x="465219" y="6258846"/>
            <a:ext cx="1938616"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THINK.DO.SPRINTS.</a:t>
            </a:r>
          </a:p>
        </p:txBody>
      </p:sp>
      <p:sp>
        <p:nvSpPr>
          <p:cNvPr id="17" name="TextBox 16">
            <a:extLst>
              <a:ext uri="{FF2B5EF4-FFF2-40B4-BE49-F238E27FC236}">
                <a16:creationId xmlns:a16="http://schemas.microsoft.com/office/drawing/2014/main" id="{66442FD9-F85C-C24F-8D45-79784F7BA395}"/>
              </a:ext>
            </a:extLst>
          </p:cNvPr>
          <p:cNvSpPr txBox="1"/>
          <p:nvPr/>
        </p:nvSpPr>
        <p:spPr>
          <a:xfrm>
            <a:off x="2755931" y="6258846"/>
            <a:ext cx="3240000" cy="169277"/>
          </a:xfrm>
          <a:prstGeom prst="rect">
            <a:avLst/>
          </a:prstGeom>
          <a:no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p>
        </p:txBody>
      </p:sp>
      <p:sp>
        <p:nvSpPr>
          <p:cNvPr id="18" name="TextBox 17">
            <a:extLst>
              <a:ext uri="{FF2B5EF4-FFF2-40B4-BE49-F238E27FC236}">
                <a16:creationId xmlns:a16="http://schemas.microsoft.com/office/drawing/2014/main" id="{E94D5DC2-1560-8B4B-BCD3-BD93495B2DAC}"/>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13</a:t>
            </a:fld>
            <a:endParaRPr lang="en-US" sz="1100">
              <a:solidFill>
                <a:srgbClr val="283683"/>
              </a:solidFill>
              <a:latin typeface="Suisse Int'l Mono" panose="020B0509000000000000" pitchFamily="49" charset="77"/>
            </a:endParaRPr>
          </a:p>
        </p:txBody>
      </p:sp>
    </p:spTree>
    <p:extLst>
      <p:ext uri="{BB962C8B-B14F-4D97-AF65-F5344CB8AC3E}">
        <p14:creationId xmlns:p14="http://schemas.microsoft.com/office/powerpoint/2010/main" val="291462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1935378-29B9-2B4B-AC32-699A11D76218}"/>
              </a:ext>
            </a:extLst>
          </p:cNvPr>
          <p:cNvSpPr>
            <a:spLocks noGrp="1"/>
          </p:cNvSpPr>
          <p:nvPr>
            <p:ph sz="quarter" idx="10"/>
          </p:nvPr>
        </p:nvSpPr>
        <p:spPr/>
        <p:txBody>
          <a:bodyPr/>
          <a:lstStyle/>
          <a:p>
            <a:r>
              <a:rPr lang="fr-FR" dirty="0"/>
              <a:t>Utilisez des post‑</a:t>
            </a:r>
            <a:r>
              <a:rPr lang="fr-FR" dirty="0" err="1"/>
              <a:t>its</a:t>
            </a:r>
            <a:r>
              <a:rPr lang="fr-FR" dirty="0"/>
              <a:t>.</a:t>
            </a:r>
          </a:p>
          <a:p>
            <a:r>
              <a:rPr lang="fr-FR" dirty="0"/>
              <a:t>Racontez par écrit un moment où vous avez montré de la vulnérabilité ou un moment où vous avez été vulnérable. </a:t>
            </a:r>
          </a:p>
          <a:p>
            <a:r>
              <a:rPr lang="fr-FR" dirty="0"/>
              <a:t>De quelle façon la vulnérabilité ou le courage transparaissent‑ils chez vous ?</a:t>
            </a:r>
          </a:p>
        </p:txBody>
      </p:sp>
      <p:sp>
        <p:nvSpPr>
          <p:cNvPr id="9" name="Content Placeholder 8">
            <a:extLst>
              <a:ext uri="{FF2B5EF4-FFF2-40B4-BE49-F238E27FC236}">
                <a16:creationId xmlns:a16="http://schemas.microsoft.com/office/drawing/2014/main" id="{810F8B87-DEBC-8B4F-8F01-BF59E334C79C}"/>
              </a:ext>
            </a:extLst>
          </p:cNvPr>
          <p:cNvSpPr>
            <a:spLocks noGrp="1"/>
          </p:cNvSpPr>
          <p:nvPr>
            <p:ph sz="quarter" idx="11"/>
          </p:nvPr>
        </p:nvSpPr>
        <p:spPr/>
        <p:txBody>
          <a:bodyPr/>
          <a:lstStyle/>
          <a:p>
            <a:r>
              <a:rPr lang="fr-FR"/>
              <a:t>MOMENTS DE VULNÉRABILITÉ</a:t>
            </a:r>
          </a:p>
        </p:txBody>
      </p:sp>
    </p:spTree>
    <p:extLst>
      <p:ext uri="{BB962C8B-B14F-4D97-AF65-F5344CB8AC3E}">
        <p14:creationId xmlns:p14="http://schemas.microsoft.com/office/powerpoint/2010/main" val="23126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prstGeom prst="rect">
            <a:avLst/>
          </a:prstGeom>
        </p:spPr>
        <p:txBody>
          <a:bodyPr/>
          <a:lstStyle/>
          <a:p>
            <a:pPr lvl="0"/>
            <a:r>
              <a:rPr lang="fr-FR" dirty="0"/>
              <a:t>Quelles qualités ressortent dans ces moments de vulnérabilité ?</a:t>
            </a:r>
          </a:p>
          <a:p>
            <a:pPr lvl="0"/>
            <a:r>
              <a:rPr lang="fr-FR" dirty="0"/>
              <a:t>Quelles qualités résonnent en vous ?</a:t>
            </a:r>
          </a:p>
          <a:p>
            <a:pPr lvl="0"/>
            <a:r>
              <a:rPr lang="fr-FR" dirty="0"/>
              <a:t>Notez 3‑5 qualités que vous reconnaissez et qui vous aident dans vos objectifs en termes de leadership et dans la vie en général.</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a:prstGeom prst="rect">
            <a:avLst/>
          </a:prstGeom>
        </p:spPr>
        <p:txBody>
          <a:bodyPr/>
          <a:lstStyle/>
          <a:p>
            <a:r>
              <a:rPr lang="fr-FR"/>
              <a:t>RÉFLEXION</a:t>
            </a:r>
          </a:p>
        </p:txBody>
      </p:sp>
    </p:spTree>
    <p:extLst>
      <p:ext uri="{BB962C8B-B14F-4D97-AF65-F5344CB8AC3E}">
        <p14:creationId xmlns:p14="http://schemas.microsoft.com/office/powerpoint/2010/main" val="150889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7587B6-C6E4-3F42-A1FF-7D1C3F9CE6BA}"/>
              </a:ext>
            </a:extLst>
          </p:cNvPr>
          <p:cNvSpPr>
            <a:spLocks noGrp="1"/>
          </p:cNvSpPr>
          <p:nvPr>
            <p:ph sz="quarter" idx="11"/>
          </p:nvPr>
        </p:nvSpPr>
        <p:spPr/>
        <p:txBody>
          <a:bodyPr/>
          <a:lstStyle/>
          <a:p>
            <a:r>
              <a:rPr lang="fr-FR" dirty="0"/>
              <a:t>DR BRENE BROWN            MANIFESTE DU LEADERSHIP</a:t>
            </a:r>
          </a:p>
        </p:txBody>
      </p:sp>
      <p:sp>
        <p:nvSpPr>
          <p:cNvPr id="2" name="TextBox 1">
            <a:extLst>
              <a:ext uri="{FF2B5EF4-FFF2-40B4-BE49-F238E27FC236}">
                <a16:creationId xmlns:a16="http://schemas.microsoft.com/office/drawing/2014/main" id="{CA5ED0EA-1F25-E64A-8D32-178153D4571A}"/>
              </a:ext>
            </a:extLst>
          </p:cNvPr>
          <p:cNvSpPr txBox="1"/>
          <p:nvPr/>
        </p:nvSpPr>
        <p:spPr>
          <a:xfrm>
            <a:off x="1571840" y="1130330"/>
            <a:ext cx="9048320" cy="4524315"/>
          </a:xfrm>
          <a:prstGeom prst="rect">
            <a:avLst/>
          </a:prstGeom>
          <a:noFill/>
        </p:spPr>
        <p:txBody>
          <a:bodyPr wrap="square" lIns="0" tIns="0" rIns="0" bIns="0" rtlCol="0">
            <a:spAutoFit/>
          </a:bodyPr>
          <a:lstStyle/>
          <a:p>
            <a:pPr algn="ctr"/>
            <a:r>
              <a:rPr lang="fr-FR" sz="2000" spc="150" dirty="0">
                <a:solidFill>
                  <a:schemeClr val="bg1"/>
                </a:solidFill>
              </a:rPr>
              <a:t>NOUS VOULONS ÊTRE PRÉSENTS, NOUS VOULONS APPRENDRE ET NOUS VOULONS INSPIRER LES AUTRES.</a:t>
            </a:r>
          </a:p>
          <a:p>
            <a:pPr algn="ctr"/>
            <a:r>
              <a:rPr lang="fr-FR" sz="1200" spc="150" dirty="0">
                <a:solidFill>
                  <a:schemeClr val="bg1"/>
                </a:solidFill>
              </a:rPr>
              <a:t>LA CURIOSITÉ, LE BESOIN DE CONTACT ET D’ENGAGEMENT SONT ANCRÉS EN NOUS.</a:t>
            </a:r>
          </a:p>
          <a:p>
            <a:pPr algn="ctr"/>
            <a:r>
              <a:rPr lang="fr-FR" sz="1200" spc="150" dirty="0">
                <a:solidFill>
                  <a:srgbClr val="FEEECA"/>
                </a:solidFill>
              </a:rPr>
              <a:t>NOUS AVONS BESOIN D’UN BUT, ET NOUS DÉSIRONS PROFONDÉMENT CRÉER ET </a:t>
            </a:r>
            <a:br>
              <a:rPr lang="fr-FR" sz="1200" spc="150" dirty="0">
                <a:solidFill>
                  <a:srgbClr val="FEEECA"/>
                </a:solidFill>
              </a:rPr>
            </a:br>
            <a:r>
              <a:rPr lang="fr-FR" sz="1200" spc="150" dirty="0">
                <a:solidFill>
                  <a:srgbClr val="FEEECA"/>
                </a:solidFill>
              </a:rPr>
              <a:t>CONTRIBUER À L’EFFORT COMMUN.</a:t>
            </a:r>
          </a:p>
          <a:p>
            <a:pPr algn="ctr"/>
            <a:r>
              <a:rPr lang="fr-FR" sz="3200" spc="150" dirty="0">
                <a:solidFill>
                  <a:srgbClr val="FEEECA"/>
                </a:solidFill>
              </a:rPr>
              <a:t>NOUS VOULONS PRENDRE DES RISQUES,</a:t>
            </a:r>
          </a:p>
          <a:p>
            <a:pPr algn="ctr"/>
            <a:r>
              <a:rPr lang="fr-FR" sz="1200" spc="150" dirty="0">
                <a:solidFill>
                  <a:srgbClr val="FEEECA"/>
                </a:solidFill>
              </a:rPr>
              <a:t>RECONNAÎTRE LA VULNÉRABILITÉ ET ÊTRE COURAGEUX. </a:t>
            </a:r>
          </a:p>
          <a:p>
            <a:pPr algn="ctr"/>
            <a:r>
              <a:rPr lang="fr-FR" sz="1100" spc="150" dirty="0">
                <a:solidFill>
                  <a:schemeClr val="bg1"/>
                </a:solidFill>
              </a:rPr>
              <a:t>QUAND L’APPRENTISSAGE ET LE TRAVAIL SONT DÉSHUMANISÉS, QUAND VOUS NE NOUS VOYEZ </a:t>
            </a:r>
            <a:br>
              <a:rPr lang="fr-FR" sz="1100" spc="150" dirty="0">
                <a:solidFill>
                  <a:schemeClr val="bg1"/>
                </a:solidFill>
              </a:rPr>
            </a:br>
            <a:r>
              <a:rPr lang="fr-FR" sz="1100" spc="150" dirty="0">
                <a:solidFill>
                  <a:schemeClr val="bg1"/>
                </a:solidFill>
              </a:rPr>
              <a:t>PLUS ET QUE VOUS NE NOUS ENCOURAGEZ PLUS À PRENDRE DES INTIATIVES, QUAND VOUS NE </a:t>
            </a:r>
            <a:br>
              <a:rPr lang="fr-FR" sz="1100" spc="150" dirty="0">
                <a:solidFill>
                  <a:schemeClr val="bg1"/>
                </a:solidFill>
              </a:rPr>
            </a:br>
            <a:r>
              <a:rPr lang="fr-FR" sz="1100" spc="150" dirty="0">
                <a:solidFill>
                  <a:schemeClr val="bg1"/>
                </a:solidFill>
              </a:rPr>
              <a:t>VOUS INTÉRESSEZ QU’À CE QUE NOUS PRODUISONS, NOUS PERDONS NOTRE MOTIVATION </a:t>
            </a:r>
            <a:br>
              <a:rPr lang="fr-FR" sz="1100" spc="150" dirty="0">
                <a:solidFill>
                  <a:schemeClr val="bg1"/>
                </a:solidFill>
              </a:rPr>
            </a:br>
            <a:r>
              <a:rPr lang="fr-FR" sz="1100" spc="150" dirty="0">
                <a:solidFill>
                  <a:schemeClr val="bg1"/>
                </a:solidFill>
              </a:rPr>
              <a:t>ET NOUS PERDONS DE VUE CE QUE LE MONDE ATTEND DE NOUS : </a:t>
            </a:r>
          </a:p>
          <a:p>
            <a:pPr algn="ctr"/>
            <a:r>
              <a:rPr lang="fr-FR" sz="1600" spc="150" dirty="0">
                <a:solidFill>
                  <a:srgbClr val="FEEECA"/>
                </a:solidFill>
              </a:rPr>
              <a:t>TALENT, IDÉES ET PASSION.</a:t>
            </a:r>
          </a:p>
          <a:p>
            <a:pPr algn="ctr"/>
            <a:r>
              <a:rPr lang="fr-FR" sz="1600" spc="150" dirty="0">
                <a:solidFill>
                  <a:schemeClr val="bg1"/>
                </a:solidFill>
              </a:rPr>
              <a:t>NOUS VOUS DEMANDONS DE VOUS ENGAGER À NOS CÔTÉS, </a:t>
            </a:r>
            <a:br>
              <a:rPr lang="fr-FR" sz="1600" spc="150" dirty="0">
                <a:solidFill>
                  <a:schemeClr val="bg1"/>
                </a:solidFill>
              </a:rPr>
            </a:br>
            <a:r>
              <a:rPr lang="fr-FR" sz="1600" spc="150" dirty="0">
                <a:solidFill>
                  <a:schemeClr val="bg1"/>
                </a:solidFill>
              </a:rPr>
              <a:t>DE VOUS JOINDRE À NOUS ET D’APPRENDRE AVEC NOUS.</a:t>
            </a:r>
          </a:p>
          <a:p>
            <a:pPr algn="ctr"/>
            <a:r>
              <a:rPr lang="fr-FR" sz="1600" spc="150" dirty="0">
                <a:solidFill>
                  <a:srgbClr val="FEEECA"/>
                </a:solidFill>
              </a:rPr>
              <a:t>LE FEEDBACK DÉPEND DU RESPECT.</a:t>
            </a:r>
          </a:p>
          <a:p>
            <a:pPr algn="ctr"/>
            <a:r>
              <a:rPr lang="fr-FR" sz="1200" spc="150" dirty="0">
                <a:solidFill>
                  <a:srgbClr val="FEEECA"/>
                </a:solidFill>
              </a:rPr>
              <a:t>SI VOUS NE NOUS PARLEZ PAS FRANCHEMENT DE NOS POINTS FORTS ET DE NOS POTENTIELS DE CROISSANCE, NOUS REMETTONS EN QUESTION NOTRE CONTRIBUTION ET VOTRE ENGAGEMENT.</a:t>
            </a:r>
          </a:p>
          <a:p>
            <a:pPr algn="ctr"/>
            <a:r>
              <a:rPr lang="fr-FR" sz="1200" spc="150" dirty="0">
                <a:solidFill>
                  <a:schemeClr val="bg1"/>
                </a:solidFill>
              </a:rPr>
              <a:t>PAR DESSUS TOUT, NOUS VOUS DEMANDONS DE VOUS MONTRER </a:t>
            </a:r>
          </a:p>
          <a:p>
            <a:pPr algn="ctr"/>
            <a:r>
              <a:rPr lang="fr-FR" sz="1200" spc="150" dirty="0">
                <a:solidFill>
                  <a:schemeClr val="bg1"/>
                </a:solidFill>
              </a:rPr>
              <a:t>TEL QUE VOUS ÊTES, DE VOUS DÉVOILER ET D’ÊTRE COURAGEUX.</a:t>
            </a:r>
          </a:p>
          <a:p>
            <a:pPr algn="ctr"/>
            <a:r>
              <a:rPr lang="fr-FR" spc="150" dirty="0">
                <a:solidFill>
                  <a:srgbClr val="FEEECA"/>
                </a:solidFill>
              </a:rPr>
              <a:t>OSEZ VOIR PLUS GRAND AVEC NOUS.</a:t>
            </a:r>
          </a:p>
        </p:txBody>
      </p:sp>
    </p:spTree>
    <p:extLst>
      <p:ext uri="{BB962C8B-B14F-4D97-AF65-F5344CB8AC3E}">
        <p14:creationId xmlns:p14="http://schemas.microsoft.com/office/powerpoint/2010/main" val="3709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266784" cy="5581209"/>
          </a:xfrm>
        </p:spPr>
        <p:txBody>
          <a:bodyPr/>
          <a:lstStyle/>
          <a:p>
            <a:pPr lvl="0">
              <a:lnSpc>
                <a:spcPts val="3000"/>
              </a:lnSpc>
            </a:pPr>
            <a:r>
              <a:rPr lang="fr-FR" sz="2200" dirty="0"/>
              <a:t>Créez votre Manifeste du courage collectif pour améliorer la culture du courage sur votre lieu de travail. </a:t>
            </a:r>
          </a:p>
          <a:p>
            <a:pPr lvl="0">
              <a:lnSpc>
                <a:spcPts val="3000"/>
              </a:lnSpc>
            </a:pPr>
            <a:r>
              <a:rPr lang="fr-FR" sz="2200" dirty="0"/>
              <a:t>Quels qualités et comportements souhaitons‑nous démontrer et mettre en pratique collectivement pour accroître la force de notre courage ?</a:t>
            </a:r>
          </a:p>
          <a:p>
            <a:pPr lvl="0">
              <a:lnSpc>
                <a:spcPts val="3000"/>
              </a:lnSpc>
            </a:pPr>
            <a:r>
              <a:rPr lang="fr-FR" sz="2200" dirty="0"/>
              <a:t>Inspirez‑vous des questions suivantes pour rédiger votre manifeste :</a:t>
            </a:r>
          </a:p>
          <a:p>
            <a:pPr lvl="1">
              <a:lnSpc>
                <a:spcPts val="2400"/>
              </a:lnSpc>
              <a:spcBef>
                <a:spcPts val="600"/>
              </a:spcBef>
            </a:pPr>
            <a:r>
              <a:rPr lang="fr-FR" sz="1600" dirty="0"/>
              <a:t>Que défendons‑nous ?</a:t>
            </a:r>
          </a:p>
          <a:p>
            <a:pPr lvl="1">
              <a:lnSpc>
                <a:spcPts val="2400"/>
              </a:lnSpc>
              <a:spcBef>
                <a:spcPts val="600"/>
              </a:spcBef>
            </a:pPr>
            <a:r>
              <a:rPr lang="fr-FR" sz="1600" dirty="0"/>
              <a:t>Quels sont nos objectifs ?</a:t>
            </a:r>
          </a:p>
          <a:p>
            <a:pPr lvl="1">
              <a:lnSpc>
                <a:spcPts val="2400"/>
              </a:lnSpc>
              <a:spcBef>
                <a:spcPts val="600"/>
              </a:spcBef>
            </a:pPr>
            <a:r>
              <a:rPr lang="fr-FR" sz="1600" dirty="0"/>
              <a:t>Quelles sont les valeurs pour lesquelles nous souhaitons être connus ?</a:t>
            </a:r>
          </a:p>
          <a:p>
            <a:pPr lvl="1">
              <a:lnSpc>
                <a:spcPts val="2400"/>
              </a:lnSpc>
              <a:spcBef>
                <a:spcPts val="600"/>
              </a:spcBef>
            </a:pPr>
            <a:r>
              <a:rPr lang="fr-FR" sz="1600" dirty="0"/>
              <a:t>Lorsque nous allons vers les autres, qui voient‑ils ?</a:t>
            </a:r>
          </a:p>
          <a:p>
            <a:pPr lvl="1">
              <a:lnSpc>
                <a:spcPts val="2400"/>
              </a:lnSpc>
              <a:spcBef>
                <a:spcPts val="600"/>
              </a:spcBef>
            </a:pPr>
            <a:r>
              <a:rPr lang="fr-FR" sz="1600" dirty="0"/>
              <a:t>Comment pouvons‑nous davantage nous dévoiler aux autres ?</a:t>
            </a:r>
          </a:p>
          <a:p>
            <a:pPr lvl="1">
              <a:lnSpc>
                <a:spcPts val="2400"/>
              </a:lnSpc>
              <a:spcBef>
                <a:spcPts val="600"/>
              </a:spcBef>
            </a:pPr>
            <a:r>
              <a:rPr lang="fr-FR" sz="1600" dirty="0"/>
              <a:t>Comment nous révèlerons‑nous et nous laisserons‑nous (davantage) voir par les autres ?</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a:xfrm>
            <a:off x="442914" y="441325"/>
            <a:ext cx="1932642" cy="433388"/>
          </a:xfrm>
        </p:spPr>
        <p:txBody>
          <a:bodyPr/>
          <a:lstStyle/>
          <a:p>
            <a:r>
              <a:rPr lang="fr-FR" dirty="0"/>
              <a:t>MANIFESTE DU </a:t>
            </a:r>
            <a:br>
              <a:rPr lang="fr-FR" dirty="0"/>
            </a:br>
            <a:r>
              <a:rPr lang="fr-FR" dirty="0"/>
              <a:t>COURAGE – COMMENT </a:t>
            </a:r>
            <a:br>
              <a:rPr lang="fr-FR" dirty="0"/>
            </a:br>
            <a:r>
              <a:rPr lang="fr-FR" dirty="0"/>
              <a:t>SE RÉVÉLER ET SE DÉVOILER DAVANTAGE ? </a:t>
            </a:r>
          </a:p>
        </p:txBody>
      </p:sp>
    </p:spTree>
    <p:extLst>
      <p:ext uri="{BB962C8B-B14F-4D97-AF65-F5344CB8AC3E}">
        <p14:creationId xmlns:p14="http://schemas.microsoft.com/office/powerpoint/2010/main" val="408483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603535-5703-0E43-95EF-E6D1403D867B}"/>
              </a:ext>
            </a:extLst>
          </p:cNvPr>
          <p:cNvSpPr txBox="1"/>
          <p:nvPr/>
        </p:nvSpPr>
        <p:spPr>
          <a:xfrm>
            <a:off x="2747963" y="4202113"/>
            <a:ext cx="3060405" cy="169277"/>
          </a:xfrm>
          <a:prstGeom prst="rect">
            <a:avLst/>
          </a:prstGeom>
          <a:noFill/>
        </p:spPr>
        <p:txBody>
          <a:bodyPr wrap="square" lIns="0" tIns="0" rIns="0" bIns="0" rtlCol="0">
            <a:spAutoFit/>
          </a:bodyPr>
          <a:lstStyle/>
          <a:p>
            <a:r>
              <a:rPr lang="fr-FR" sz="1100">
                <a:solidFill>
                  <a:srgbClr val="283683"/>
                </a:solidFill>
                <a:latin typeface="Suisse Int'l Mono" panose="020B0509000000000000" pitchFamily="49" charset="77"/>
              </a:rPr>
              <a:t>DR BRENE BROWN</a:t>
            </a:r>
          </a:p>
        </p:txBody>
      </p:sp>
      <p:pic>
        <p:nvPicPr>
          <p:cNvPr id="7" name="Picture 6">
            <a:extLst>
              <a:ext uri="{FF2B5EF4-FFF2-40B4-BE49-F238E27FC236}">
                <a16:creationId xmlns:a16="http://schemas.microsoft.com/office/drawing/2014/main" id="{DF585FCF-C6A6-8D4E-AD5B-BE918CFFD803}"/>
              </a:ext>
            </a:extLst>
          </p:cNvPr>
          <p:cNvPicPr>
            <a:picLocks noChangeAspect="1"/>
          </p:cNvPicPr>
          <p:nvPr/>
        </p:nvPicPr>
        <p:blipFill rotWithShape="1">
          <a:blip r:embed="rId3">
            <a:extLst>
              <a:ext uri="{28A0092B-C50C-407E-A947-70E740481C1C}">
                <a14:useLocalDpi xmlns:a14="http://schemas.microsoft.com/office/drawing/2010/main" val="0"/>
              </a:ext>
            </a:extLst>
          </a:blip>
          <a:srcRect l="25593" t="13281" r="25439" b="58189"/>
          <a:stretch/>
        </p:blipFill>
        <p:spPr>
          <a:xfrm>
            <a:off x="1589344" y="1200301"/>
            <a:ext cx="895546" cy="894962"/>
          </a:xfrm>
          <a:prstGeom prst="rect">
            <a:avLst/>
          </a:prstGeom>
        </p:spPr>
      </p:pic>
      <p:pic>
        <p:nvPicPr>
          <p:cNvPr id="19" name="Picture 18">
            <a:extLst>
              <a:ext uri="{FF2B5EF4-FFF2-40B4-BE49-F238E27FC236}">
                <a16:creationId xmlns:a16="http://schemas.microsoft.com/office/drawing/2014/main" id="{EED698A0-3259-9647-BCAC-368553B3C2FC}"/>
              </a:ext>
            </a:extLst>
          </p:cNvPr>
          <p:cNvPicPr>
            <a:picLocks noChangeAspect="1"/>
          </p:cNvPicPr>
          <p:nvPr/>
        </p:nvPicPr>
        <p:blipFill rotWithShape="1">
          <a:blip r:embed="rId3">
            <a:extLst>
              <a:ext uri="{28A0092B-C50C-407E-A947-70E740481C1C}">
                <a14:useLocalDpi xmlns:a14="http://schemas.microsoft.com/office/drawing/2010/main" val="0"/>
              </a:ext>
            </a:extLst>
          </a:blip>
          <a:srcRect l="25593" t="13281" r="25439" b="58189"/>
          <a:stretch/>
        </p:blipFill>
        <p:spPr>
          <a:xfrm rot="10800000">
            <a:off x="9308135" y="3010595"/>
            <a:ext cx="895546" cy="894962"/>
          </a:xfrm>
          <a:prstGeom prst="rect">
            <a:avLst/>
          </a:prstGeom>
        </p:spPr>
      </p:pic>
      <p:sp>
        <p:nvSpPr>
          <p:cNvPr id="5" name="Content Placeholder 4">
            <a:extLst>
              <a:ext uri="{FF2B5EF4-FFF2-40B4-BE49-F238E27FC236}">
                <a16:creationId xmlns:a16="http://schemas.microsoft.com/office/drawing/2014/main" id="{EB1ADA4A-A413-8E4A-A0C5-55049A204D1E}"/>
              </a:ext>
            </a:extLst>
          </p:cNvPr>
          <p:cNvSpPr>
            <a:spLocks noGrp="1"/>
          </p:cNvSpPr>
          <p:nvPr>
            <p:ph sz="quarter" idx="10"/>
          </p:nvPr>
        </p:nvSpPr>
        <p:spPr>
          <a:xfrm>
            <a:off x="2755932" y="404813"/>
            <a:ext cx="8200993" cy="2857371"/>
          </a:xfrm>
        </p:spPr>
        <p:txBody>
          <a:bodyPr/>
          <a:lstStyle/>
          <a:p>
            <a:r>
              <a:rPr lang="fr-FR" dirty="0"/>
              <a:t>LE COURAGE, C’EST DEMANDER CE DONT VOUS AVEZ BESOIN.</a:t>
            </a:r>
          </a:p>
        </p:txBody>
      </p:sp>
      <p:sp>
        <p:nvSpPr>
          <p:cNvPr id="6" name="Content Placeholder 5">
            <a:extLst>
              <a:ext uri="{FF2B5EF4-FFF2-40B4-BE49-F238E27FC236}">
                <a16:creationId xmlns:a16="http://schemas.microsoft.com/office/drawing/2014/main" id="{0E2BEE1F-C727-ED4A-9B18-25CE3C7592E2}"/>
              </a:ext>
            </a:extLst>
          </p:cNvPr>
          <p:cNvSpPr>
            <a:spLocks noGrp="1"/>
          </p:cNvSpPr>
          <p:nvPr>
            <p:ph sz="quarter" idx="11"/>
          </p:nvPr>
        </p:nvSpPr>
        <p:spPr>
          <a:xfrm>
            <a:off x="442913" y="441325"/>
            <a:ext cx="2130605" cy="433388"/>
          </a:xfrm>
        </p:spPr>
        <p:txBody>
          <a:bodyPr/>
          <a:lstStyle/>
          <a:p>
            <a:r>
              <a:rPr lang="fr-FR" dirty="0"/>
              <a:t>QU’EST‑CE QUE </a:t>
            </a:r>
            <a:br>
              <a:rPr lang="fr-FR" dirty="0"/>
            </a:br>
            <a:r>
              <a:rPr lang="fr-FR" dirty="0"/>
              <a:t>LE COURAGE ?</a:t>
            </a:r>
          </a:p>
        </p:txBody>
      </p:sp>
    </p:spTree>
    <p:extLst>
      <p:ext uri="{BB962C8B-B14F-4D97-AF65-F5344CB8AC3E}">
        <p14:creationId xmlns:p14="http://schemas.microsoft.com/office/powerpoint/2010/main" val="410571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1" y="367104"/>
            <a:ext cx="8447527" cy="4023664"/>
          </a:xfrm>
        </p:spPr>
        <p:txBody>
          <a:bodyPr/>
          <a:lstStyle/>
          <a:p>
            <a:pPr lvl="0"/>
            <a:r>
              <a:rPr lang="fr-FR" dirty="0"/>
              <a:t>Appuyez‑vous sur votre travail préparatoire.</a:t>
            </a:r>
          </a:p>
          <a:p>
            <a:pPr lvl="0"/>
            <a:r>
              <a:rPr lang="fr-FR" dirty="0"/>
              <a:t>Quelle conversation, que vous n’avez pas encore eue, pourrait influencer de façon positive votre réussite si vous choisissiez de l’avoir ?</a:t>
            </a:r>
          </a:p>
          <a:p>
            <a:pPr lvl="0"/>
            <a:r>
              <a:rPr lang="fr-FR" dirty="0"/>
              <a:t>Par groupes de trois, travaillez à la résolution d’un scénario ou d’un problème réel auquel vous êtes confronté dans votre travail quotidien.</a:t>
            </a:r>
          </a:p>
          <a:p>
            <a:r>
              <a:rPr lang="fr-FR" dirty="0"/>
              <a:t>Cette approche vous permet de travailler la collaboration, la résolution de problème, le coaching et l’écoute active. </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CONVERSATIONS DE COACHING ENTRE PAIRS</a:t>
            </a:r>
          </a:p>
        </p:txBody>
      </p:sp>
    </p:spTree>
    <p:extLst>
      <p:ext uri="{BB962C8B-B14F-4D97-AF65-F5344CB8AC3E}">
        <p14:creationId xmlns:p14="http://schemas.microsoft.com/office/powerpoint/2010/main" val="115141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fr-FR" sz="5600" spc="-20" dirty="0">
                <a:solidFill>
                  <a:srgbClr val="FEEECA"/>
                </a:solidFill>
                <a:latin typeface="Suisse Int'l Mono" panose="020B0509000000000000" pitchFamily="49" charset="77"/>
                <a:cs typeface="Arial" panose="020B0604020202020204" pitchFamily="34" charset="0"/>
              </a:rPr>
              <a:t>ÊTRE INSPIRÉ </a:t>
            </a:r>
            <a:br>
              <a:rPr lang="fr-FR" sz="5600" spc="-20" dirty="0">
                <a:solidFill>
                  <a:srgbClr val="FEEECA"/>
                </a:solidFill>
                <a:latin typeface="Suisse Int'l Mono" panose="020B0509000000000000" pitchFamily="49" charset="77"/>
                <a:cs typeface="Arial" panose="020B0604020202020204" pitchFamily="34" charset="0"/>
              </a:rPr>
            </a:br>
            <a:r>
              <a:rPr lang="fr-FR" sz="5600" spc="-20" dirty="0">
                <a:solidFill>
                  <a:srgbClr val="FEEECA"/>
                </a:solidFill>
                <a:latin typeface="Suisse Int'l Mono" panose="020B0509000000000000" pitchFamily="49" charset="77"/>
                <a:cs typeface="Arial" panose="020B0604020202020204" pitchFamily="34" charset="0"/>
              </a:rPr>
              <a:t>À PENSER </a:t>
            </a:r>
            <a:br>
              <a:rPr lang="fr-FR" sz="5600" spc="-20" dirty="0">
                <a:solidFill>
                  <a:srgbClr val="FEEECA"/>
                </a:solidFill>
                <a:latin typeface="Suisse Int'l Mono" panose="020B0509000000000000" pitchFamily="49" charset="77"/>
                <a:cs typeface="Arial" panose="020B0604020202020204" pitchFamily="34" charset="0"/>
              </a:rPr>
            </a:br>
            <a:r>
              <a:rPr lang="fr-FR" sz="5600" spc="-20" dirty="0">
                <a:solidFill>
                  <a:srgbClr val="FEEECA"/>
                </a:solidFill>
                <a:latin typeface="Suisse Int'l Mono" panose="020B0509000000000000" pitchFamily="49" charset="77"/>
                <a:cs typeface="Arial" panose="020B0604020202020204" pitchFamily="34" charset="0"/>
              </a:rPr>
              <a:t>  DIFFÉREMMENT</a:t>
            </a: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3554819"/>
          </a:xfrm>
          <a:prstGeom prst="rect">
            <a:avLst/>
          </a:prstGeom>
          <a:noFill/>
          <a:ln>
            <a:solidFill>
              <a:srgbClr val="51C0AF"/>
            </a:solidFill>
          </a:ln>
        </p:spPr>
        <p:txBody>
          <a:bodyPr wrap="square" lIns="0" tIns="0" rIns="0" bIns="0" rtlCol="0">
            <a:spAutoFit/>
          </a:bodyPr>
          <a:lstStyle/>
          <a:p>
            <a:pPr lvl="0">
              <a:lnSpc>
                <a:spcPts val="7000"/>
              </a:lnSpc>
            </a:pPr>
            <a:r>
              <a:rPr lang="fr-FR" sz="5600" spc="-20" dirty="0">
                <a:ln>
                  <a:solidFill>
                    <a:srgbClr val="FEEECA"/>
                  </a:solidFill>
                </a:ln>
                <a:noFill/>
                <a:latin typeface="Suisse Int'l Mono" panose="020B0509000000000000" pitchFamily="49" charset="77"/>
                <a:cs typeface="Arial" panose="020B0604020202020204" pitchFamily="34" charset="0"/>
              </a:rPr>
              <a:t>LE PARADOXE DU LEADERSHIP – COURAGE VS.  VULNÉRABILITÉ </a:t>
            </a:r>
          </a:p>
          <a:p>
            <a:endParaRPr lang="en-US" sz="5600" spc="-20" dirty="0">
              <a:ln>
                <a:solidFill>
                  <a:srgbClr val="FEEECA"/>
                </a:solidFill>
              </a:ln>
              <a:noFill/>
            </a:endParaRP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fr-FR" sz="6600" spc="40" dirty="0">
                <a:solidFill>
                  <a:srgbClr val="FEEECA"/>
                </a:solidFill>
                <a:latin typeface="Suisse Int'l Mono" panose="020B0509000000000000" pitchFamily="49" charset="77"/>
                <a:cs typeface="Arial" panose="020B0604020202020204" pitchFamily="34" charset="0"/>
              </a:rPr>
              <a:t>01</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fr-FR" sz="140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FEEECA"/>
                </a:solidFill>
                <a:latin typeface="Suisse Int'l Mono" panose="020B0509000000000000" pitchFamily="49" charset="77"/>
              </a:rPr>
              <a:t>INFLUENCER</a:t>
            </a:r>
          </a:p>
          <a:p>
            <a:r>
              <a:rPr lang="fr-FR" sz="2400">
                <a:solidFill>
                  <a:srgbClr val="FEEECA"/>
                </a:solidFill>
                <a:latin typeface="Suisse Int'l Mono" panose="020B0509000000000000" pitchFamily="49" charset="77"/>
              </a:rPr>
              <a:t>LA MUSIQUE</a:t>
            </a:r>
          </a:p>
        </p:txBody>
      </p:sp>
    </p:spTree>
    <p:extLst>
      <p:ext uri="{BB962C8B-B14F-4D97-AF65-F5344CB8AC3E}">
        <p14:creationId xmlns:p14="http://schemas.microsoft.com/office/powerpoint/2010/main" val="275633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266784" cy="4299164"/>
          </a:xfrm>
        </p:spPr>
        <p:txBody>
          <a:bodyPr numCol="2" spcCol="288000"/>
          <a:lstStyle/>
          <a:p>
            <a:pPr marL="0" lvl="0" indent="0">
              <a:buNone/>
            </a:pPr>
            <a:r>
              <a:rPr lang="fr-FR" b="1" dirty="0">
                <a:solidFill>
                  <a:schemeClr val="bg1"/>
                </a:solidFill>
              </a:rPr>
              <a:t>20 minutes </a:t>
            </a:r>
            <a:r>
              <a:rPr lang="fr-FR" dirty="0">
                <a:solidFill>
                  <a:schemeClr val="bg1"/>
                </a:solidFill>
              </a:rPr>
              <a:t>par personne. </a:t>
            </a:r>
            <a:br>
              <a:rPr lang="fr-FR" dirty="0">
                <a:solidFill>
                  <a:schemeClr val="bg1"/>
                </a:solidFill>
              </a:rPr>
            </a:br>
            <a:r>
              <a:rPr lang="fr-FR" b="1" dirty="0">
                <a:solidFill>
                  <a:schemeClr val="bg1"/>
                </a:solidFill>
              </a:rPr>
              <a:t>60 minutes </a:t>
            </a:r>
            <a:r>
              <a:rPr lang="fr-FR" dirty="0">
                <a:solidFill>
                  <a:schemeClr val="bg1"/>
                </a:solidFill>
              </a:rPr>
              <a:t>au total.</a:t>
            </a:r>
          </a:p>
          <a:p>
            <a:pPr marL="0" lvl="0" indent="0">
              <a:buNone/>
            </a:pPr>
            <a:r>
              <a:rPr lang="fr-FR" dirty="0"/>
              <a:t>Identifiez‑vous comme étant la personne </a:t>
            </a:r>
            <a:r>
              <a:rPr lang="fr-FR" b="1" dirty="0"/>
              <a:t>A, B </a:t>
            </a:r>
            <a:r>
              <a:rPr lang="fr-FR" dirty="0"/>
              <a:t>ou </a:t>
            </a:r>
            <a:r>
              <a:rPr lang="fr-FR" b="1" dirty="0"/>
              <a:t>C</a:t>
            </a:r>
            <a:r>
              <a:rPr lang="fr-FR" dirty="0"/>
              <a:t>. </a:t>
            </a:r>
          </a:p>
          <a:p>
            <a:pPr lvl="0"/>
            <a:r>
              <a:rPr lang="fr-FR" b="1" dirty="0"/>
              <a:t>A</a:t>
            </a:r>
            <a:r>
              <a:rPr lang="fr-FR" dirty="0"/>
              <a:t> : 3 minutes</a:t>
            </a:r>
            <a:br>
              <a:rPr lang="fr-FR" dirty="0"/>
            </a:br>
            <a:r>
              <a:rPr lang="fr-FR" b="1" dirty="0"/>
              <a:t>A</a:t>
            </a:r>
            <a:r>
              <a:rPr lang="fr-FR" dirty="0"/>
              <a:t> fait part de la conversation qu’il souhaiterait avoir ou de son scénario à </a:t>
            </a:r>
            <a:r>
              <a:rPr lang="fr-FR" b="1" dirty="0"/>
              <a:t>B</a:t>
            </a:r>
            <a:r>
              <a:rPr lang="fr-FR" dirty="0"/>
              <a:t> et </a:t>
            </a:r>
            <a:r>
              <a:rPr lang="fr-FR" b="1" dirty="0"/>
              <a:t>C</a:t>
            </a:r>
            <a:r>
              <a:rPr lang="fr-FR" dirty="0"/>
              <a:t>. </a:t>
            </a:r>
            <a:r>
              <a:rPr lang="fr-FR" b="1" dirty="0"/>
              <a:t>B</a:t>
            </a:r>
            <a:r>
              <a:rPr lang="fr-FR" dirty="0"/>
              <a:t> et </a:t>
            </a:r>
            <a:r>
              <a:rPr lang="fr-FR" b="1" dirty="0"/>
              <a:t>C</a:t>
            </a:r>
            <a:r>
              <a:rPr lang="fr-FR" dirty="0"/>
              <a:t> se contentent de l’écouter.</a:t>
            </a:r>
          </a:p>
          <a:p>
            <a:pPr marL="0" lvl="0" indent="0">
              <a:buNone/>
            </a:pPr>
            <a:endParaRPr lang="en-GB" dirty="0"/>
          </a:p>
          <a:p>
            <a:pPr lvl="0"/>
            <a:r>
              <a:rPr lang="fr-FR" b="1" dirty="0"/>
              <a:t>B</a:t>
            </a:r>
            <a:r>
              <a:rPr lang="fr-FR" dirty="0"/>
              <a:t> ou </a:t>
            </a:r>
            <a:r>
              <a:rPr lang="fr-FR" b="1" dirty="0"/>
              <a:t>C</a:t>
            </a:r>
            <a:r>
              <a:rPr lang="fr-FR" dirty="0"/>
              <a:t> : 2 minutes</a:t>
            </a:r>
            <a:br>
              <a:rPr lang="fr-FR" dirty="0"/>
            </a:br>
            <a:r>
              <a:rPr lang="fr-FR" b="1" dirty="0"/>
              <a:t>B</a:t>
            </a:r>
            <a:r>
              <a:rPr lang="fr-FR" dirty="0"/>
              <a:t> ou </a:t>
            </a:r>
            <a:r>
              <a:rPr lang="fr-FR" b="1" dirty="0"/>
              <a:t>C</a:t>
            </a:r>
            <a:r>
              <a:rPr lang="fr-FR" dirty="0"/>
              <a:t> reformule ce qu’il a entendu de </a:t>
            </a:r>
            <a:r>
              <a:rPr lang="fr-FR" b="1" dirty="0"/>
              <a:t>A</a:t>
            </a:r>
            <a:r>
              <a:rPr lang="fr-FR" dirty="0"/>
              <a:t> et demande une clarification, si nécessaire. </a:t>
            </a:r>
          </a:p>
          <a:p>
            <a:pPr lvl="0"/>
            <a:endParaRPr lang="fr-FR" dirty="0"/>
          </a:p>
          <a:p>
            <a:pPr lvl="0"/>
            <a:r>
              <a:rPr lang="fr-FR" b="1" dirty="0"/>
              <a:t>B</a:t>
            </a:r>
            <a:r>
              <a:rPr lang="fr-FR" dirty="0"/>
              <a:t> et </a:t>
            </a:r>
            <a:r>
              <a:rPr lang="fr-FR" b="1" dirty="0"/>
              <a:t>C </a:t>
            </a:r>
            <a:r>
              <a:rPr lang="fr-FR" dirty="0"/>
              <a:t>: 10 minutes</a:t>
            </a:r>
            <a:br>
              <a:rPr lang="fr-FR" dirty="0"/>
            </a:br>
            <a:r>
              <a:rPr lang="fr-FR" b="1" dirty="0"/>
              <a:t>B</a:t>
            </a:r>
            <a:r>
              <a:rPr lang="fr-FR" dirty="0"/>
              <a:t> et </a:t>
            </a:r>
            <a:r>
              <a:rPr lang="fr-FR" b="1" dirty="0"/>
              <a:t>C</a:t>
            </a:r>
            <a:r>
              <a:rPr lang="fr-FR" dirty="0"/>
              <a:t> discutent de la conversation/du scénario de </a:t>
            </a:r>
            <a:r>
              <a:rPr lang="fr-FR" b="1" dirty="0"/>
              <a:t>A</a:t>
            </a:r>
            <a:r>
              <a:rPr lang="fr-FR" dirty="0"/>
              <a:t>, en proposant des suggestions, des approches et des idées pouvant servir de bases de réflexion. </a:t>
            </a:r>
            <a:r>
              <a:rPr lang="fr-FR" b="1" dirty="0"/>
              <a:t>A</a:t>
            </a:r>
            <a:r>
              <a:rPr lang="fr-FR" dirty="0"/>
              <a:t> est uniquement autorisé à écouter.</a:t>
            </a:r>
            <a:r>
              <a:rPr lang="fr-FR" b="1" dirty="0"/>
              <a:t> </a:t>
            </a:r>
            <a:br>
              <a:rPr lang="fr-FR" b="1" dirty="0"/>
            </a:br>
            <a:r>
              <a:rPr lang="fr-FR" b="1" dirty="0"/>
              <a:t>A</a:t>
            </a:r>
            <a:r>
              <a:rPr lang="fr-FR" dirty="0"/>
              <a:t> peut prendre des notes. </a:t>
            </a:r>
          </a:p>
          <a:p>
            <a:pPr lvl="0"/>
            <a:endParaRPr lang="en-GB" dirty="0"/>
          </a:p>
          <a:p>
            <a:pPr lvl="0"/>
            <a:r>
              <a:rPr lang="fr-FR" b="1" dirty="0"/>
              <a:t>A</a:t>
            </a:r>
            <a:r>
              <a:rPr lang="fr-FR" dirty="0"/>
              <a:t> : 5 minutes</a:t>
            </a:r>
            <a:br>
              <a:rPr lang="fr-FR" dirty="0"/>
            </a:br>
            <a:r>
              <a:rPr lang="fr-FR" b="1" dirty="0"/>
              <a:t>A</a:t>
            </a:r>
            <a:r>
              <a:rPr lang="fr-FR" dirty="0"/>
              <a:t> s’exprime sur ce qu’il a entendu, ce qu’il a apprécié et ce qu’il souhaiterait clarifier (le cas échéant). </a:t>
            </a:r>
          </a:p>
          <a:p>
            <a:pPr marL="0" lvl="0" indent="0">
              <a:buNone/>
            </a:pPr>
            <a:r>
              <a:rPr lang="fr-FR" dirty="0">
                <a:solidFill>
                  <a:schemeClr val="bg1"/>
                </a:solidFill>
              </a:rPr>
              <a:t>Renouveler l’exercice à deux reprises afin que chacun puisse passer.</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CONVERSATIONS DE COACHING ENTRE PAIRS</a:t>
            </a:r>
          </a:p>
        </p:txBody>
      </p:sp>
    </p:spTree>
    <p:extLst>
      <p:ext uri="{BB962C8B-B14F-4D97-AF65-F5344CB8AC3E}">
        <p14:creationId xmlns:p14="http://schemas.microsoft.com/office/powerpoint/2010/main" val="189575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dirty="0"/>
              <a:t>Réfléchissez à votre conversation de coaching entre pairs.</a:t>
            </a:r>
          </a:p>
          <a:p>
            <a:pPr lvl="0"/>
            <a:r>
              <a:rPr lang="fr-FR" dirty="0"/>
              <a:t>Créez un plan d’action qui servira de base à votre confiance et à l’engagement que vous prendrez une fois de retour au travail ; par exemple : avoir la conversation à l’issue de cet atelier de travail.</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PLAN D’ACTION</a:t>
            </a:r>
          </a:p>
        </p:txBody>
      </p:sp>
    </p:spTree>
    <p:extLst>
      <p:ext uri="{BB962C8B-B14F-4D97-AF65-F5344CB8AC3E}">
        <p14:creationId xmlns:p14="http://schemas.microsoft.com/office/powerpoint/2010/main" val="330117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a:solidFill>
                  <a:srgbClr val="EA1A1F"/>
                </a:solidFill>
              </a:rPr>
              <a:t>Emplacement réservé pour tout support supplémentaire sur le sujet.</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SUPPORT SUPPLÉMENTAIRE</a:t>
            </a:r>
          </a:p>
        </p:txBody>
      </p:sp>
    </p:spTree>
    <p:extLst>
      <p:ext uri="{BB962C8B-B14F-4D97-AF65-F5344CB8AC3E}">
        <p14:creationId xmlns:p14="http://schemas.microsoft.com/office/powerpoint/2010/main" val="247221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a:t>Partagez un engagement ou un stimulus qui a raisonné en vous.</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RÉFLEXIONS FINALES</a:t>
            </a:r>
          </a:p>
        </p:txBody>
      </p:sp>
    </p:spTree>
    <p:extLst>
      <p:ext uri="{BB962C8B-B14F-4D97-AF65-F5344CB8AC3E}">
        <p14:creationId xmlns:p14="http://schemas.microsoft.com/office/powerpoint/2010/main" val="210433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dirty="0"/>
              <a:t>Qu’avez‑vous aimé ?</a:t>
            </a:r>
          </a:p>
          <a:p>
            <a:pPr lvl="0"/>
            <a:r>
              <a:rPr lang="fr-FR" dirty="0"/>
              <a:t>Qu’avez‑vous appris ?</a:t>
            </a:r>
          </a:p>
          <a:p>
            <a:pPr lvl="0"/>
            <a:r>
              <a:rPr lang="fr-FR" dirty="0"/>
              <a:t>Que voudriez‑vous améliorer ?</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FEEDBACK</a:t>
            </a:r>
          </a:p>
        </p:txBody>
      </p:sp>
    </p:spTree>
    <p:extLst>
      <p:ext uri="{BB962C8B-B14F-4D97-AF65-F5344CB8AC3E}">
        <p14:creationId xmlns:p14="http://schemas.microsoft.com/office/powerpoint/2010/main" val="38238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ED3AB0-506A-E144-B3EF-84CE190140E7}"/>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fr-FR" sz="6600" dirty="0">
                <a:solidFill>
                  <a:srgbClr val="FEEECA"/>
                </a:solidFill>
                <a:latin typeface="Suisse Int'l Mono" panose="020B0509000000000000" pitchFamily="49" charset="77"/>
                <a:cs typeface="Arial" panose="020B0604020202020204" pitchFamily="34" charset="0"/>
              </a:rPr>
              <a:t>MERCI</a:t>
            </a:r>
          </a:p>
          <a:p>
            <a:pPr>
              <a:lnSpc>
                <a:spcPts val="7000"/>
              </a:lnSpc>
            </a:pPr>
            <a:r>
              <a:rPr lang="fr-FR" sz="6600" dirty="0">
                <a:ln>
                  <a:solidFill>
                    <a:srgbClr val="FEEECA"/>
                  </a:solidFill>
                </a:ln>
                <a:noFill/>
                <a:latin typeface="Suisse Int'l Mono" panose="020B0509000000000000" pitchFamily="49" charset="77"/>
                <a:cs typeface="Arial" panose="020B0604020202020204" pitchFamily="34" charset="0"/>
              </a:rPr>
              <a:t>&amp;  AU REVOIR</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5" name="TextBox 4">
            <a:extLst>
              <a:ext uri="{FF2B5EF4-FFF2-40B4-BE49-F238E27FC236}">
                <a16:creationId xmlns:a16="http://schemas.microsoft.com/office/drawing/2014/main" id="{72BF6570-E09C-3C43-BF3C-0ADB44A09107}"/>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FEEECA"/>
                </a:solidFill>
                <a:latin typeface="Suisse Int'l Mono" panose="020B0509000000000000" pitchFamily="49" charset="77"/>
              </a:rPr>
              <a:t>INFLUENCER</a:t>
            </a:r>
          </a:p>
          <a:p>
            <a:r>
              <a:rPr lang="fr-FR" sz="2400">
                <a:solidFill>
                  <a:srgbClr val="FEEECA"/>
                </a:solidFill>
                <a:latin typeface="Suisse Int'l Mono" panose="020B0509000000000000" pitchFamily="49" charset="77"/>
              </a:rPr>
              <a:t>LA MUSIQUE</a:t>
            </a:r>
          </a:p>
        </p:txBody>
      </p:sp>
      <p:sp>
        <p:nvSpPr>
          <p:cNvPr id="10" name="Rectangle 9">
            <a:extLst>
              <a:ext uri="{FF2B5EF4-FFF2-40B4-BE49-F238E27FC236}">
                <a16:creationId xmlns:a16="http://schemas.microsoft.com/office/drawing/2014/main" id="{56FDDC33-ADE3-3443-8309-503840C4DFEA}"/>
              </a:ext>
            </a:extLst>
          </p:cNvPr>
          <p:cNvSpPr/>
          <p:nvPr/>
        </p:nvSpPr>
        <p:spPr>
          <a:xfrm>
            <a:off x="278296" y="6228522"/>
            <a:ext cx="1789043" cy="304800"/>
          </a:xfrm>
          <a:prstGeom prst="rect">
            <a:avLst/>
          </a:prstGeom>
          <a:solidFill>
            <a:srgbClr val="51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11" name="Picture 10">
            <a:extLst>
              <a:ext uri="{FF2B5EF4-FFF2-40B4-BE49-F238E27FC236}">
                <a16:creationId xmlns:a16="http://schemas.microsoft.com/office/drawing/2014/main" id="{CC0EE96B-DE04-5A43-BADA-EF129D492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12" name="TextBox 11">
            <a:extLst>
              <a:ext uri="{FF2B5EF4-FFF2-40B4-BE49-F238E27FC236}">
                <a16:creationId xmlns:a16="http://schemas.microsoft.com/office/drawing/2014/main" id="{6C0AE990-881A-FE43-B20E-9E31A3E69486}"/>
              </a:ext>
            </a:extLst>
          </p:cNvPr>
          <p:cNvSpPr txBox="1"/>
          <p:nvPr/>
        </p:nvSpPr>
        <p:spPr>
          <a:xfrm>
            <a:off x="2781072" y="499252"/>
            <a:ext cx="1938616" cy="169277"/>
          </a:xfrm>
          <a:prstGeom prst="rect">
            <a:avLst/>
          </a:prstGeom>
          <a:noFill/>
        </p:spPr>
        <p:txBody>
          <a:bodyPr wrap="square" lIns="0" tIns="0" rIns="0" bIns="0" rtlCol="0">
            <a:spAutoFit/>
          </a:bodyPr>
          <a:lstStyle/>
          <a:p>
            <a:r>
              <a:rPr lang="fr-FR" sz="1100">
                <a:solidFill>
                  <a:schemeClr val="bg1"/>
                </a:solidFill>
                <a:latin typeface="Suisse Int'l Mono" panose="020B0509000000000000" pitchFamily="49" charset="77"/>
              </a:rPr>
              <a:t>THINK.DO.SPRINTS.</a:t>
            </a:r>
          </a:p>
        </p:txBody>
      </p:sp>
    </p:spTree>
    <p:extLst>
      <p:ext uri="{BB962C8B-B14F-4D97-AF65-F5344CB8AC3E}">
        <p14:creationId xmlns:p14="http://schemas.microsoft.com/office/powerpoint/2010/main" val="84442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lnSpc>
                <a:spcPts val="2400"/>
              </a:lnSpc>
              <a:spcBef>
                <a:spcPts val="0"/>
              </a:spcBef>
            </a:pPr>
            <a:r>
              <a:rPr lang="fr-FR" sz="1200" dirty="0"/>
              <a:t>Bienvenue dans le module </a:t>
            </a:r>
            <a:r>
              <a:rPr lang="fr-FR" sz="1200" b="1" dirty="0" err="1"/>
              <a:t>Think.Do.Sprints</a:t>
            </a:r>
            <a:r>
              <a:rPr lang="fr-FR" sz="1200" dirty="0"/>
              <a:t>. Le moment est venu pour vous de réfléchir à de nouvelles façons de travailler, et de les expérimenter. L’objectif est de vous apporter la confiance nécessaire à l’adoption de nouvelles pratiques qui auront une influence positive sur votre quotidien au sein de Sony Music. </a:t>
            </a:r>
          </a:p>
          <a:p>
            <a:pPr>
              <a:lnSpc>
                <a:spcPts val="2400"/>
              </a:lnSpc>
              <a:spcBef>
                <a:spcPts val="0"/>
              </a:spcBef>
            </a:pPr>
            <a:endParaRPr lang="en-GB" sz="1200" dirty="0"/>
          </a:p>
          <a:p>
            <a:pPr>
              <a:lnSpc>
                <a:spcPts val="2400"/>
              </a:lnSpc>
              <a:spcBef>
                <a:spcPts val="0"/>
              </a:spcBef>
            </a:pPr>
            <a:r>
              <a:rPr lang="fr-FR" sz="1200" dirty="0"/>
              <a:t>Afin de vous permettre de tirer le meilleur parti de cette session, réfléchissez à une conversation que vous n’avez pas encore eue mais qui, si vous choisissiez de l’avoir, pourrait influencer de façon positive votre réussite. </a:t>
            </a:r>
          </a:p>
          <a:p>
            <a:pPr>
              <a:lnSpc>
                <a:spcPts val="2400"/>
              </a:lnSpc>
              <a:spcBef>
                <a:spcPts val="0"/>
              </a:spcBef>
            </a:pPr>
            <a:endParaRPr lang="en-GB" sz="1200" dirty="0"/>
          </a:p>
          <a:p>
            <a:pPr>
              <a:lnSpc>
                <a:spcPts val="2400"/>
              </a:lnSpc>
              <a:spcBef>
                <a:spcPts val="0"/>
              </a:spcBef>
            </a:pPr>
            <a:r>
              <a:rPr lang="fr-FR" sz="1200" dirty="0"/>
              <a:t>Vous trouverez ci‑dessous deux scénarios susceptibles de susciter votre réflexion. Soyez prêt à discuter de l’un </a:t>
            </a:r>
            <a:br>
              <a:rPr lang="fr-FR" sz="1200" dirty="0"/>
            </a:br>
            <a:r>
              <a:rPr lang="fr-FR" sz="1200" dirty="0"/>
              <a:t>de ces deux scénarios, ou de la conversation que vous aurez choisie, avec les autres participants de cet atelier </a:t>
            </a:r>
            <a:br>
              <a:rPr lang="fr-FR" sz="1200" dirty="0"/>
            </a:br>
            <a:r>
              <a:rPr lang="fr-FR" sz="1200" dirty="0"/>
              <a:t>de travail.</a:t>
            </a:r>
          </a:p>
          <a:p>
            <a:pPr>
              <a:lnSpc>
                <a:spcPts val="2400"/>
              </a:lnSpc>
              <a:spcBef>
                <a:spcPts val="0"/>
              </a:spcBef>
            </a:pPr>
            <a:endParaRPr lang="en-GB" sz="1200" dirty="0"/>
          </a:p>
          <a:p>
            <a:pPr marL="684000" lvl="1" indent="0">
              <a:lnSpc>
                <a:spcPts val="2400"/>
              </a:lnSpc>
              <a:spcBef>
                <a:spcPts val="0"/>
              </a:spcBef>
              <a:buNone/>
            </a:pPr>
            <a:r>
              <a:rPr lang="fr-FR" sz="1200" dirty="0"/>
              <a:t>• Je dois diriger une équipe qui, dans un futur proche, sera confrontée à des moments difficiles et éprouvants. Les changements qui sont proposés auront un impact important sur un certain nombre de personnes, et je ne sais pas comment lancer les discussions sur le sujet. </a:t>
            </a:r>
          </a:p>
          <a:p>
            <a:pPr marL="684000" lvl="1" indent="0">
              <a:lnSpc>
                <a:spcPts val="2400"/>
              </a:lnSpc>
              <a:spcBef>
                <a:spcPts val="0"/>
              </a:spcBef>
              <a:buNone/>
            </a:pPr>
            <a:r>
              <a:rPr lang="fr-FR" sz="1200" dirty="0"/>
              <a:t>• Je dois parler avec un des membres de mon équipe au sujet de sa performance. Elle est en chute ces dernières semaines et le reste de l’équipe doit combler les lacunes et corriger les erreurs. J’espérais qu’il ne s’agisse que d’un passage, mais je n’en suis plus aussi sûr. J’apprécie beaucoup cette personne mais je ne peux plus ignorer cette situation. </a:t>
            </a:r>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fr-FR" dirty="0"/>
              <a:t>TRAVAIL PRÉPARATOIRE</a:t>
            </a:r>
          </a:p>
        </p:txBody>
      </p:sp>
    </p:spTree>
    <p:extLst>
      <p:ext uri="{BB962C8B-B14F-4D97-AF65-F5344CB8AC3E}">
        <p14:creationId xmlns:p14="http://schemas.microsoft.com/office/powerpoint/2010/main" val="252126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
        <p:nvSpPr>
          <p:cNvPr id="7" name="Content Placeholder 6">
            <a:extLst>
              <a:ext uri="{FF2B5EF4-FFF2-40B4-BE49-F238E27FC236}">
                <a16:creationId xmlns:a16="http://schemas.microsoft.com/office/drawing/2014/main" id="{28B75F87-9933-A644-9900-79086C2074AC}"/>
              </a:ext>
            </a:extLst>
          </p:cNvPr>
          <p:cNvSpPr>
            <a:spLocks noGrp="1"/>
          </p:cNvSpPr>
          <p:nvPr>
            <p:ph sz="quarter" idx="10"/>
          </p:nvPr>
        </p:nvSpPr>
        <p:spPr/>
        <p:txBody>
          <a:bodyPr/>
          <a:lstStyle/>
          <a:p>
            <a:r>
              <a:rPr lang="fr-FR" sz="2400"/>
              <a:t>Trouvez en vous le courage nécessaire à l’exercice d’un leadership à même d’instaurer la résilience et la crédibilité à travers l’ouverture aux autres. </a:t>
            </a:r>
          </a:p>
          <a:p>
            <a:endParaRPr lang="en-GB" sz="2400" dirty="0"/>
          </a:p>
          <a:p>
            <a:pPr marL="0" indent="0">
              <a:buNone/>
            </a:pPr>
            <a:endParaRPr lang="en-GB" sz="2400" dirty="0"/>
          </a:p>
          <a:p>
            <a:r>
              <a:rPr lang="fr-FR" sz="2400"/>
              <a:t>Les grands leaders sont très conscients de leurs qualités exceptionnelles et de leurs objectifs, et n’hésitent pas à faire part de leurs faiblesses, leurs erreurs, leurs peurs et leurs choix de comportement. </a:t>
            </a:r>
          </a:p>
          <a:p>
            <a:r>
              <a:rPr lang="fr-FR" sz="2400"/>
              <a:t>L’honnêteté avec laquelle ils partagent leurs vulnérabilités leur permet d’établir une solide base de confiance avec les autres.</a:t>
            </a:r>
          </a:p>
        </p:txBody>
      </p:sp>
      <p:sp>
        <p:nvSpPr>
          <p:cNvPr id="8" name="Content Placeholder 7">
            <a:extLst>
              <a:ext uri="{FF2B5EF4-FFF2-40B4-BE49-F238E27FC236}">
                <a16:creationId xmlns:a16="http://schemas.microsoft.com/office/drawing/2014/main" id="{B9A67ADE-4936-B54A-A7C1-3EBFED6DB147}"/>
              </a:ext>
            </a:extLst>
          </p:cNvPr>
          <p:cNvSpPr>
            <a:spLocks noGrp="1"/>
          </p:cNvSpPr>
          <p:nvPr>
            <p:ph sz="quarter" idx="11"/>
          </p:nvPr>
        </p:nvSpPr>
        <p:spPr/>
        <p:txBody>
          <a:bodyPr/>
          <a:lstStyle/>
          <a:p>
            <a:pPr lvl="0"/>
            <a:r>
              <a:rPr lang="fr-FR" dirty="0"/>
              <a:t>OBJECTIF DE </a:t>
            </a:r>
            <a:br>
              <a:rPr lang="fr-FR" dirty="0"/>
            </a:br>
            <a:r>
              <a:rPr lang="fr-FR" dirty="0"/>
              <a:t>LA SESSION</a:t>
            </a:r>
          </a:p>
          <a:p>
            <a:pPr lvl="0"/>
            <a:r>
              <a:rPr lang="fr-FR" dirty="0"/>
              <a:t>PRÉCEPTE</a:t>
            </a:r>
          </a:p>
          <a:p>
            <a:pPr lvl="0"/>
            <a:endParaRPr lang="en-GB" dirty="0"/>
          </a:p>
          <a:p>
            <a:pPr lvl="0"/>
            <a:endParaRPr lang="en-GB" dirty="0"/>
          </a:p>
          <a:p>
            <a:pPr lvl="0"/>
            <a:r>
              <a:rPr lang="fr-FR" dirty="0"/>
              <a:t>VUE D’ENSEMBLE</a:t>
            </a:r>
          </a:p>
        </p:txBody>
      </p:sp>
    </p:spTree>
    <p:extLst>
      <p:ext uri="{BB962C8B-B14F-4D97-AF65-F5344CB8AC3E}">
        <p14:creationId xmlns:p14="http://schemas.microsoft.com/office/powerpoint/2010/main" val="1768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fr-FR" sz="2800" dirty="0">
                <a:solidFill>
                  <a:schemeClr val="bg1"/>
                </a:solidFill>
                <a:latin typeface="Arial" panose="020B0604020202020204" pitchFamily="34" charset="0"/>
                <a:cs typeface="Arial" panose="020B0604020202020204" pitchFamily="34" charset="0"/>
              </a:rPr>
              <a:t>Paradoxe du leadership : </a:t>
            </a:r>
          </a:p>
          <a:p>
            <a:r>
              <a:rPr lang="fr-FR" sz="2800" dirty="0">
                <a:solidFill>
                  <a:schemeClr val="bg1"/>
                </a:solidFill>
                <a:latin typeface="Arial" panose="020B0604020202020204" pitchFamily="34" charset="0"/>
                <a:cs typeface="Arial" panose="020B0604020202020204" pitchFamily="34" charset="0"/>
              </a:rPr>
              <a:t>Courage vs. Vulnérabilité</a:t>
            </a:r>
          </a:p>
        </p:txBody>
      </p:sp>
      <p:sp>
        <p:nvSpPr>
          <p:cNvPr id="3" name="Content Placeholder 2">
            <a:extLst>
              <a:ext uri="{FF2B5EF4-FFF2-40B4-BE49-F238E27FC236}">
                <a16:creationId xmlns:a16="http://schemas.microsoft.com/office/drawing/2014/main" id="{21A87ACC-DFB0-4A4E-BC65-E8CAC7C2E3F5}"/>
              </a:ext>
            </a:extLst>
          </p:cNvPr>
          <p:cNvSpPr>
            <a:spLocks noGrp="1"/>
          </p:cNvSpPr>
          <p:nvPr>
            <p:ph sz="quarter" idx="10"/>
          </p:nvPr>
        </p:nvSpPr>
        <p:spPr>
          <a:xfrm>
            <a:off x="2755932" y="367104"/>
            <a:ext cx="8372032" cy="4440488"/>
          </a:xfrm>
        </p:spPr>
        <p:txBody>
          <a:bodyPr/>
          <a:lstStyle/>
          <a:p>
            <a:pPr marL="0" indent="0">
              <a:buNone/>
            </a:pPr>
            <a:r>
              <a:rPr lang="fr-FR" sz="2400" b="1" dirty="0"/>
              <a:t>À l’issue de cette session vous aurez acquis les apprentissages suivants : </a:t>
            </a:r>
          </a:p>
          <a:p>
            <a:pPr marL="0" indent="0">
              <a:buNone/>
            </a:pPr>
            <a:endParaRPr lang="en-GB" sz="2400" b="1" dirty="0"/>
          </a:p>
          <a:p>
            <a:r>
              <a:rPr lang="fr-FR" sz="2400" dirty="0"/>
              <a:t>Savoir reconnaître à quel moment la vulnérabilité participe à la crédibilité et à l’établissement d’une relation, et identifier de quelle façon développer votre ouverture et votre confiance aux autres.</a:t>
            </a:r>
          </a:p>
          <a:p>
            <a:r>
              <a:rPr lang="fr-FR" sz="2400" dirty="0"/>
              <a:t>Identifier les qualités et les points forts qui caractérisent le courage dont vous faites preuve dans l’exercice de votre leadership.</a:t>
            </a:r>
          </a:p>
          <a:p>
            <a:r>
              <a:rPr lang="fr-FR" sz="2400" dirty="0"/>
              <a:t>Étudier vos objectifs et vous en servir de base pour exercer votre leadership avec courage.</a:t>
            </a:r>
          </a:p>
          <a:p>
            <a:r>
              <a:rPr lang="fr-FR" sz="2400" dirty="0"/>
              <a:t>Avoir le courage de vous aider vous‑même et d’aider les personnes qui vous entourent à rester résilients face au changement.</a:t>
            </a:r>
          </a:p>
          <a:p>
            <a:pPr marL="0" indent="0">
              <a:buNone/>
            </a:pPr>
            <a:endParaRPr lang="en-US" dirty="0"/>
          </a:p>
        </p:txBody>
      </p:sp>
      <p:sp>
        <p:nvSpPr>
          <p:cNvPr id="6" name="Content Placeholder 5">
            <a:extLst>
              <a:ext uri="{FF2B5EF4-FFF2-40B4-BE49-F238E27FC236}">
                <a16:creationId xmlns:a16="http://schemas.microsoft.com/office/drawing/2014/main" id="{76E06F7E-7B0E-5E49-8C93-FBC8C2C61CF8}"/>
              </a:ext>
            </a:extLst>
          </p:cNvPr>
          <p:cNvSpPr>
            <a:spLocks noGrp="1"/>
          </p:cNvSpPr>
          <p:nvPr>
            <p:ph sz="quarter" idx="11"/>
          </p:nvPr>
        </p:nvSpPr>
        <p:spPr>
          <a:xfrm>
            <a:off x="442913" y="441325"/>
            <a:ext cx="2130605" cy="433388"/>
          </a:xfrm>
        </p:spPr>
        <p:txBody>
          <a:bodyPr/>
          <a:lstStyle/>
          <a:p>
            <a:pPr lvl="0"/>
            <a:r>
              <a:rPr lang="fr-FR" dirty="0"/>
              <a:t>ABOUTISSEMENTS </a:t>
            </a:r>
            <a:br>
              <a:rPr lang="fr-FR" dirty="0"/>
            </a:br>
            <a:r>
              <a:rPr lang="fr-FR" dirty="0"/>
              <a:t>DE LA SESSION</a:t>
            </a:r>
          </a:p>
        </p:txBody>
      </p:sp>
    </p:spTree>
    <p:extLst>
      <p:ext uri="{BB962C8B-B14F-4D97-AF65-F5344CB8AC3E}">
        <p14:creationId xmlns:p14="http://schemas.microsoft.com/office/powerpoint/2010/main" val="29167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40B5B2-47EF-EB4C-8F9E-1824BB75F2E1}"/>
              </a:ext>
            </a:extLst>
          </p:cNvPr>
          <p:cNvSpPr>
            <a:spLocks noGrp="1"/>
          </p:cNvSpPr>
          <p:nvPr>
            <p:ph sz="quarter" idx="11"/>
          </p:nvPr>
        </p:nvSpPr>
        <p:spPr>
          <a:xfrm>
            <a:off x="442913" y="441325"/>
            <a:ext cx="1762959" cy="433388"/>
          </a:xfrm>
        </p:spPr>
        <p:txBody>
          <a:bodyPr/>
          <a:lstStyle/>
          <a:p>
            <a:pPr lvl="0"/>
            <a:r>
              <a:rPr lang="fr-FR" dirty="0"/>
              <a:t>PROGRAMME POUR LES 3 PROCHAINES HEURES</a:t>
            </a:r>
            <a:r>
              <a:rPr lang="en-GB" dirty="0"/>
              <a:t>…</a:t>
            </a:r>
            <a:endParaRPr lang="fr-FR" dirty="0"/>
          </a:p>
          <a:p>
            <a:pPr lvl="0"/>
            <a:endParaRPr lang="en-GB" dirty="0"/>
          </a:p>
          <a:p>
            <a:endParaRPr lang="en-US" dirty="0"/>
          </a:p>
        </p:txBody>
      </p:sp>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fr-FR" sz="2800" dirty="0">
                <a:solidFill>
                  <a:schemeClr val="bg1"/>
                </a:solidFill>
                <a:latin typeface="Arial" panose="020B0604020202020204" pitchFamily="34" charset="0"/>
                <a:cs typeface="Arial" panose="020B0604020202020204" pitchFamily="34" charset="0"/>
              </a:rPr>
              <a:t>Paradoxe du leadership : </a:t>
            </a:r>
          </a:p>
          <a:p>
            <a:r>
              <a:rPr lang="fr-FR" sz="2800" dirty="0">
                <a:solidFill>
                  <a:schemeClr val="bg1"/>
                </a:solidFill>
                <a:latin typeface="Arial" panose="020B0604020202020204" pitchFamily="34" charset="0"/>
                <a:cs typeface="Arial" panose="020B0604020202020204" pitchFamily="34" charset="0"/>
              </a:rPr>
              <a:t>Courage vs. Vulnérabilité</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
        <p:nvSpPr>
          <p:cNvPr id="3" name="Content Placeholder 2">
            <a:extLst>
              <a:ext uri="{FF2B5EF4-FFF2-40B4-BE49-F238E27FC236}">
                <a16:creationId xmlns:a16="http://schemas.microsoft.com/office/drawing/2014/main" id="{1426C0B3-FCED-984A-842A-D562E8472373}"/>
              </a:ext>
            </a:extLst>
          </p:cNvPr>
          <p:cNvSpPr>
            <a:spLocks noGrp="1"/>
          </p:cNvSpPr>
          <p:nvPr>
            <p:ph sz="quarter" idx="10"/>
          </p:nvPr>
        </p:nvSpPr>
        <p:spPr>
          <a:xfrm>
            <a:off x="2755932" y="367104"/>
            <a:ext cx="8266784" cy="2884569"/>
          </a:xfrm>
        </p:spPr>
        <p:txBody>
          <a:bodyPr/>
          <a:lstStyle/>
          <a:p>
            <a:r>
              <a:rPr lang="fr-FR" dirty="0"/>
              <a:t>Paradoxe du leadership : courage vs. vulnérabilité.</a:t>
            </a:r>
          </a:p>
          <a:p>
            <a:r>
              <a:rPr lang="fr-FR" dirty="0"/>
              <a:t>Ce que nous pouvons apprendre des artistes.</a:t>
            </a:r>
          </a:p>
          <a:p>
            <a:r>
              <a:rPr lang="fr-FR" dirty="0"/>
              <a:t>Moments de vulnérabilité.</a:t>
            </a:r>
          </a:p>
          <a:p>
            <a:r>
              <a:rPr lang="fr-FR" dirty="0"/>
              <a:t>Manifeste du courage.</a:t>
            </a:r>
          </a:p>
          <a:p>
            <a:r>
              <a:rPr lang="fr-FR" dirty="0"/>
              <a:t>Mise en pratique. </a:t>
            </a:r>
          </a:p>
          <a:p>
            <a:r>
              <a:rPr lang="fr-FR" dirty="0"/>
              <a:t>Plan d’action.</a:t>
            </a:r>
          </a:p>
          <a:p>
            <a:endParaRPr lang="en-US" dirty="0"/>
          </a:p>
        </p:txBody>
      </p:sp>
    </p:spTree>
    <p:extLst>
      <p:ext uri="{BB962C8B-B14F-4D97-AF65-F5344CB8AC3E}">
        <p14:creationId xmlns:p14="http://schemas.microsoft.com/office/powerpoint/2010/main" val="193710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15850-57FD-F942-9E43-54A49FFF46BF}"/>
              </a:ext>
            </a:extLst>
          </p:cNvPr>
          <p:cNvSpPr>
            <a:spLocks noGrp="1"/>
          </p:cNvSpPr>
          <p:nvPr>
            <p:ph sz="quarter" idx="10"/>
          </p:nvPr>
        </p:nvSpPr>
        <p:spPr>
          <a:xfrm>
            <a:off x="2755932" y="367104"/>
            <a:ext cx="8641074" cy="2884569"/>
          </a:xfrm>
        </p:spPr>
        <p:txBody>
          <a:bodyPr/>
          <a:lstStyle/>
          <a:p>
            <a:r>
              <a:rPr lang="fr-FR" dirty="0"/>
              <a:t>Quel est votre nom ?</a:t>
            </a:r>
          </a:p>
          <a:p>
            <a:r>
              <a:rPr lang="fr-FR" dirty="0"/>
              <a:t>Quel est votre rôle ?</a:t>
            </a:r>
          </a:p>
          <a:p>
            <a:r>
              <a:rPr lang="fr-FR" dirty="0"/>
              <a:t>Quel est l’artiste favori avec lequel vous sentez une connexion ? Pourquoi ?</a:t>
            </a:r>
          </a:p>
          <a:p>
            <a:pPr marL="0" indent="0">
              <a:buNone/>
            </a:pPr>
            <a:endParaRPr lang="en-US" dirty="0"/>
          </a:p>
        </p:txBody>
      </p:sp>
      <p:sp>
        <p:nvSpPr>
          <p:cNvPr id="6" name="Content Placeholder 5">
            <a:extLst>
              <a:ext uri="{FF2B5EF4-FFF2-40B4-BE49-F238E27FC236}">
                <a16:creationId xmlns:a16="http://schemas.microsoft.com/office/drawing/2014/main" id="{B633EE35-AFCA-D24C-9C75-77723B4069B9}"/>
              </a:ext>
            </a:extLst>
          </p:cNvPr>
          <p:cNvSpPr>
            <a:spLocks noGrp="1"/>
          </p:cNvSpPr>
          <p:nvPr>
            <p:ph sz="quarter" idx="11"/>
          </p:nvPr>
        </p:nvSpPr>
        <p:spPr/>
        <p:txBody>
          <a:bodyPr/>
          <a:lstStyle/>
          <a:p>
            <a:r>
              <a:rPr lang="fr-FR" dirty="0"/>
              <a:t>QUI SUIS‑JE ?</a:t>
            </a:r>
          </a:p>
        </p:txBody>
      </p:sp>
    </p:spTree>
    <p:extLst>
      <p:ext uri="{BB962C8B-B14F-4D97-AF65-F5344CB8AC3E}">
        <p14:creationId xmlns:p14="http://schemas.microsoft.com/office/powerpoint/2010/main" val="153793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fr-FR" sz="2800" dirty="0">
                <a:solidFill>
                  <a:schemeClr val="bg1"/>
                </a:solidFill>
                <a:latin typeface="Arial" panose="020B0604020202020204" pitchFamily="34" charset="0"/>
                <a:cs typeface="Arial" panose="020B0604020202020204" pitchFamily="34" charset="0"/>
              </a:rPr>
              <a:t>Paradoxe du leadership : </a:t>
            </a:r>
          </a:p>
          <a:p>
            <a:r>
              <a:rPr lang="fr-FR" sz="2800" dirty="0">
                <a:solidFill>
                  <a:schemeClr val="bg1"/>
                </a:solidFill>
                <a:latin typeface="Arial" panose="020B0604020202020204" pitchFamily="34" charset="0"/>
                <a:cs typeface="Arial" panose="020B0604020202020204" pitchFamily="34" charset="0"/>
              </a:rPr>
              <a:t>Courage vs. Vulnérabilité</a:t>
            </a:r>
          </a:p>
        </p:txBody>
      </p:sp>
      <p:sp>
        <p:nvSpPr>
          <p:cNvPr id="2" name="TextBox 1">
            <a:extLst>
              <a:ext uri="{FF2B5EF4-FFF2-40B4-BE49-F238E27FC236}">
                <a16:creationId xmlns:a16="http://schemas.microsoft.com/office/drawing/2014/main" id="{056EF2F5-2847-AD44-A5E8-CFED8C74770C}"/>
              </a:ext>
            </a:extLst>
          </p:cNvPr>
          <p:cNvSpPr txBox="1"/>
          <p:nvPr/>
        </p:nvSpPr>
        <p:spPr>
          <a:xfrm>
            <a:off x="1164211" y="842025"/>
            <a:ext cx="7060676" cy="2564805"/>
          </a:xfrm>
          <a:prstGeom prst="rect">
            <a:avLst/>
          </a:prstGeom>
          <a:noFill/>
        </p:spPr>
        <p:txBody>
          <a:bodyPr wrap="square" lIns="0" tIns="0" rIns="0" bIns="0" rtlCol="0">
            <a:spAutoFit/>
          </a:bodyPr>
          <a:lstStyle/>
          <a:p>
            <a:pPr lvl="0">
              <a:lnSpc>
                <a:spcPts val="7000"/>
              </a:lnSpc>
            </a:pPr>
            <a:r>
              <a:rPr lang="fr-FR" sz="5100" dirty="0">
                <a:solidFill>
                  <a:srgbClr val="FEEECA"/>
                </a:solidFill>
                <a:latin typeface="Suisse Int'l Mono" panose="020B0509000000000000" pitchFamily="49" charset="77"/>
                <a:cs typeface="Arial" panose="020B0604020202020204" pitchFamily="34" charset="0"/>
              </a:rPr>
              <a:t>LE MANIFESTE DE L’ACCÉLÉRATEUR</a:t>
            </a:r>
          </a:p>
          <a:p>
            <a:endParaRPr lang="en-US" sz="5100" dirty="0"/>
          </a:p>
        </p:txBody>
      </p:sp>
      <p:pic>
        <p:nvPicPr>
          <p:cNvPr id="14" name="Picture 13">
            <a:extLst>
              <a:ext uri="{FF2B5EF4-FFF2-40B4-BE49-F238E27FC236}">
                <a16:creationId xmlns:a16="http://schemas.microsoft.com/office/drawing/2014/main" id="{32374582-CD89-6C45-92E8-1F537140A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6584">
            <a:off x="9326972" y="3085018"/>
            <a:ext cx="1225007" cy="2801241"/>
          </a:xfrm>
          <a:prstGeom prst="rect">
            <a:avLst/>
          </a:prstGeom>
        </p:spPr>
      </p:pic>
      <p:pic>
        <p:nvPicPr>
          <p:cNvPr id="18" name="Picture 17">
            <a:extLst>
              <a:ext uri="{FF2B5EF4-FFF2-40B4-BE49-F238E27FC236}">
                <a16:creationId xmlns:a16="http://schemas.microsoft.com/office/drawing/2014/main" id="{07BC153D-7437-7345-AF0D-A445BF98B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482" y="684892"/>
            <a:ext cx="2385702" cy="1900335"/>
          </a:xfrm>
          <a:prstGeom prst="rect">
            <a:avLst/>
          </a:prstGeom>
        </p:spPr>
      </p:pic>
      <p:pic>
        <p:nvPicPr>
          <p:cNvPr id="19" name="Picture 18">
            <a:extLst>
              <a:ext uri="{FF2B5EF4-FFF2-40B4-BE49-F238E27FC236}">
                <a16:creationId xmlns:a16="http://schemas.microsoft.com/office/drawing/2014/main" id="{638B108C-D11C-B442-9EF1-BC57C2F2B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055" y="3135300"/>
            <a:ext cx="2674790" cy="2700675"/>
          </a:xfrm>
          <a:prstGeom prst="rect">
            <a:avLst/>
          </a:prstGeom>
        </p:spPr>
      </p:pic>
      <p:pic>
        <p:nvPicPr>
          <p:cNvPr id="20" name="Picture 19">
            <a:extLst>
              <a:ext uri="{FF2B5EF4-FFF2-40B4-BE49-F238E27FC236}">
                <a16:creationId xmlns:a16="http://schemas.microsoft.com/office/drawing/2014/main" id="{E7D7782D-75FA-2445-9AEE-A7C7594E6D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6180">
            <a:off x="1449122" y="3730301"/>
            <a:ext cx="3317556" cy="1411199"/>
          </a:xfrm>
          <a:prstGeom prst="rect">
            <a:avLst/>
          </a:prstGeom>
        </p:spPr>
      </p:pic>
    </p:spTree>
    <p:extLst>
      <p:ext uri="{BB962C8B-B14F-4D97-AF65-F5344CB8AC3E}">
        <p14:creationId xmlns:p14="http://schemas.microsoft.com/office/powerpoint/2010/main" val="27354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fr-FR" sz="2800" dirty="0">
                <a:solidFill>
                  <a:schemeClr val="bg1"/>
                </a:solidFill>
                <a:latin typeface="Arial" panose="020B0604020202020204" pitchFamily="34" charset="0"/>
                <a:cs typeface="Arial" panose="020B0604020202020204" pitchFamily="34" charset="0"/>
              </a:rPr>
              <a:t>Paradoxe du leadership : </a:t>
            </a:r>
          </a:p>
          <a:p>
            <a:r>
              <a:rPr lang="fr-FR" sz="2800" dirty="0">
                <a:solidFill>
                  <a:schemeClr val="bg1"/>
                </a:solidFill>
                <a:latin typeface="Arial" panose="020B0604020202020204" pitchFamily="34" charset="0"/>
                <a:cs typeface="Arial" panose="020B0604020202020204" pitchFamily="34" charset="0"/>
              </a:rPr>
              <a:t>Courage vs. Vulnérabilité</a:t>
            </a:r>
          </a:p>
        </p:txBody>
      </p:sp>
      <p:sp>
        <p:nvSpPr>
          <p:cNvPr id="16" name="TextBox 15">
            <a:extLst>
              <a:ext uri="{FF2B5EF4-FFF2-40B4-BE49-F238E27FC236}">
                <a16:creationId xmlns:a16="http://schemas.microsoft.com/office/drawing/2014/main" id="{3D018A82-D9E3-7A4A-9F1C-ADE34B26674A}"/>
              </a:ext>
            </a:extLst>
          </p:cNvPr>
          <p:cNvSpPr txBox="1"/>
          <p:nvPr/>
        </p:nvSpPr>
        <p:spPr>
          <a:xfrm>
            <a:off x="2755931" y="6258846"/>
            <a:ext cx="3240000" cy="169277"/>
          </a:xfrm>
          <a:prstGeom prst="rect">
            <a:avLst/>
          </a:prstGeom>
          <a:solidFill>
            <a:srgbClr val="FEEECA"/>
          </a:solidFill>
        </p:spPr>
        <p:txBody>
          <a:bodyPr wrap="square" lIns="0" tIns="0" rIns="0" bIns="0" rtlCol="0">
            <a:spAutoFit/>
          </a:bodyPr>
          <a:lstStyle/>
          <a:p>
            <a:r>
              <a:rPr lang="fr-FR" sz="1100" dirty="0">
                <a:solidFill>
                  <a:srgbClr val="283683"/>
                </a:solidFill>
                <a:latin typeface="Suisse Int'l Mono" panose="020B0509000000000000" pitchFamily="49" charset="77"/>
              </a:rPr>
              <a:t>ÊTRE INSPIRÉ À PENSER DIFFÉREMMENT</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grpSp>
        <p:nvGrpSpPr>
          <p:cNvPr id="9" name="Group 8">
            <a:extLst>
              <a:ext uri="{FF2B5EF4-FFF2-40B4-BE49-F238E27FC236}">
                <a16:creationId xmlns:a16="http://schemas.microsoft.com/office/drawing/2014/main" id="{7C3D6E56-9B3A-9C4D-99FA-BB3171754574}"/>
              </a:ext>
            </a:extLst>
          </p:cNvPr>
          <p:cNvGrpSpPr/>
          <p:nvPr/>
        </p:nvGrpSpPr>
        <p:grpSpPr>
          <a:xfrm>
            <a:off x="2747963" y="1485458"/>
            <a:ext cx="8587093" cy="4290901"/>
            <a:chOff x="2373032" y="1657439"/>
            <a:chExt cx="7156637" cy="4543973"/>
          </a:xfrm>
        </p:grpSpPr>
        <p:sp>
          <p:nvSpPr>
            <p:cNvPr id="10" name="Rectangle 9">
              <a:extLst>
                <a:ext uri="{FF2B5EF4-FFF2-40B4-BE49-F238E27FC236}">
                  <a16:creationId xmlns:a16="http://schemas.microsoft.com/office/drawing/2014/main" id="{6AA9D326-ECD4-7A4F-AD6B-1D0244CF7282}"/>
                </a:ext>
              </a:extLst>
            </p:cNvPr>
            <p:cNvSpPr/>
            <p:nvPr/>
          </p:nvSpPr>
          <p:spPr>
            <a:xfrm>
              <a:off x="2373032" y="1657439"/>
              <a:ext cx="7156637" cy="4543973"/>
            </a:xfrm>
            <a:prstGeom prst="rect">
              <a:avLst/>
            </a:prstGeom>
            <a:noFill/>
            <a:ln>
              <a:noFill/>
            </a:ln>
          </p:spPr>
        </p:sp>
        <p:sp>
          <p:nvSpPr>
            <p:cNvPr id="11" name="Rectangle 10">
              <a:extLst>
                <a:ext uri="{FF2B5EF4-FFF2-40B4-BE49-F238E27FC236}">
                  <a16:creationId xmlns:a16="http://schemas.microsoft.com/office/drawing/2014/main" id="{6F7A8F6E-9A7B-8845-BD73-C542348EFB56}"/>
                </a:ext>
              </a:extLst>
            </p:cNvPr>
            <p:cNvSpPr/>
            <p:nvPr/>
          </p:nvSpPr>
          <p:spPr>
            <a:xfrm>
              <a:off x="2373905" y="1657439"/>
              <a:ext cx="2271393" cy="4543973"/>
            </a:xfrm>
            <a:prstGeom prst="rect">
              <a:avLst/>
            </a:pr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marL="0" lvl="0" indent="0" algn="ctr" defTabSz="1066800">
                <a:lnSpc>
                  <a:spcPct val="90000"/>
                </a:lnSpc>
                <a:spcBef>
                  <a:spcPct val="0"/>
                </a:spcBef>
                <a:spcAft>
                  <a:spcPct val="35000"/>
                </a:spcAft>
                <a:buNone/>
              </a:pPr>
              <a:r>
                <a:rPr lang="fr-FR" sz="2400">
                  <a:solidFill>
                    <a:srgbClr val="283683"/>
                  </a:solidFill>
                  <a:latin typeface="Arial" panose="020B0604020202020204" pitchFamily="34" charset="0"/>
                  <a:cs typeface="Arial" panose="020B0604020202020204" pitchFamily="34" charset="0"/>
                </a:rPr>
                <a:t>Leader</a:t>
              </a:r>
            </a:p>
          </p:txBody>
        </p:sp>
        <p:sp>
          <p:nvSpPr>
            <p:cNvPr id="12" name="Freeform 11">
              <a:extLst>
                <a:ext uri="{FF2B5EF4-FFF2-40B4-BE49-F238E27FC236}">
                  <a16:creationId xmlns:a16="http://schemas.microsoft.com/office/drawing/2014/main" id="{9E33177B-7B67-4F44-969F-D1219F259A83}"/>
                </a:ext>
              </a:extLst>
            </p:cNvPr>
            <p:cNvSpPr/>
            <p:nvPr/>
          </p:nvSpPr>
          <p:spPr>
            <a:xfrm>
              <a:off x="2601044" y="2755657"/>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solidFill>
              <a:srgbClr val="51C0AF"/>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0" numCol="1" spcCol="1270" anchor="ctr" anchorCtr="0">
              <a:noAutofit/>
            </a:bodyPr>
            <a:lstStyle/>
            <a:p>
              <a:pPr marL="0" lvl="0" indent="0" algn="ctr" defTabSz="622300">
                <a:lnSpc>
                  <a:spcPct val="100000"/>
                </a:lnSpc>
                <a:spcBef>
                  <a:spcPct val="0"/>
                </a:spcBef>
                <a:spcAft>
                  <a:spcPct val="35000"/>
                </a:spcAft>
                <a:buNone/>
              </a:pPr>
              <a:r>
                <a:rPr lang="fr-FR" sz="1400">
                  <a:latin typeface="Arial" panose="020B0604020202020204" pitchFamily="34" charset="0"/>
                  <a:cs typeface="Arial" panose="020B0604020202020204" pitchFamily="34" charset="0"/>
                </a:rPr>
                <a:t>Un leader incite les autres à agir avec efficacité.</a:t>
              </a:r>
            </a:p>
          </p:txBody>
        </p:sp>
        <p:sp>
          <p:nvSpPr>
            <p:cNvPr id="13" name="Freeform 12">
              <a:extLst>
                <a:ext uri="{FF2B5EF4-FFF2-40B4-BE49-F238E27FC236}">
                  <a16:creationId xmlns:a16="http://schemas.microsoft.com/office/drawing/2014/main" id="{61EF21B0-A92E-564B-A04B-ABCF8D2F0265}"/>
                </a:ext>
              </a:extLst>
            </p:cNvPr>
            <p:cNvSpPr/>
            <p:nvPr/>
          </p:nvSpPr>
          <p:spPr>
            <a:xfrm>
              <a:off x="2601044" y="4394864"/>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fr-FR" sz="1400" dirty="0">
                  <a:solidFill>
                    <a:srgbClr val="283683"/>
                  </a:solidFill>
                  <a:latin typeface="Arial"/>
                  <a:cs typeface="Arial" panose="020B0604020202020204" pitchFamily="34" charset="0"/>
                </a:rPr>
                <a:t>Un bon leader inspire </a:t>
              </a:r>
              <a:br>
                <a:rPr lang="fr-FR" sz="1400" dirty="0">
                  <a:solidFill>
                    <a:srgbClr val="283683"/>
                  </a:solidFill>
                  <a:latin typeface="Arial"/>
                  <a:cs typeface="Arial" panose="020B0604020202020204" pitchFamily="34" charset="0"/>
                </a:rPr>
              </a:br>
              <a:r>
                <a:rPr lang="fr-FR" sz="1400" dirty="0">
                  <a:solidFill>
                    <a:srgbClr val="283683"/>
                  </a:solidFill>
                  <a:latin typeface="Arial"/>
                  <a:cs typeface="Arial" panose="020B0604020202020204" pitchFamily="34" charset="0"/>
                </a:rPr>
                <a:t>les autres à agir avec courage.</a:t>
              </a:r>
            </a:p>
          </p:txBody>
        </p:sp>
        <p:sp>
          <p:nvSpPr>
            <p:cNvPr id="14" name="Rectangle 13">
              <a:extLst>
                <a:ext uri="{FF2B5EF4-FFF2-40B4-BE49-F238E27FC236}">
                  <a16:creationId xmlns:a16="http://schemas.microsoft.com/office/drawing/2014/main" id="{8A18CCEA-8900-ED4F-9807-CA480CAAB62C}"/>
                </a:ext>
              </a:extLst>
            </p:cNvPr>
            <p:cNvSpPr/>
            <p:nvPr/>
          </p:nvSpPr>
          <p:spPr>
            <a:xfrm>
              <a:off x="4815653" y="1657439"/>
              <a:ext cx="2271393" cy="4543973"/>
            </a:xfrm>
            <a:prstGeom prst="rect">
              <a:avLst/>
            </a:pr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algn="ctr" defTabSz="1066800">
                <a:lnSpc>
                  <a:spcPct val="90000"/>
                </a:lnSpc>
                <a:spcBef>
                  <a:spcPct val="0"/>
                </a:spcBef>
                <a:spcAft>
                  <a:spcPct val="35000"/>
                </a:spcAft>
              </a:pPr>
              <a:r>
                <a:rPr lang="fr-FR" sz="2400">
                  <a:solidFill>
                    <a:srgbClr val="283683"/>
                  </a:solidFill>
                  <a:latin typeface="Arial" panose="020B0604020202020204" pitchFamily="34" charset="0"/>
                  <a:cs typeface="Arial" panose="020B0604020202020204" pitchFamily="34" charset="0"/>
                </a:rPr>
                <a:t>Manager</a:t>
              </a:r>
            </a:p>
          </p:txBody>
        </p:sp>
        <p:sp>
          <p:nvSpPr>
            <p:cNvPr id="18" name="Freeform 17">
              <a:extLst>
                <a:ext uri="{FF2B5EF4-FFF2-40B4-BE49-F238E27FC236}">
                  <a16:creationId xmlns:a16="http://schemas.microsoft.com/office/drawing/2014/main" id="{647B6194-9ED5-6B40-84DC-32DF7A5F4B44}"/>
                </a:ext>
              </a:extLst>
            </p:cNvPr>
            <p:cNvSpPr/>
            <p:nvPr/>
          </p:nvSpPr>
          <p:spPr>
            <a:xfrm>
              <a:off x="5024887" y="2755657"/>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lvl="0" indent="0" algn="ctr" defTabSz="622300">
                <a:lnSpc>
                  <a:spcPct val="100000"/>
                </a:lnSpc>
                <a:spcBef>
                  <a:spcPct val="0"/>
                </a:spcBef>
                <a:spcAft>
                  <a:spcPct val="35000"/>
                </a:spcAft>
                <a:buNone/>
              </a:pPr>
              <a:r>
                <a:rPr lang="fr-FR" sz="1400" b="0">
                  <a:solidFill>
                    <a:srgbClr val="283683"/>
                  </a:solidFill>
                  <a:latin typeface="Arial"/>
                  <a:ea typeface="+mn-ea"/>
                  <a:cs typeface="Arial" panose="020B0604020202020204" pitchFamily="34" charset="0"/>
                </a:rPr>
                <a:t>Un manager optimise</a:t>
              </a:r>
              <a:br>
                <a:rPr lang="fr-FR" sz="1400" b="0">
                  <a:solidFill>
                    <a:srgbClr val="283683"/>
                  </a:solidFill>
                  <a:latin typeface="Arial"/>
                  <a:ea typeface="+mn-ea"/>
                  <a:cs typeface="Arial" panose="020B0604020202020204" pitchFamily="34" charset="0"/>
                </a:rPr>
              </a:br>
              <a:r>
                <a:rPr lang="fr-FR" sz="1400" b="0">
                  <a:solidFill>
                    <a:srgbClr val="283683"/>
                  </a:solidFill>
                  <a:latin typeface="Arial"/>
                  <a:ea typeface="+mn-ea"/>
                  <a:cs typeface="Arial" panose="020B0604020202020204" pitchFamily="34" charset="0"/>
                </a:rPr>
                <a:t>l’utilisation des ressources et organise les systèmes et les processus.</a:t>
              </a:r>
            </a:p>
          </p:txBody>
        </p:sp>
        <p:sp>
          <p:nvSpPr>
            <p:cNvPr id="19" name="Freeform 18">
              <a:extLst>
                <a:ext uri="{FF2B5EF4-FFF2-40B4-BE49-F238E27FC236}">
                  <a16:creationId xmlns:a16="http://schemas.microsoft.com/office/drawing/2014/main" id="{41F93307-0F01-E843-A701-8AC680B5AC05}"/>
                </a:ext>
              </a:extLst>
            </p:cNvPr>
            <p:cNvSpPr/>
            <p:nvPr/>
          </p:nvSpPr>
          <p:spPr>
            <a:xfrm>
              <a:off x="5024887" y="4427651"/>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fr-FR" sz="1400">
                  <a:solidFill>
                    <a:srgbClr val="283683"/>
                  </a:solidFill>
                  <a:latin typeface="Arial"/>
                  <a:cs typeface="Arial" panose="020B0604020202020204" pitchFamily="34" charset="0"/>
                </a:rPr>
                <a:t>Un bon manager fait en sorte que les personnes et ressources atteignent leurs objectifs.</a:t>
              </a:r>
            </a:p>
          </p:txBody>
        </p:sp>
        <p:sp>
          <p:nvSpPr>
            <p:cNvPr id="20" name="Freeform 19">
              <a:extLst>
                <a:ext uri="{FF2B5EF4-FFF2-40B4-BE49-F238E27FC236}">
                  <a16:creationId xmlns:a16="http://schemas.microsoft.com/office/drawing/2014/main" id="{E922D2D5-C0C9-724A-9AF7-3BDDEE389B98}"/>
                </a:ext>
              </a:extLst>
            </p:cNvPr>
            <p:cNvSpPr/>
            <p:nvPr/>
          </p:nvSpPr>
          <p:spPr>
            <a:xfrm>
              <a:off x="7257401" y="1657439"/>
              <a:ext cx="2271393" cy="4543973"/>
            </a:xfrm>
            <a:custGeom>
              <a:avLst/>
              <a:gdLst>
                <a:gd name="connsiteX0" fmla="*/ 0 w 2271393"/>
                <a:gd name="connsiteY0" fmla="*/ 0 h 4543973"/>
                <a:gd name="connsiteX1" fmla="*/ 2271393 w 2271393"/>
                <a:gd name="connsiteY1" fmla="*/ 0 h 4543973"/>
                <a:gd name="connsiteX2" fmla="*/ 2271393 w 2271393"/>
                <a:gd name="connsiteY2" fmla="*/ 4543973 h 4543973"/>
                <a:gd name="connsiteX3" fmla="*/ 0 w 2271393"/>
                <a:gd name="connsiteY3" fmla="*/ 4543973 h 4543973"/>
                <a:gd name="connsiteX4" fmla="*/ 0 w 2271393"/>
                <a:gd name="connsiteY4" fmla="*/ 0 h 454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393" h="4543973">
                  <a:moveTo>
                    <a:pt x="0" y="0"/>
                  </a:moveTo>
                  <a:lnTo>
                    <a:pt x="2271393" y="0"/>
                  </a:lnTo>
                  <a:lnTo>
                    <a:pt x="2271393" y="4543973"/>
                  </a:lnTo>
                  <a:lnTo>
                    <a:pt x="0" y="4543973"/>
                  </a:lnTo>
                  <a:lnTo>
                    <a:pt x="0" y="0"/>
                  </a:lnTo>
                  <a:close/>
                </a:path>
              </a:pathLst>
            </a:cu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algn="ctr" defTabSz="1066800">
                <a:lnSpc>
                  <a:spcPct val="90000"/>
                </a:lnSpc>
                <a:spcBef>
                  <a:spcPct val="0"/>
                </a:spcBef>
                <a:spcAft>
                  <a:spcPct val="35000"/>
                </a:spcAft>
              </a:pPr>
              <a:r>
                <a:rPr lang="fr-FR" sz="2400">
                  <a:solidFill>
                    <a:srgbClr val="283683"/>
                  </a:solidFill>
                  <a:latin typeface="Arial" panose="020B0604020202020204" pitchFamily="34" charset="0"/>
                  <a:cs typeface="Arial" panose="020B0604020202020204" pitchFamily="34" charset="0"/>
                </a:rPr>
                <a:t>Chef</a:t>
              </a:r>
            </a:p>
          </p:txBody>
        </p:sp>
        <p:sp>
          <p:nvSpPr>
            <p:cNvPr id="22" name="Freeform 21">
              <a:extLst>
                <a:ext uri="{FF2B5EF4-FFF2-40B4-BE49-F238E27FC236}">
                  <a16:creationId xmlns:a16="http://schemas.microsoft.com/office/drawing/2014/main" id="{1CEA3106-CF76-7844-8C10-4D8DEC62BEC3}"/>
                </a:ext>
              </a:extLst>
            </p:cNvPr>
            <p:cNvSpPr/>
            <p:nvPr/>
          </p:nvSpPr>
          <p:spPr>
            <a:xfrm>
              <a:off x="7470661" y="2762773"/>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fr-FR" sz="1400" dirty="0">
                  <a:solidFill>
                    <a:srgbClr val="283683"/>
                  </a:solidFill>
                  <a:latin typeface="Arial"/>
                  <a:cs typeface="Arial" panose="020B0604020202020204" pitchFamily="34" charset="0"/>
                </a:rPr>
                <a:t>Au sein d’une organisation, un chef </a:t>
              </a:r>
              <a:br>
                <a:rPr lang="fr-FR" sz="1400" dirty="0">
                  <a:solidFill>
                    <a:srgbClr val="283683"/>
                  </a:solidFill>
                  <a:latin typeface="Arial"/>
                  <a:cs typeface="Arial" panose="020B0604020202020204" pitchFamily="34" charset="0"/>
                </a:rPr>
              </a:br>
              <a:r>
                <a:rPr lang="fr-FR" sz="1400" dirty="0">
                  <a:solidFill>
                    <a:srgbClr val="283683"/>
                  </a:solidFill>
                  <a:latin typeface="Arial"/>
                  <a:cs typeface="Arial" panose="020B0604020202020204" pitchFamily="34" charset="0"/>
                </a:rPr>
                <a:t>a le pouvoir de diriger une action.</a:t>
              </a:r>
            </a:p>
          </p:txBody>
        </p:sp>
        <p:sp>
          <p:nvSpPr>
            <p:cNvPr id="23" name="Freeform 22">
              <a:extLst>
                <a:ext uri="{FF2B5EF4-FFF2-40B4-BE49-F238E27FC236}">
                  <a16:creationId xmlns:a16="http://schemas.microsoft.com/office/drawing/2014/main" id="{FB13BF16-24D4-A942-8953-CE5646C090BC}"/>
                </a:ext>
              </a:extLst>
            </p:cNvPr>
            <p:cNvSpPr/>
            <p:nvPr/>
          </p:nvSpPr>
          <p:spPr>
            <a:xfrm>
              <a:off x="7470661" y="4417761"/>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fr-FR" sz="1400" dirty="0">
                  <a:solidFill>
                    <a:srgbClr val="283683"/>
                  </a:solidFill>
                  <a:latin typeface="Arial"/>
                  <a:cs typeface="Arial" panose="020B0604020202020204" pitchFamily="34" charset="0"/>
                </a:rPr>
                <a:t>Un bon chef se voit donner par le groupe le pouvoir de coordonner l’action.</a:t>
              </a:r>
            </a:p>
          </p:txBody>
        </p:sp>
      </p:grpSp>
      <p:sp>
        <p:nvSpPr>
          <p:cNvPr id="24" name="TextBox 23">
            <a:extLst>
              <a:ext uri="{FF2B5EF4-FFF2-40B4-BE49-F238E27FC236}">
                <a16:creationId xmlns:a16="http://schemas.microsoft.com/office/drawing/2014/main" id="{92B52AA9-F4F4-3640-B9E0-F8434FA3317C}"/>
              </a:ext>
            </a:extLst>
          </p:cNvPr>
          <p:cNvSpPr txBox="1"/>
          <p:nvPr/>
        </p:nvSpPr>
        <p:spPr>
          <a:xfrm>
            <a:off x="7449707" y="768630"/>
            <a:ext cx="2150161" cy="276999"/>
          </a:xfrm>
          <a:prstGeom prst="rect">
            <a:avLst/>
          </a:prstGeom>
          <a:noFill/>
        </p:spPr>
        <p:txBody>
          <a:bodyPr wrap="square" lIns="0" tIns="0" rIns="0" bIns="0" rtlCol="0">
            <a:spAutoFit/>
          </a:bodyPr>
          <a:lstStyle/>
          <a:p>
            <a:pPr algn="ctr" defTabSz="914400"/>
            <a:r>
              <a:rPr lang="fr-FR" spc="200" dirty="0">
                <a:solidFill>
                  <a:srgbClr val="283683"/>
                </a:solidFill>
                <a:latin typeface="Arial" panose="020B0604020202020204" pitchFamily="34" charset="0"/>
                <a:cs typeface="Arial" panose="020B0604020202020204" pitchFamily="34" charset="0"/>
              </a:rPr>
              <a:t>POSITIONNELLE</a:t>
            </a:r>
          </a:p>
        </p:txBody>
      </p:sp>
      <p:sp>
        <p:nvSpPr>
          <p:cNvPr id="25" name="TextBox 24">
            <a:extLst>
              <a:ext uri="{FF2B5EF4-FFF2-40B4-BE49-F238E27FC236}">
                <a16:creationId xmlns:a16="http://schemas.microsoft.com/office/drawing/2014/main" id="{D5279AC2-F031-AE4A-BCCC-37BC3A416448}"/>
              </a:ext>
            </a:extLst>
          </p:cNvPr>
          <p:cNvSpPr txBox="1"/>
          <p:nvPr/>
        </p:nvSpPr>
        <p:spPr>
          <a:xfrm>
            <a:off x="2755931" y="780161"/>
            <a:ext cx="2695218" cy="276999"/>
          </a:xfrm>
          <a:prstGeom prst="rect">
            <a:avLst/>
          </a:prstGeom>
          <a:noFill/>
        </p:spPr>
        <p:txBody>
          <a:bodyPr wrap="square" lIns="0" tIns="0" rIns="0" bIns="0" rtlCol="0">
            <a:spAutoFit/>
          </a:bodyPr>
          <a:lstStyle/>
          <a:p>
            <a:pPr algn="ctr" defTabSz="914400"/>
            <a:r>
              <a:rPr lang="fr-FR" spc="200" dirty="0">
                <a:solidFill>
                  <a:srgbClr val="283683"/>
                </a:solidFill>
                <a:latin typeface="Arial" panose="020B0604020202020204" pitchFamily="34" charset="0"/>
                <a:cs typeface="Arial" panose="020B0604020202020204" pitchFamily="34" charset="0"/>
              </a:rPr>
              <a:t>PERSONNELLE</a:t>
            </a:r>
          </a:p>
        </p:txBody>
      </p:sp>
      <p:cxnSp>
        <p:nvCxnSpPr>
          <p:cNvPr id="26" name="Elbow Connector 25">
            <a:extLst>
              <a:ext uri="{FF2B5EF4-FFF2-40B4-BE49-F238E27FC236}">
                <a16:creationId xmlns:a16="http://schemas.microsoft.com/office/drawing/2014/main" id="{6605EC11-97D8-554C-87D3-CBEA814133A2}"/>
              </a:ext>
            </a:extLst>
          </p:cNvPr>
          <p:cNvCxnSpPr>
            <a:cxnSpLocks/>
          </p:cNvCxnSpPr>
          <p:nvPr/>
        </p:nvCxnSpPr>
        <p:spPr>
          <a:xfrm>
            <a:off x="9657019" y="907130"/>
            <a:ext cx="324000" cy="578328"/>
          </a:xfrm>
          <a:prstGeom prst="bentConnector2">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342E0FB1-C705-E747-B6B3-A0351A47B0A4}"/>
              </a:ext>
            </a:extLst>
          </p:cNvPr>
          <p:cNvCxnSpPr>
            <a:cxnSpLocks/>
          </p:cNvCxnSpPr>
          <p:nvPr/>
        </p:nvCxnSpPr>
        <p:spPr>
          <a:xfrm rot="10800000" flipV="1">
            <a:off x="7039982" y="907131"/>
            <a:ext cx="324000" cy="578328"/>
          </a:xfrm>
          <a:prstGeom prst="bentConnector2">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4DD179-FE57-FF4E-A420-11A53068D038}"/>
              </a:ext>
            </a:extLst>
          </p:cNvPr>
          <p:cNvCxnSpPr>
            <a:cxnSpLocks/>
          </p:cNvCxnSpPr>
          <p:nvPr/>
        </p:nvCxnSpPr>
        <p:spPr>
          <a:xfrm>
            <a:off x="4103540" y="1105184"/>
            <a:ext cx="0" cy="380275"/>
          </a:xfrm>
          <a:prstGeom prst="straightConnector1">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0BB6D5-279B-B94F-B20A-8FFF0F0E9A92}"/>
              </a:ext>
            </a:extLst>
          </p:cNvPr>
          <p:cNvSpPr>
            <a:spLocks noGrp="1"/>
          </p:cNvSpPr>
          <p:nvPr>
            <p:ph sz="quarter" idx="11"/>
          </p:nvPr>
        </p:nvSpPr>
        <p:spPr>
          <a:xfrm>
            <a:off x="442913" y="470490"/>
            <a:ext cx="2130605" cy="433388"/>
          </a:xfrm>
        </p:spPr>
        <p:txBody>
          <a:bodyPr/>
          <a:lstStyle/>
          <a:p>
            <a:r>
              <a:rPr lang="fr-FR" dirty="0"/>
              <a:t>QU’EST‑CE QU’UN LEADER ?</a:t>
            </a:r>
          </a:p>
        </p:txBody>
      </p:sp>
    </p:spTree>
    <p:extLst>
      <p:ext uri="{BB962C8B-B14F-4D97-AF65-F5344CB8AC3E}">
        <p14:creationId xmlns:p14="http://schemas.microsoft.com/office/powerpoint/2010/main" val="59412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D5EFB5-D7B7-6740-9404-157FC13F5BAA}"/>
              </a:ext>
            </a:extLst>
          </p:cNvPr>
          <p:cNvSpPr>
            <a:spLocks noGrp="1"/>
          </p:cNvSpPr>
          <p:nvPr>
            <p:ph sz="quarter" idx="10"/>
          </p:nvPr>
        </p:nvSpPr>
        <p:spPr/>
        <p:txBody>
          <a:bodyPr/>
          <a:lstStyle/>
          <a:p>
            <a:pPr marL="0" indent="0">
              <a:buNone/>
            </a:pPr>
            <a:r>
              <a:rPr lang="fr-FR" b="1" dirty="0"/>
              <a:t>Définition (Cambridge </a:t>
            </a:r>
            <a:r>
              <a:rPr lang="fr-FR" b="1" dirty="0" err="1"/>
              <a:t>Dictionary</a:t>
            </a:r>
            <a:r>
              <a:rPr lang="fr-FR" b="1" dirty="0"/>
              <a:t>)</a:t>
            </a:r>
            <a:br>
              <a:rPr lang="fr-FR" dirty="0"/>
            </a:br>
            <a:r>
              <a:rPr lang="fr-FR" b="1" dirty="0"/>
              <a:t>Nom : </a:t>
            </a:r>
            <a:r>
              <a:rPr lang="fr-FR" dirty="0"/>
              <a:t>La capacité de contrôler la peur et d’avoir la volonté de faire face à quelque chose de dangereux, de difficile ou de déplaisant.</a:t>
            </a:r>
          </a:p>
          <a:p>
            <a:pPr marL="0" indent="0">
              <a:buNone/>
            </a:pPr>
            <a:endParaRPr lang="en-GB" dirty="0"/>
          </a:p>
          <a:p>
            <a:pPr marL="0" indent="0">
              <a:buNone/>
            </a:pPr>
            <a:r>
              <a:rPr lang="fr-FR" b="1" dirty="0"/>
              <a:t>Définition (Collins </a:t>
            </a:r>
            <a:r>
              <a:rPr lang="fr-FR" b="1" dirty="0" err="1"/>
              <a:t>Dictionary</a:t>
            </a:r>
            <a:r>
              <a:rPr lang="fr-FR" b="1" dirty="0"/>
              <a:t>)</a:t>
            </a:r>
            <a:br>
              <a:rPr lang="fr-FR" dirty="0"/>
            </a:br>
            <a:r>
              <a:rPr lang="fr-FR" b="1" dirty="0"/>
              <a:t>Nom : </a:t>
            </a:r>
            <a:r>
              <a:rPr lang="fr-FR" dirty="0"/>
              <a:t>L’attitude consistant à faire face et à gérer toute chose reconnue comme dangereuse, difficile ou douloureuse au lieu de la fuir ; qualité de ne pas avoir peur ou d’être brave ; bravoure.</a:t>
            </a:r>
          </a:p>
          <a:p>
            <a:endParaRPr lang="en-US" dirty="0"/>
          </a:p>
        </p:txBody>
      </p:sp>
      <p:sp>
        <p:nvSpPr>
          <p:cNvPr id="8" name="Content Placeholder 7">
            <a:extLst>
              <a:ext uri="{FF2B5EF4-FFF2-40B4-BE49-F238E27FC236}">
                <a16:creationId xmlns:a16="http://schemas.microsoft.com/office/drawing/2014/main" id="{FAA331BE-68B2-7642-A954-6720D8579E69}"/>
              </a:ext>
            </a:extLst>
          </p:cNvPr>
          <p:cNvSpPr>
            <a:spLocks noGrp="1"/>
          </p:cNvSpPr>
          <p:nvPr>
            <p:ph sz="quarter" idx="11"/>
          </p:nvPr>
        </p:nvSpPr>
        <p:spPr/>
        <p:txBody>
          <a:bodyPr/>
          <a:lstStyle/>
          <a:p>
            <a:r>
              <a:rPr lang="fr-FR" dirty="0"/>
              <a:t>QU’EST‑CE QUE </a:t>
            </a:r>
            <a:br>
              <a:rPr lang="fr-FR" dirty="0"/>
            </a:br>
            <a:r>
              <a:rPr lang="fr-FR" dirty="0"/>
              <a:t>LE COURAGE ?</a:t>
            </a:r>
          </a:p>
        </p:txBody>
      </p:sp>
      <p:sp>
        <p:nvSpPr>
          <p:cNvPr id="16" name="TextBox 15">
            <a:extLst>
              <a:ext uri="{FF2B5EF4-FFF2-40B4-BE49-F238E27FC236}">
                <a16:creationId xmlns:a16="http://schemas.microsoft.com/office/drawing/2014/main" id="{3D018A82-D9E3-7A4A-9F1C-ADE34B26674A}"/>
              </a:ext>
            </a:extLst>
          </p:cNvPr>
          <p:cNvSpPr txBox="1"/>
          <p:nvPr/>
        </p:nvSpPr>
        <p:spPr>
          <a:xfrm>
            <a:off x="2755931" y="6258846"/>
            <a:ext cx="3240000" cy="169277"/>
          </a:xfrm>
          <a:prstGeom prst="rect">
            <a:avLst/>
          </a:prstGeom>
          <a:solidFill>
            <a:srgbClr val="FEEECA"/>
          </a:solidFill>
        </p:spPr>
        <p:txBody>
          <a:bodyPr wrap="square" lIns="0" tIns="0" rIns="0" bIns="0" rtlCol="0">
            <a:spAutoFit/>
          </a:bodyPr>
          <a:lstStyle/>
          <a:p>
            <a:r>
              <a:rPr lang="fr-FR" sz="1100">
                <a:solidFill>
                  <a:srgbClr val="283683"/>
                </a:solidFill>
                <a:latin typeface="Suisse Int'l Mono" panose="020B0509000000000000" pitchFamily="49" charset="77"/>
              </a:rPr>
              <a:t>ÊTRE INSPIRÉ À PENSER DIFFÉREMMENT</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Tree>
    <p:extLst>
      <p:ext uri="{BB962C8B-B14F-4D97-AF65-F5344CB8AC3E}">
        <p14:creationId xmlns:p14="http://schemas.microsoft.com/office/powerpoint/2010/main" val="3452359035"/>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7147</TotalTime>
  <Words>730</Words>
  <Application>Microsoft Office PowerPoint</Application>
  <PresentationFormat>Widescreen</PresentationFormat>
  <Paragraphs>179</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.SF NS Symbols Regular</vt:lpstr>
      <vt:lpstr>System Font</vt:lpstr>
      <vt:lpstr>Arial</vt:lpstr>
      <vt:lpstr>Calibri</vt:lpstr>
      <vt:lpstr>Suisse Int'l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Ho, Rufus (Capita Translation &amp; Interpreting)</cp:lastModifiedBy>
  <cp:revision>588</cp:revision>
  <cp:lastPrinted>2019-04-10T12:27:29Z</cp:lastPrinted>
  <dcterms:created xsi:type="dcterms:W3CDTF">1601-01-01T00:00:00Z</dcterms:created>
  <dcterms:modified xsi:type="dcterms:W3CDTF">2019-07-02T15:18:22Z</dcterms:modified>
</cp:coreProperties>
</file>