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22" r:id="rId2"/>
    <p:sldId id="456" r:id="rId3"/>
    <p:sldId id="457" r:id="rId4"/>
    <p:sldId id="458" r:id="rId5"/>
    <p:sldId id="459" r:id="rId6"/>
    <p:sldId id="460" r:id="rId7"/>
    <p:sldId id="461" r:id="rId8"/>
    <p:sldId id="481" r:id="rId9"/>
    <p:sldId id="463" r:id="rId10"/>
    <p:sldId id="467" r:id="rId11"/>
    <p:sldId id="470" r:id="rId12"/>
    <p:sldId id="479" r:id="rId13"/>
    <p:sldId id="480" r:id="rId14"/>
    <p:sldId id="469" r:id="rId15"/>
    <p:sldId id="468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82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78" userDrawn="1">
          <p15:clr>
            <a:srgbClr val="A4A3A4"/>
          </p15:clr>
        </p15:guide>
        <p15:guide id="4" pos="69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tlicka, Teresa, Sony Music" initials="KTS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B4E"/>
    <a:srgbClr val="FD8D8E"/>
    <a:srgbClr val="E5D2DF"/>
    <a:srgbClr val="EA1A1F"/>
    <a:srgbClr val="F36A43"/>
    <a:srgbClr val="CD242A"/>
    <a:srgbClr val="A72327"/>
    <a:srgbClr val="00000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4625" autoAdjust="0"/>
  </p:normalViewPr>
  <p:slideViewPr>
    <p:cSldViewPr snapToGrid="0">
      <p:cViewPr varScale="1">
        <p:scale>
          <a:sx n="105" d="100"/>
          <a:sy n="105" d="100"/>
        </p:scale>
        <p:origin x="1152" y="108"/>
      </p:cViewPr>
      <p:guideLst>
        <p:guide orient="horz" pos="2160"/>
        <p:guide pos="3840"/>
        <p:guide pos="778"/>
        <p:guide pos="6902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-1136" y="-112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2863075"/>
          </a:xfrm>
          <a:prstGeom prst="rect">
            <a:avLst/>
          </a:prstGeom>
        </p:spPr>
        <p:txBody>
          <a:bodyPr vert="horz" lIns="181005" tIns="90503" rIns="181005" bIns="90503" rtlCol="0"/>
          <a:lstStyle>
            <a:lvl1pPr algn="l">
              <a:defRPr sz="2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2863075"/>
          </a:xfrm>
          <a:prstGeom prst="rect">
            <a:avLst/>
          </a:prstGeom>
        </p:spPr>
        <p:txBody>
          <a:bodyPr vert="horz" lIns="181005" tIns="90503" rIns="181005" bIns="90503" rtlCol="0"/>
          <a:lstStyle>
            <a:lvl1pPr algn="r">
              <a:defRPr sz="2400"/>
            </a:lvl1pPr>
          </a:lstStyle>
          <a:p>
            <a:fld id="{55185F80-6473-40CC-B145-FB261DEA7F9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3719175" y="7132638"/>
            <a:ext cx="34236025" cy="19257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1005" tIns="90503" rIns="181005" bIns="905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27461717"/>
            <a:ext cx="5438140" cy="22468677"/>
          </a:xfrm>
          <a:prstGeom prst="rect">
            <a:avLst/>
          </a:prstGeom>
        </p:spPr>
        <p:txBody>
          <a:bodyPr vert="horz" lIns="181005" tIns="90503" rIns="181005" bIns="905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4200242"/>
            <a:ext cx="2945659" cy="2863070"/>
          </a:xfrm>
          <a:prstGeom prst="rect">
            <a:avLst/>
          </a:prstGeom>
        </p:spPr>
        <p:txBody>
          <a:bodyPr vert="horz" lIns="181005" tIns="90503" rIns="181005" bIns="90503" rtlCol="0" anchor="b"/>
          <a:lstStyle>
            <a:lvl1pPr algn="l">
              <a:defRPr sz="24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54200242"/>
            <a:ext cx="2945659" cy="2863070"/>
          </a:xfrm>
          <a:prstGeom prst="rect">
            <a:avLst/>
          </a:prstGeom>
        </p:spPr>
        <p:txBody>
          <a:bodyPr vert="horz" lIns="181005" tIns="90503" rIns="181005" bIns="90503" rtlCol="0" anchor="b"/>
          <a:lstStyle>
            <a:lvl1pPr algn="r">
              <a:defRPr sz="2400"/>
            </a:lvl1pPr>
          </a:lstStyle>
          <a:p>
            <a:fld id="{FAE3EC29-9015-4144-A242-1570B2199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EC29-9015-4144-A242-1570B21994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EC29-9015-4144-A242-1570B21994B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EC29-9015-4144-A242-1570B21994B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9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C1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EDC1AF-7022-C44B-B3B0-4DE83B7D4FB6}"/>
              </a:ext>
            </a:extLst>
          </p:cNvPr>
          <p:cNvSpPr txBox="1"/>
          <p:nvPr userDrawn="1"/>
        </p:nvSpPr>
        <p:spPr>
          <a:xfrm>
            <a:off x="465219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THINK.DO.SPRINTS.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2B8EF-0B8F-3F42-8D87-71A0B28C3134}"/>
              </a:ext>
            </a:extLst>
          </p:cNvPr>
          <p:cNvSpPr txBox="1"/>
          <p:nvPr userDrawn="1"/>
        </p:nvSpPr>
        <p:spPr>
          <a:xfrm>
            <a:off x="2755932" y="6258846"/>
            <a:ext cx="30604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GRANDIR ENSEMBLE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FABE1-BAA0-EC44-B246-D6A1887BF706}"/>
              </a:ext>
            </a:extLst>
          </p:cNvPr>
          <p:cNvSpPr txBox="1"/>
          <p:nvPr userDrawn="1"/>
        </p:nvSpPr>
        <p:spPr>
          <a:xfrm>
            <a:off x="9788165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D87387A-D4FB-DC4D-AE8D-9294557E7C07}" type="slidenum">
              <a:rPr lang="en-US" sz="1100" smtClean="0">
                <a:solidFill>
                  <a:schemeClr val="bg1"/>
                </a:solidFill>
                <a:latin typeface="Suisse Int'l Mono" panose="020B0509000000000000" pitchFamily="49" charset="77"/>
              </a:rPr>
              <a:t>‹#›</a:t>
            </a:fld>
            <a:endParaRPr lang="en-US" sz="1100" dirty="0">
              <a:solidFill>
                <a:schemeClr val="bg1"/>
              </a:solidFill>
              <a:latin typeface="Suisse Int'l Mono" panose="020B0509000000000000" pitchFamily="49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82296E-827C-6D43-A97D-2935095FDE36}"/>
              </a:ext>
            </a:extLst>
          </p:cNvPr>
          <p:cNvSpPr/>
          <p:nvPr userDrawn="1"/>
        </p:nvSpPr>
        <p:spPr>
          <a:xfrm>
            <a:off x="4547286" y="-815546"/>
            <a:ext cx="881449" cy="757881"/>
          </a:xfrm>
          <a:prstGeom prst="rect">
            <a:avLst/>
          </a:prstGeom>
          <a:solidFill>
            <a:srgbClr val="1C1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E7F385-B65E-D54A-9062-4519C06D1F3D}"/>
              </a:ext>
            </a:extLst>
          </p:cNvPr>
          <p:cNvSpPr/>
          <p:nvPr userDrawn="1"/>
        </p:nvSpPr>
        <p:spPr>
          <a:xfrm>
            <a:off x="5379308" y="-815546"/>
            <a:ext cx="881449" cy="757881"/>
          </a:xfrm>
          <a:prstGeom prst="rect">
            <a:avLst/>
          </a:prstGeom>
          <a:solidFill>
            <a:srgbClr val="FD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7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137599-5005-4EE2-8106-8222F5FCFD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745" y="5692344"/>
            <a:ext cx="732510" cy="7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8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1C1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EDC1AF-7022-C44B-B3B0-4DE83B7D4FB6}"/>
              </a:ext>
            </a:extLst>
          </p:cNvPr>
          <p:cNvSpPr txBox="1"/>
          <p:nvPr userDrawn="1"/>
        </p:nvSpPr>
        <p:spPr>
          <a:xfrm>
            <a:off x="465219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THINK.DO.SPRINTS.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FABE1-BAA0-EC44-B246-D6A1887BF706}"/>
              </a:ext>
            </a:extLst>
          </p:cNvPr>
          <p:cNvSpPr txBox="1"/>
          <p:nvPr userDrawn="1"/>
        </p:nvSpPr>
        <p:spPr>
          <a:xfrm>
            <a:off x="9788165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D87387A-D4FB-DC4D-AE8D-9294557E7C07}" type="slidenum">
              <a:rPr lang="en-US" sz="1100" smtClean="0">
                <a:solidFill>
                  <a:schemeClr val="bg1"/>
                </a:solidFill>
                <a:latin typeface="Suisse Int'l Mono" panose="020B0509000000000000" pitchFamily="49" charset="77"/>
              </a:rPr>
              <a:t>‹#›</a:t>
            </a:fld>
            <a:endParaRPr lang="en-US" sz="1100" dirty="0">
              <a:solidFill>
                <a:schemeClr val="bg1"/>
              </a:solidFill>
              <a:latin typeface="Suisse Int'l Mono" panose="020B0509000000000000" pitchFamily="49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F455BF-C776-274C-9D3A-0B3202BD2A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5932" y="367104"/>
            <a:ext cx="8266784" cy="2884569"/>
          </a:xfrm>
          <a:prstGeom prst="rect">
            <a:avLst/>
          </a:prstGeom>
        </p:spPr>
        <p:txBody>
          <a:bodyPr lIns="0" tIns="0" rIns="0" bIns="0"/>
          <a:lstStyle>
            <a:lvl1pPr marL="540000" indent="-540000">
              <a:lnSpc>
                <a:spcPts val="3300"/>
              </a:lnSpc>
              <a:spcBef>
                <a:spcPts val="1000"/>
              </a:spcBef>
              <a:buFont typeface="System Font"/>
              <a:buChar char="—"/>
              <a:defRPr lang="en-US" sz="2400" kern="1200" dirty="0" smtClean="0">
                <a:solidFill>
                  <a:srgbClr val="FD8D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0000" indent="-540000">
              <a:lnSpc>
                <a:spcPts val="2600"/>
              </a:lnSpc>
              <a:spcBef>
                <a:spcPts val="700"/>
              </a:spcBef>
              <a:defRPr lang="en-US" sz="1800" kern="1200" dirty="0">
                <a:solidFill>
                  <a:srgbClr val="FD8D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BFD318EB-E022-B349-8472-DCEF49CDAB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2913" y="441325"/>
            <a:ext cx="2130605" cy="433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050" b="1" kern="1200" spc="40" dirty="0">
                <a:solidFill>
                  <a:schemeClr val="bg1"/>
                </a:solidFill>
                <a:latin typeface="Suisse Int'l Mono" panose="020B0509000000000000" pitchFamily="49" charset="77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41854-6880-3D4B-801D-14CC6CF6D083}"/>
              </a:ext>
            </a:extLst>
          </p:cNvPr>
          <p:cNvSpPr/>
          <p:nvPr userDrawn="1"/>
        </p:nvSpPr>
        <p:spPr>
          <a:xfrm>
            <a:off x="5689600" y="-1615440"/>
            <a:ext cx="1127760" cy="1127760"/>
          </a:xfrm>
          <a:prstGeom prst="rect">
            <a:avLst/>
          </a:prstGeom>
          <a:solidFill>
            <a:srgbClr val="CC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2095D-6F99-D341-88E3-0040D4366428}"/>
              </a:ext>
            </a:extLst>
          </p:cNvPr>
          <p:cNvSpPr txBox="1"/>
          <p:nvPr userDrawn="1"/>
        </p:nvSpPr>
        <p:spPr>
          <a:xfrm>
            <a:off x="2755932" y="6258846"/>
            <a:ext cx="30604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GRANDIR ENSEMBLE</a:t>
            </a:r>
          </a:p>
        </p:txBody>
      </p:sp>
    </p:spTree>
    <p:extLst>
      <p:ext uri="{BB962C8B-B14F-4D97-AF65-F5344CB8AC3E}">
        <p14:creationId xmlns:p14="http://schemas.microsoft.com/office/powerpoint/2010/main" val="49693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rgbClr val="1C1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EDC1AF-7022-C44B-B3B0-4DE83B7D4FB6}"/>
              </a:ext>
            </a:extLst>
          </p:cNvPr>
          <p:cNvSpPr txBox="1"/>
          <p:nvPr userDrawn="1"/>
        </p:nvSpPr>
        <p:spPr>
          <a:xfrm>
            <a:off x="465219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THINK.DO.SPRINTS.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FABE1-BAA0-EC44-B246-D6A1887BF706}"/>
              </a:ext>
            </a:extLst>
          </p:cNvPr>
          <p:cNvSpPr txBox="1"/>
          <p:nvPr userDrawn="1"/>
        </p:nvSpPr>
        <p:spPr>
          <a:xfrm>
            <a:off x="9788165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D87387A-D4FB-DC4D-AE8D-9294557E7C07}" type="slidenum">
              <a:rPr lang="en-US" sz="1100" smtClean="0">
                <a:solidFill>
                  <a:schemeClr val="bg1"/>
                </a:solidFill>
                <a:latin typeface="Suisse Int'l Mono" panose="020B0509000000000000" pitchFamily="49" charset="77"/>
              </a:rPr>
              <a:t>‹#›</a:t>
            </a:fld>
            <a:endParaRPr lang="en-US" sz="1100" dirty="0">
              <a:solidFill>
                <a:schemeClr val="bg1"/>
              </a:solidFill>
              <a:latin typeface="Suisse Int'l Mono" panose="020B0509000000000000" pitchFamily="49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0F30-D014-B843-ABB1-9AF77139AE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5932" y="367104"/>
            <a:ext cx="8266784" cy="2884569"/>
          </a:xfrm>
          <a:prstGeom prst="rect">
            <a:avLst/>
          </a:prstGeom>
        </p:spPr>
        <p:txBody>
          <a:bodyPr lIns="0" tIns="0" rIns="0" bIns="0"/>
          <a:lstStyle>
            <a:lvl1pPr marL="396000" indent="-396000">
              <a:lnSpc>
                <a:spcPts val="2600"/>
              </a:lnSpc>
              <a:spcBef>
                <a:spcPts val="700"/>
              </a:spcBef>
              <a:buFont typeface="System Font"/>
              <a:buChar char="—"/>
              <a:defRPr lang="en-US" sz="1800" kern="1200" dirty="0" smtClean="0">
                <a:solidFill>
                  <a:srgbClr val="FD8D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0000" indent="-540000">
              <a:lnSpc>
                <a:spcPts val="2600"/>
              </a:lnSpc>
              <a:spcBef>
                <a:spcPts val="700"/>
              </a:spcBef>
              <a:defRPr lang="en-US" sz="1800" kern="1200" dirty="0">
                <a:solidFill>
                  <a:srgbClr val="2836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C4EDE4-9B8F-FA4E-9D73-029099D7EEC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2913" y="441325"/>
            <a:ext cx="2130605" cy="433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050" b="1" kern="1200" spc="40" dirty="0">
                <a:solidFill>
                  <a:schemeClr val="bg1"/>
                </a:solidFill>
                <a:latin typeface="Suisse Int'l Mono" panose="020B0509000000000000" pitchFamily="49" charset="77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49AAB-1979-D846-B13B-F957AD9C7B7C}"/>
              </a:ext>
            </a:extLst>
          </p:cNvPr>
          <p:cNvSpPr/>
          <p:nvPr userDrawn="1"/>
        </p:nvSpPr>
        <p:spPr>
          <a:xfrm>
            <a:off x="3274540" y="-1573427"/>
            <a:ext cx="881449" cy="757881"/>
          </a:xfrm>
          <a:prstGeom prst="rect">
            <a:avLst/>
          </a:prstGeom>
          <a:solidFill>
            <a:srgbClr val="1C1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DFDAC-FA9A-5246-AE69-5647D68E2AA8}"/>
              </a:ext>
            </a:extLst>
          </p:cNvPr>
          <p:cNvSpPr/>
          <p:nvPr userDrawn="1"/>
        </p:nvSpPr>
        <p:spPr>
          <a:xfrm>
            <a:off x="4106562" y="-1573427"/>
            <a:ext cx="881449" cy="757881"/>
          </a:xfrm>
          <a:prstGeom prst="rect">
            <a:avLst/>
          </a:prstGeom>
          <a:solidFill>
            <a:srgbClr val="FD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509AB1-8406-A744-B580-21100136CD10}"/>
              </a:ext>
            </a:extLst>
          </p:cNvPr>
          <p:cNvSpPr txBox="1"/>
          <p:nvPr userDrawn="1"/>
        </p:nvSpPr>
        <p:spPr>
          <a:xfrm>
            <a:off x="2755932" y="6258846"/>
            <a:ext cx="30604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GRANDIR ENSEMBLE</a:t>
            </a:r>
          </a:p>
        </p:txBody>
      </p:sp>
    </p:spTree>
    <p:extLst>
      <p:ext uri="{BB962C8B-B14F-4D97-AF65-F5344CB8AC3E}">
        <p14:creationId xmlns:p14="http://schemas.microsoft.com/office/powerpoint/2010/main" val="355924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1C1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EDC1AF-7022-C44B-B3B0-4DE83B7D4FB6}"/>
              </a:ext>
            </a:extLst>
          </p:cNvPr>
          <p:cNvSpPr txBox="1"/>
          <p:nvPr userDrawn="1"/>
        </p:nvSpPr>
        <p:spPr>
          <a:xfrm>
            <a:off x="465219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THINK.DO.SPRINTS.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FABE1-BAA0-EC44-B246-D6A1887BF706}"/>
              </a:ext>
            </a:extLst>
          </p:cNvPr>
          <p:cNvSpPr txBox="1"/>
          <p:nvPr userDrawn="1"/>
        </p:nvSpPr>
        <p:spPr>
          <a:xfrm>
            <a:off x="9788165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D87387A-D4FB-DC4D-AE8D-9294557E7C07}" type="slidenum">
              <a:rPr lang="en-US" sz="1100" smtClean="0">
                <a:solidFill>
                  <a:schemeClr val="bg1"/>
                </a:solidFill>
                <a:latin typeface="Suisse Int'l Mono" panose="020B0509000000000000" pitchFamily="49" charset="77"/>
              </a:rPr>
              <a:t>‹#›</a:t>
            </a:fld>
            <a:endParaRPr lang="en-US" sz="1100" dirty="0">
              <a:solidFill>
                <a:schemeClr val="bg1"/>
              </a:solidFill>
              <a:latin typeface="Suisse Int'l Mono" panose="020B0509000000000000" pitchFamily="49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46AC3-58D1-4A40-8501-E6C4B7E34D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55932" y="401301"/>
            <a:ext cx="8200993" cy="5542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7000"/>
              </a:lnSpc>
              <a:spcBef>
                <a:spcPts val="1000"/>
              </a:spcBef>
              <a:buNone/>
              <a:defRPr lang="en-US" sz="6600" kern="1200" spc="40" dirty="0">
                <a:solidFill>
                  <a:srgbClr val="FD8D8E"/>
                </a:solidFill>
                <a:latin typeface="Suisse Int'l Mono" panose="020B0509000000000000" pitchFamily="49" charset="77"/>
                <a:ea typeface="+mn-ea"/>
                <a:cs typeface="Arial" panose="020B0604020202020204" pitchFamily="34" charset="0"/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0E22962B-3B54-4048-B085-21EE1DBFAC2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2913" y="441325"/>
            <a:ext cx="2130605" cy="433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050" b="1" kern="1200" spc="40" dirty="0">
                <a:solidFill>
                  <a:schemeClr val="bg1"/>
                </a:solidFill>
                <a:latin typeface="Suisse Int'l Mono" panose="020B0509000000000000" pitchFamily="49" charset="77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B34449-8B2E-0D44-B37E-BCFC970E3036}"/>
              </a:ext>
            </a:extLst>
          </p:cNvPr>
          <p:cNvSpPr/>
          <p:nvPr userDrawn="1"/>
        </p:nvSpPr>
        <p:spPr>
          <a:xfrm>
            <a:off x="4547286" y="-815546"/>
            <a:ext cx="881449" cy="757881"/>
          </a:xfrm>
          <a:prstGeom prst="rect">
            <a:avLst/>
          </a:prstGeom>
          <a:solidFill>
            <a:srgbClr val="E87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24F163-3253-F946-B052-049D528E4870}"/>
              </a:ext>
            </a:extLst>
          </p:cNvPr>
          <p:cNvSpPr/>
          <p:nvPr userDrawn="1"/>
        </p:nvSpPr>
        <p:spPr>
          <a:xfrm>
            <a:off x="5379308" y="-815546"/>
            <a:ext cx="881449" cy="757881"/>
          </a:xfrm>
          <a:prstGeom prst="rect">
            <a:avLst/>
          </a:prstGeom>
          <a:solidFill>
            <a:srgbClr val="E5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1366C-41BE-B249-8CC4-D23FD835E41D}"/>
              </a:ext>
            </a:extLst>
          </p:cNvPr>
          <p:cNvSpPr txBox="1"/>
          <p:nvPr userDrawn="1"/>
        </p:nvSpPr>
        <p:spPr>
          <a:xfrm>
            <a:off x="2755932" y="6258846"/>
            <a:ext cx="30604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GRANDIR ENSEMBLE</a:t>
            </a:r>
          </a:p>
        </p:txBody>
      </p:sp>
    </p:spTree>
    <p:extLst>
      <p:ext uri="{BB962C8B-B14F-4D97-AF65-F5344CB8AC3E}">
        <p14:creationId xmlns:p14="http://schemas.microsoft.com/office/powerpoint/2010/main" val="58907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D8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EDC1AF-7022-C44B-B3B0-4DE83B7D4FB6}"/>
              </a:ext>
            </a:extLst>
          </p:cNvPr>
          <p:cNvSpPr txBox="1"/>
          <p:nvPr userDrawn="1"/>
        </p:nvSpPr>
        <p:spPr>
          <a:xfrm>
            <a:off x="465219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THINK.DO.SPRINTS.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FABE1-BAA0-EC44-B246-D6A1887BF706}"/>
              </a:ext>
            </a:extLst>
          </p:cNvPr>
          <p:cNvSpPr txBox="1"/>
          <p:nvPr userDrawn="1"/>
        </p:nvSpPr>
        <p:spPr>
          <a:xfrm>
            <a:off x="9788165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D87387A-D4FB-DC4D-AE8D-9294557E7C07}" type="slidenum">
              <a:rPr lang="en-US" sz="1100" smtClean="0">
                <a:solidFill>
                  <a:schemeClr val="bg1"/>
                </a:solidFill>
                <a:latin typeface="Suisse Int'l Mono" panose="020B0509000000000000" pitchFamily="49" charset="77"/>
              </a:rPr>
              <a:t>‹#›</a:t>
            </a:fld>
            <a:endParaRPr lang="en-US" sz="1100" dirty="0">
              <a:solidFill>
                <a:schemeClr val="bg1"/>
              </a:solidFill>
              <a:latin typeface="Suisse Int'l Mono" panose="020B0509000000000000" pitchFamily="49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54973-0F7D-3541-81FE-B5C9BF4D8024}"/>
              </a:ext>
            </a:extLst>
          </p:cNvPr>
          <p:cNvSpPr/>
          <p:nvPr userDrawn="1"/>
        </p:nvSpPr>
        <p:spPr>
          <a:xfrm>
            <a:off x="4823253" y="-1071040"/>
            <a:ext cx="881449" cy="757881"/>
          </a:xfrm>
          <a:prstGeom prst="rect">
            <a:avLst/>
          </a:prstGeom>
          <a:solidFill>
            <a:srgbClr val="E87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A4515-68D1-2C40-89F4-2FA9EFCF0281}"/>
              </a:ext>
            </a:extLst>
          </p:cNvPr>
          <p:cNvSpPr/>
          <p:nvPr userDrawn="1"/>
        </p:nvSpPr>
        <p:spPr>
          <a:xfrm>
            <a:off x="5655275" y="-1071040"/>
            <a:ext cx="881449" cy="757881"/>
          </a:xfrm>
          <a:prstGeom prst="rect">
            <a:avLst/>
          </a:prstGeom>
          <a:solidFill>
            <a:srgbClr val="E6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34D52-DA6A-DF41-AB04-C7E2D3AFC509}"/>
              </a:ext>
            </a:extLst>
          </p:cNvPr>
          <p:cNvSpPr txBox="1"/>
          <p:nvPr userDrawn="1"/>
        </p:nvSpPr>
        <p:spPr>
          <a:xfrm>
            <a:off x="2755932" y="6258846"/>
            <a:ext cx="30604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GRANDIR ENSEMBLE</a:t>
            </a:r>
          </a:p>
        </p:txBody>
      </p:sp>
    </p:spTree>
    <p:extLst>
      <p:ext uri="{BB962C8B-B14F-4D97-AF65-F5344CB8AC3E}">
        <p14:creationId xmlns:p14="http://schemas.microsoft.com/office/powerpoint/2010/main" val="154242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FD8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EDC1AF-7022-C44B-B3B0-4DE83B7D4FB6}"/>
              </a:ext>
            </a:extLst>
          </p:cNvPr>
          <p:cNvSpPr txBox="1"/>
          <p:nvPr userDrawn="1"/>
        </p:nvSpPr>
        <p:spPr>
          <a:xfrm>
            <a:off x="465219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THINK.DO.SPRINTS.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FABE1-BAA0-EC44-B246-D6A1887BF706}"/>
              </a:ext>
            </a:extLst>
          </p:cNvPr>
          <p:cNvSpPr txBox="1"/>
          <p:nvPr userDrawn="1"/>
        </p:nvSpPr>
        <p:spPr>
          <a:xfrm>
            <a:off x="9788165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D87387A-D4FB-DC4D-AE8D-9294557E7C07}" type="slidenum">
              <a:rPr lang="en-US" sz="1100" smtClean="0">
                <a:solidFill>
                  <a:schemeClr val="bg1"/>
                </a:solidFill>
                <a:latin typeface="Suisse Int'l Mono" panose="020B0509000000000000" pitchFamily="49" charset="77"/>
              </a:rPr>
              <a:t>‹#›</a:t>
            </a:fld>
            <a:endParaRPr lang="en-US" sz="1100" dirty="0">
              <a:solidFill>
                <a:schemeClr val="bg1"/>
              </a:solidFill>
              <a:latin typeface="Suisse Int'l Mono" panose="020B0509000000000000" pitchFamily="49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0F30-D014-B843-ABB1-9AF77139AE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5932" y="367104"/>
            <a:ext cx="8266784" cy="2884569"/>
          </a:xfrm>
          <a:prstGeom prst="rect">
            <a:avLst/>
          </a:prstGeom>
        </p:spPr>
        <p:txBody>
          <a:bodyPr lIns="0" tIns="0" rIns="0" bIns="0"/>
          <a:lstStyle>
            <a:lvl1pPr marL="540000" indent="-540000">
              <a:lnSpc>
                <a:spcPts val="3300"/>
              </a:lnSpc>
              <a:spcBef>
                <a:spcPts val="1000"/>
              </a:spcBef>
              <a:buFont typeface="System Font"/>
              <a:buChar char="—"/>
              <a:defRPr lang="en-US" sz="2400" kern="1200" dirty="0" smtClean="0">
                <a:solidFill>
                  <a:srgbClr val="1C1B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0000" indent="-540000">
              <a:lnSpc>
                <a:spcPts val="2600"/>
              </a:lnSpc>
              <a:spcBef>
                <a:spcPts val="700"/>
              </a:spcBef>
              <a:defRPr lang="en-US" sz="1800" kern="1200" dirty="0">
                <a:solidFill>
                  <a:srgbClr val="1C1B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C4EDE4-9B8F-FA4E-9D73-029099D7EEC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2913" y="441325"/>
            <a:ext cx="2130605" cy="433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050" b="1" kern="1200" spc="40" dirty="0">
                <a:solidFill>
                  <a:schemeClr val="bg1"/>
                </a:solidFill>
                <a:latin typeface="Suisse Int'l Mono" panose="020B0509000000000000" pitchFamily="49" charset="77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386D9-771D-5546-B18E-65A93F2C497F}"/>
              </a:ext>
            </a:extLst>
          </p:cNvPr>
          <p:cNvSpPr txBox="1"/>
          <p:nvPr userDrawn="1"/>
        </p:nvSpPr>
        <p:spPr>
          <a:xfrm>
            <a:off x="2755932" y="6258846"/>
            <a:ext cx="30604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GRANDIR ENSEMBLE</a:t>
            </a:r>
          </a:p>
        </p:txBody>
      </p:sp>
    </p:spTree>
    <p:extLst>
      <p:ext uri="{BB962C8B-B14F-4D97-AF65-F5344CB8AC3E}">
        <p14:creationId xmlns:p14="http://schemas.microsoft.com/office/powerpoint/2010/main" val="350683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rgbClr val="FD8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EDC1AF-7022-C44B-B3B0-4DE83B7D4FB6}"/>
              </a:ext>
            </a:extLst>
          </p:cNvPr>
          <p:cNvSpPr txBox="1"/>
          <p:nvPr userDrawn="1"/>
        </p:nvSpPr>
        <p:spPr>
          <a:xfrm>
            <a:off x="465219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THINK.DO.SPRINTS.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FABE1-BAA0-EC44-B246-D6A1887BF706}"/>
              </a:ext>
            </a:extLst>
          </p:cNvPr>
          <p:cNvSpPr txBox="1"/>
          <p:nvPr userDrawn="1"/>
        </p:nvSpPr>
        <p:spPr>
          <a:xfrm>
            <a:off x="9788165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D87387A-D4FB-DC4D-AE8D-9294557E7C07}" type="slidenum">
              <a:rPr lang="en-US" sz="1100" smtClean="0">
                <a:solidFill>
                  <a:schemeClr val="bg1"/>
                </a:solidFill>
                <a:latin typeface="Suisse Int'l Mono" panose="020B0509000000000000" pitchFamily="49" charset="77"/>
              </a:rPr>
              <a:t>‹#›</a:t>
            </a:fld>
            <a:endParaRPr lang="en-US" sz="1100" dirty="0">
              <a:solidFill>
                <a:schemeClr val="bg1"/>
              </a:solidFill>
              <a:latin typeface="Suisse Int'l Mono" panose="020B0509000000000000" pitchFamily="49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0F30-D014-B843-ABB1-9AF77139AE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5932" y="367104"/>
            <a:ext cx="8266784" cy="2884569"/>
          </a:xfrm>
          <a:prstGeom prst="rect">
            <a:avLst/>
          </a:prstGeom>
        </p:spPr>
        <p:txBody>
          <a:bodyPr lIns="0" tIns="0" rIns="0" bIns="0"/>
          <a:lstStyle>
            <a:lvl1pPr marL="396000" indent="-396000">
              <a:lnSpc>
                <a:spcPts val="2600"/>
              </a:lnSpc>
              <a:spcBef>
                <a:spcPts val="700"/>
              </a:spcBef>
              <a:buFont typeface="System Font"/>
              <a:buChar char="—"/>
              <a:defRPr lang="en-US" sz="1800" kern="1200" dirty="0" smtClean="0">
                <a:solidFill>
                  <a:srgbClr val="1C1B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0000" indent="-540000">
              <a:lnSpc>
                <a:spcPts val="2600"/>
              </a:lnSpc>
              <a:spcBef>
                <a:spcPts val="700"/>
              </a:spcBef>
              <a:defRPr lang="en-US" sz="1800" kern="1200" dirty="0">
                <a:solidFill>
                  <a:srgbClr val="2836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C4EDE4-9B8F-FA4E-9D73-029099D7EEC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2913" y="441325"/>
            <a:ext cx="2130605" cy="433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050" b="1" kern="1200" spc="40" dirty="0">
                <a:solidFill>
                  <a:schemeClr val="bg1"/>
                </a:solidFill>
                <a:latin typeface="Suisse Int'l Mono" panose="020B0509000000000000" pitchFamily="49" charset="77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0D313-F8DE-EF48-A55E-A6891140A2C2}"/>
              </a:ext>
            </a:extLst>
          </p:cNvPr>
          <p:cNvSpPr txBox="1"/>
          <p:nvPr userDrawn="1"/>
        </p:nvSpPr>
        <p:spPr>
          <a:xfrm>
            <a:off x="2755932" y="6258846"/>
            <a:ext cx="30604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GRANDIR ENSEMBLE</a:t>
            </a:r>
          </a:p>
        </p:txBody>
      </p:sp>
    </p:spTree>
    <p:extLst>
      <p:ext uri="{BB962C8B-B14F-4D97-AF65-F5344CB8AC3E}">
        <p14:creationId xmlns:p14="http://schemas.microsoft.com/office/powerpoint/2010/main" val="58169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FD8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EDC1AF-7022-C44B-B3B0-4DE83B7D4FB6}"/>
              </a:ext>
            </a:extLst>
          </p:cNvPr>
          <p:cNvSpPr txBox="1"/>
          <p:nvPr userDrawn="1"/>
        </p:nvSpPr>
        <p:spPr>
          <a:xfrm>
            <a:off x="465219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THINK.DO.SPRINTS.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FABE1-BAA0-EC44-B246-D6A1887BF706}"/>
              </a:ext>
            </a:extLst>
          </p:cNvPr>
          <p:cNvSpPr txBox="1"/>
          <p:nvPr userDrawn="1"/>
        </p:nvSpPr>
        <p:spPr>
          <a:xfrm>
            <a:off x="9788165" y="6258846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D87387A-D4FB-DC4D-AE8D-9294557E7C07}" type="slidenum">
              <a:rPr lang="en-US" sz="1100" smtClean="0">
                <a:solidFill>
                  <a:schemeClr val="bg1"/>
                </a:solidFill>
                <a:latin typeface="Suisse Int'l Mono" panose="020B0509000000000000" pitchFamily="49" charset="77"/>
              </a:rPr>
              <a:t>‹#›</a:t>
            </a:fld>
            <a:endParaRPr lang="en-US" sz="1100" dirty="0">
              <a:solidFill>
                <a:schemeClr val="bg1"/>
              </a:solidFill>
              <a:latin typeface="Suisse Int'l Mono" panose="020B0509000000000000" pitchFamily="49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46AC3-58D1-4A40-8501-E6C4B7E34D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55932" y="401301"/>
            <a:ext cx="8200993" cy="5542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7000"/>
              </a:lnSpc>
              <a:spcBef>
                <a:spcPts val="1000"/>
              </a:spcBef>
              <a:buNone/>
              <a:defRPr lang="en-US" sz="6600" kern="1200" spc="40" dirty="0">
                <a:solidFill>
                  <a:srgbClr val="1C1B4E"/>
                </a:solidFill>
                <a:latin typeface="Suisse Int'l Mono" panose="020B0509000000000000" pitchFamily="49" charset="77"/>
                <a:ea typeface="+mn-ea"/>
                <a:cs typeface="Arial" panose="020B0604020202020204" pitchFamily="34" charset="0"/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3C26B26-52F5-5E4D-AE48-9CB6C5BEF40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2913" y="441325"/>
            <a:ext cx="2130605" cy="433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050" b="1" kern="1200" spc="40" dirty="0">
                <a:solidFill>
                  <a:schemeClr val="bg1"/>
                </a:solidFill>
                <a:latin typeface="Suisse Int'l Mono" panose="020B0509000000000000" pitchFamily="49" charset="77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965C5-5ACF-7F4E-8C6D-D7773B8F95EF}"/>
              </a:ext>
            </a:extLst>
          </p:cNvPr>
          <p:cNvSpPr txBox="1"/>
          <p:nvPr userDrawn="1"/>
        </p:nvSpPr>
        <p:spPr>
          <a:xfrm>
            <a:off x="2755932" y="6258846"/>
            <a:ext cx="30604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uisse Int'l Mono" panose="020B0509000000000000" pitchFamily="49" charset="77"/>
              </a:rPr>
              <a:t>GRANDIR ENSEMBLE</a:t>
            </a:r>
          </a:p>
        </p:txBody>
      </p:sp>
    </p:spTree>
    <p:extLst>
      <p:ext uri="{BB962C8B-B14F-4D97-AF65-F5344CB8AC3E}">
        <p14:creationId xmlns:p14="http://schemas.microsoft.com/office/powerpoint/2010/main" val="289644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en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F75D0-DE69-4E4F-B7AD-4BBCF34DCD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012" y="6083086"/>
            <a:ext cx="531893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70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4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01" r:id="rId9"/>
    <p:sldLayoutId id="214748371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3D9BCF-7D94-034D-8242-5A7963701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3DA218-6EC2-104A-BC16-F7ED363FDDB8}"/>
              </a:ext>
            </a:extLst>
          </p:cNvPr>
          <p:cNvSpPr/>
          <p:nvPr/>
        </p:nvSpPr>
        <p:spPr>
          <a:xfrm>
            <a:off x="484912" y="440037"/>
            <a:ext cx="7946631" cy="2548994"/>
          </a:xfrm>
          <a:prstGeom prst="rect">
            <a:avLst/>
          </a:prstGeom>
          <a:effectLst/>
        </p:spPr>
        <p:txBody>
          <a:bodyPr wrap="none" lIns="0" tIns="0" rIns="0" bIns="0">
            <a:noAutofit/>
          </a:bodyPr>
          <a:lstStyle/>
          <a:p>
            <a:pPr>
              <a:lnSpc>
                <a:spcPts val="7000"/>
              </a:lnSpc>
            </a:pPr>
            <a:r>
              <a:rPr lang="fr-FR" sz="6600" spc="40" dirty="0">
                <a:solidFill>
                  <a:schemeClr val="bg1"/>
                </a:solidFill>
                <a:latin typeface="Suisse Int'l Mono" panose="020B0509000000000000" pitchFamily="49" charset="77"/>
                <a:cs typeface="Arial" panose="020B0604020202020204" pitchFamily="34" charset="0"/>
              </a:rPr>
              <a:t>THINK.</a:t>
            </a:r>
            <a:br>
              <a:rPr lang="fr-FR" sz="6600" spc="40" dirty="0">
                <a:solidFill>
                  <a:schemeClr val="bg1"/>
                </a:solidFill>
                <a:latin typeface="Suisse Int'l Mono" panose="020B0509000000000000" pitchFamily="49" charset="77"/>
                <a:cs typeface="Arial" panose="020B0604020202020204" pitchFamily="34" charset="0"/>
              </a:rPr>
            </a:br>
            <a:r>
              <a:rPr lang="fr-FR" sz="6600" spc="40" dirty="0">
                <a:solidFill>
                  <a:schemeClr val="bg1"/>
                </a:solidFill>
                <a:latin typeface="Suisse Int'l Mono" panose="020B0509000000000000" pitchFamily="49" charset="77"/>
                <a:cs typeface="Arial" panose="020B0604020202020204" pitchFamily="34" charset="0"/>
              </a:rPr>
              <a:t>DO.SPRINTS.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D3FB33-E022-7A40-B83B-50EECD6A03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5518803"/>
            <a:ext cx="839337" cy="899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46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A2144-2444-BC42-93BA-1C4B8877B6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dirty="0"/>
              <a:t>Comment faire pour que Sony Music soit davantage axé sur les objectifs ?</a:t>
            </a:r>
          </a:p>
          <a:p>
            <a:pPr lvl="0"/>
            <a:r>
              <a:rPr lang="fr-FR" dirty="0"/>
              <a:t>Du point de vue de la culture d’entreprise, que faut‑il changer pour y parvenir ?</a:t>
            </a:r>
          </a:p>
          <a:p>
            <a:pPr lvl="0"/>
            <a:r>
              <a:rPr lang="fr-FR" dirty="0"/>
              <a:t>Comment faire pour mieux lier les objectifs de l’entreprise aux objectifs personnels ? </a:t>
            </a:r>
          </a:p>
          <a:p>
            <a:pPr lvl="0"/>
            <a:r>
              <a:rPr lang="fr-FR" dirty="0"/>
              <a:t>Comment recentrer les objectifs de l’entreprise afin de créer de la valeur ajoutée personnelle ?</a:t>
            </a:r>
          </a:p>
          <a:p>
            <a:r>
              <a:rPr lang="fr-FR" dirty="0"/>
              <a:t>De quelle façon les conversations de coaching peuvent‑elles soutenir cette approche ?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1AAFB-48B7-BA4A-A72D-6CD90B9098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/>
              <a:t>RÉFLEXION</a:t>
            </a:r>
          </a:p>
        </p:txBody>
      </p:sp>
    </p:spTree>
    <p:extLst>
      <p:ext uri="{BB962C8B-B14F-4D97-AF65-F5344CB8AC3E}">
        <p14:creationId xmlns:p14="http://schemas.microsoft.com/office/powerpoint/2010/main" val="231260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A2144-2444-BC42-93BA-1C4B8877B6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dirty="0"/>
              <a:t>Approfondir le questionnement et l’écoute.</a:t>
            </a:r>
          </a:p>
          <a:p>
            <a:r>
              <a:rPr lang="fr-FR" dirty="0"/>
              <a:t>Quels types de questions puissantes pouvez‑vous poser ? </a:t>
            </a:r>
          </a:p>
          <a:p>
            <a:pPr lvl="1">
              <a:buFont typeface="Arial" panose="020B0604020202020204" pitchFamily="34" charset="0"/>
              <a:buChar char="—"/>
            </a:pPr>
            <a:r>
              <a:rPr lang="fr-FR" sz="2400" dirty="0"/>
              <a:t>Ouvertes.</a:t>
            </a:r>
          </a:p>
          <a:p>
            <a:pPr lvl="1">
              <a:buFont typeface="Arial" panose="020B0604020202020204" pitchFamily="34" charset="0"/>
              <a:buChar char="—"/>
            </a:pPr>
            <a:r>
              <a:rPr lang="fr-FR" sz="2400" dirty="0"/>
              <a:t>De réflexion.</a:t>
            </a:r>
          </a:p>
          <a:p>
            <a:pPr lvl="1">
              <a:buFont typeface="Arial" panose="020B0604020202020204" pitchFamily="34" charset="0"/>
              <a:buChar char="—"/>
            </a:pPr>
            <a:r>
              <a:rPr lang="fr-FR" sz="2400" dirty="0"/>
              <a:t>Destinées à faire sortir l’interlocuteur de sa zone de confort.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1AAFB-48B7-BA4A-A72D-6CD90B9098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/>
              <a:t>PORTER LES OBJECTIFS À UN NIVEAU SUPÉRIEUR</a:t>
            </a:r>
          </a:p>
        </p:txBody>
      </p:sp>
    </p:spTree>
    <p:extLst>
      <p:ext uri="{BB962C8B-B14F-4D97-AF65-F5344CB8AC3E}">
        <p14:creationId xmlns:p14="http://schemas.microsoft.com/office/powerpoint/2010/main" val="15088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A2144-2444-BC42-93BA-1C4B8877B6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Quelles sont les questions à </a:t>
            </a:r>
            <a:r>
              <a:rPr lang="fr-FR" b="1" dirty="0"/>
              <a:t>éviter</a:t>
            </a:r>
            <a:r>
              <a:rPr lang="fr-FR" dirty="0"/>
              <a:t> dans le cadre du coaching ?</a:t>
            </a:r>
          </a:p>
          <a:p>
            <a:pPr lvl="1">
              <a:buFont typeface="Arial" panose="020B0604020202020204" pitchFamily="34" charset="0"/>
              <a:buChar char="—"/>
            </a:pPr>
            <a:r>
              <a:rPr lang="fr-FR" sz="2400" dirty="0"/>
              <a:t>Fermées.</a:t>
            </a:r>
          </a:p>
          <a:p>
            <a:pPr lvl="1">
              <a:buFont typeface="Arial" panose="020B0604020202020204" pitchFamily="34" charset="0"/>
              <a:buChar char="—"/>
            </a:pPr>
            <a:r>
              <a:rPr lang="fr-FR" sz="2400" dirty="0"/>
              <a:t>Directives ou limitantes.</a:t>
            </a:r>
          </a:p>
          <a:p>
            <a:pPr lvl="1">
              <a:buFont typeface="Arial" panose="020B0604020202020204" pitchFamily="34" charset="0"/>
              <a:buChar char="—"/>
            </a:pPr>
            <a:r>
              <a:rPr lang="fr-FR" sz="2400" dirty="0"/>
              <a:t>Multiples ou composées.</a:t>
            </a:r>
          </a:p>
          <a:p>
            <a:pPr lvl="1">
              <a:buFont typeface="Arial" panose="020B0604020202020204" pitchFamily="34" charset="0"/>
              <a:buChar char="—"/>
            </a:pPr>
            <a:r>
              <a:rPr lang="fr-FR" sz="2400" dirty="0"/>
              <a:t>Pourquoi 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1AAFB-48B7-BA4A-A72D-6CD90B9098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/>
              <a:t>PORTER LES OBJECTIFS À UN NIVEAU SUPÉRIEUR</a:t>
            </a:r>
          </a:p>
        </p:txBody>
      </p:sp>
    </p:spTree>
    <p:extLst>
      <p:ext uri="{BB962C8B-B14F-4D97-AF65-F5344CB8AC3E}">
        <p14:creationId xmlns:p14="http://schemas.microsoft.com/office/powerpoint/2010/main" val="42970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A2144-2444-BC42-93BA-1C4B8877B6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dirty="0"/>
              <a:t>Écrivez ce que vous avez à dire.</a:t>
            </a:r>
          </a:p>
          <a:p>
            <a:pPr lvl="0"/>
            <a:r>
              <a:rPr lang="fr-FR" dirty="0"/>
              <a:t>Dessinez ce que vous avez à dire.</a:t>
            </a:r>
          </a:p>
          <a:p>
            <a:pPr lvl="0"/>
            <a:r>
              <a:rPr lang="fr-FR" dirty="0"/>
              <a:t>Changez d’état d’esprit.</a:t>
            </a:r>
          </a:p>
          <a:p>
            <a:pPr lvl="0"/>
            <a:r>
              <a:rPr lang="fr-FR" dirty="0"/>
              <a:t>Amusez‑vous.</a:t>
            </a:r>
          </a:p>
          <a:p>
            <a:pPr lvl="0"/>
            <a:r>
              <a:rPr lang="fr-FR" dirty="0"/>
              <a:t>Soyez à l’aise avec le silence et osez défendre votre point de vue.</a:t>
            </a:r>
          </a:p>
          <a:p>
            <a:pPr lvl="0"/>
            <a:r>
              <a:rPr lang="fr-FR" dirty="0"/>
              <a:t>Prenez du recul.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1AAFB-48B7-BA4A-A72D-6CD90B90980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913" y="441325"/>
            <a:ext cx="1926214" cy="433388"/>
          </a:xfrm>
        </p:spPr>
        <p:txBody>
          <a:bodyPr/>
          <a:lstStyle/>
          <a:p>
            <a:r>
              <a:rPr lang="fr-FR" dirty="0"/>
              <a:t>CHANGER DE PERSPECTIVE DANS </a:t>
            </a:r>
            <a:br>
              <a:rPr lang="fr-FR" dirty="0"/>
            </a:br>
            <a:r>
              <a:rPr lang="fr-FR" dirty="0"/>
              <a:t>DES SITUATIONS INCONFORTABLES ET </a:t>
            </a:r>
            <a:br>
              <a:rPr lang="fr-FR" dirty="0"/>
            </a:br>
            <a:r>
              <a:rPr lang="fr-FR" dirty="0"/>
              <a:t>DE DÉSACCORD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ED0F2-E7C3-DB4E-9798-1B0FE2AB9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99" y="3851897"/>
            <a:ext cx="2332717" cy="23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7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8CF926-4AB1-DC40-8C6D-BAC2D5B2151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/>
              <a:t>IDENTIFIER LES OPPORTUNITÉS DE COACHING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0BD34-DB37-1242-BD73-3650DBB16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3" y="1901857"/>
            <a:ext cx="8208962" cy="31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80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A2144-2444-BC42-93BA-1C4B8877B6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5932" y="367104"/>
            <a:ext cx="8266784" cy="482835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De quelle façon pourriez‑vous démarrer une conversation de coaching rapide ?</a:t>
            </a:r>
          </a:p>
          <a:p>
            <a:endParaRPr lang="en-GB" dirty="0"/>
          </a:p>
          <a:p>
            <a:pPr marL="0" indent="0">
              <a:buNone/>
            </a:pPr>
            <a:r>
              <a:rPr lang="fr-FR" sz="2000" b="1" dirty="0"/>
              <a:t>Exemple 1</a:t>
            </a:r>
            <a:br>
              <a:rPr lang="fr-FR" sz="2000" dirty="0"/>
            </a:br>
            <a:r>
              <a:rPr lang="fr-FR" sz="2000" dirty="0"/>
              <a:t>Un client m’a fait un retour que je souhaiterais partager avec toi...</a:t>
            </a:r>
          </a:p>
          <a:p>
            <a:pPr marL="0" indent="0">
              <a:buNone/>
            </a:pPr>
            <a:r>
              <a:rPr lang="fr-FR" sz="2000" b="1" dirty="0"/>
              <a:t>Exemple 2</a:t>
            </a:r>
            <a:br>
              <a:rPr lang="fr-FR" sz="2000" dirty="0"/>
            </a:br>
            <a:r>
              <a:rPr lang="fr-FR" sz="2000" dirty="0"/>
              <a:t>J’aimerais avoir une discussion avec toi...</a:t>
            </a:r>
          </a:p>
          <a:p>
            <a:pPr marL="0" indent="0">
              <a:buNone/>
            </a:pPr>
            <a:r>
              <a:rPr lang="fr-FR" sz="2000" b="1" dirty="0"/>
              <a:t>Exemple 3</a:t>
            </a:r>
            <a:br>
              <a:rPr lang="fr-FR" sz="2000" dirty="0"/>
            </a:br>
            <a:r>
              <a:rPr lang="fr-FR" sz="2000" dirty="0"/>
              <a:t>Que pouvons‑nous faire pour t’aider... ?</a:t>
            </a:r>
          </a:p>
          <a:p>
            <a:endParaRPr lang="en-GB" sz="2000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1AAFB-48B7-BA4A-A72D-6CD90B9098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/>
              <a:t>RÉFLEXION</a:t>
            </a:r>
          </a:p>
        </p:txBody>
      </p:sp>
    </p:spTree>
    <p:extLst>
      <p:ext uri="{BB962C8B-B14F-4D97-AF65-F5344CB8AC3E}">
        <p14:creationId xmlns:p14="http://schemas.microsoft.com/office/powerpoint/2010/main" val="408483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A2144-2444-BC42-93BA-1C4B8877B6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5932" y="367104"/>
            <a:ext cx="8597868" cy="2884569"/>
          </a:xfrm>
        </p:spPr>
        <p:txBody>
          <a:bodyPr/>
          <a:lstStyle/>
          <a:p>
            <a:pPr lvl="0"/>
            <a:r>
              <a:rPr lang="fr-FR" dirty="0"/>
              <a:t>Appuyez‑vous sur votre travail préparatoire.</a:t>
            </a:r>
          </a:p>
          <a:p>
            <a:r>
              <a:rPr lang="fr-FR" dirty="0"/>
              <a:t>Quelle conversation, que vous n’avez pas encore eue, pourrait influencer de façon positive votre réussite si vous choisissiez de l’avoir ?</a:t>
            </a:r>
          </a:p>
          <a:p>
            <a:pPr lvl="0"/>
            <a:r>
              <a:rPr lang="fr-FR" dirty="0"/>
              <a:t>Par groupes de trois, travaillez à la résolution d’un scénario ou d’un problème réel auquel vous êtes confronté dans votre travail quotidien.</a:t>
            </a:r>
          </a:p>
          <a:p>
            <a:pPr lvl="0"/>
            <a:r>
              <a:rPr lang="fr-FR" dirty="0"/>
              <a:t>Cette approche vous permet de travailler la collaboration, la résolution de problème, le coaching et l’écoute active. </a:t>
            </a:r>
          </a:p>
          <a:p>
            <a:pPr lv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1AAFB-48B7-BA4A-A72D-6CD90B9098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CONVERSATIONS DE COACHING ENTRE PAIRS</a:t>
            </a:r>
          </a:p>
        </p:txBody>
      </p:sp>
    </p:spTree>
    <p:extLst>
      <p:ext uri="{BB962C8B-B14F-4D97-AF65-F5344CB8AC3E}">
        <p14:creationId xmlns:p14="http://schemas.microsoft.com/office/powerpoint/2010/main" val="115141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ACD72B-FB6B-5049-A8CE-3A23267EFAA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CONVERSATIONS DE COACHING ENTRE PAIRS</a:t>
            </a:r>
          </a:p>
          <a:p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67A08DE-14AF-1146-A62E-14A1776C9D7A}"/>
              </a:ext>
            </a:extLst>
          </p:cNvPr>
          <p:cNvSpPr txBox="1">
            <a:spLocks/>
          </p:cNvSpPr>
          <p:nvPr/>
        </p:nvSpPr>
        <p:spPr>
          <a:xfrm>
            <a:off x="2755932" y="367104"/>
            <a:ext cx="8266784" cy="4299164"/>
          </a:xfrm>
          <a:prstGeom prst="rect">
            <a:avLst/>
          </a:prstGeom>
        </p:spPr>
        <p:txBody>
          <a:bodyPr lIns="0" tIns="0" rIns="0" bIns="0" numCol="2" spcCol="288000"/>
          <a:lstStyle>
            <a:lvl1pPr marL="396000" indent="-396000" algn="l" defTabSz="914400" rtl="0" eaLnBrk="1" latinLnBrk="0" hangingPunct="1">
              <a:lnSpc>
                <a:spcPts val="2600"/>
              </a:lnSpc>
              <a:spcBef>
                <a:spcPts val="700"/>
              </a:spcBef>
              <a:buFont typeface="System Font"/>
              <a:buChar char="—"/>
              <a:defRPr lang="en-US" sz="1800" kern="1200" dirty="0" smtClean="0">
                <a:solidFill>
                  <a:srgbClr val="FD8D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0000" indent="-540000" algn="l" defTabSz="914400" rtl="0" eaLnBrk="1" latinLnBrk="0" hangingPunct="1">
              <a:lnSpc>
                <a:spcPts val="26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2836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stem Font"/>
              <a:buNone/>
            </a:pPr>
            <a:r>
              <a:rPr lang="fr-FR" b="1" dirty="0">
                <a:solidFill>
                  <a:schemeClr val="bg1"/>
                </a:solidFill>
              </a:rPr>
              <a:t>20 minutes </a:t>
            </a:r>
            <a:r>
              <a:rPr lang="fr-FR" dirty="0">
                <a:solidFill>
                  <a:schemeClr val="bg1"/>
                </a:solidFill>
              </a:rPr>
              <a:t>par personne.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60 minutes </a:t>
            </a:r>
            <a:r>
              <a:rPr lang="fr-FR" dirty="0">
                <a:solidFill>
                  <a:schemeClr val="bg1"/>
                </a:solidFill>
              </a:rPr>
              <a:t>au total.</a:t>
            </a:r>
          </a:p>
          <a:p>
            <a:pPr marL="0" indent="0">
              <a:buFont typeface="System Font"/>
              <a:buNone/>
            </a:pPr>
            <a:r>
              <a:rPr lang="fr-FR" dirty="0"/>
              <a:t>Identifiez‑vous comme étant la personne </a:t>
            </a:r>
            <a:r>
              <a:rPr lang="fr-FR" b="1" dirty="0"/>
              <a:t>A, B </a:t>
            </a:r>
            <a:r>
              <a:rPr lang="fr-FR" dirty="0"/>
              <a:t>ou </a:t>
            </a:r>
            <a:r>
              <a:rPr lang="fr-FR" b="1" dirty="0"/>
              <a:t>C</a:t>
            </a:r>
            <a:r>
              <a:rPr lang="fr-FR" dirty="0"/>
              <a:t>. </a:t>
            </a:r>
          </a:p>
          <a:p>
            <a:r>
              <a:rPr lang="fr-FR" b="1" dirty="0"/>
              <a:t>A</a:t>
            </a:r>
            <a:r>
              <a:rPr lang="fr-FR" dirty="0"/>
              <a:t> : 3 minutes</a:t>
            </a:r>
            <a:br>
              <a:rPr lang="fr-FR" dirty="0"/>
            </a:br>
            <a:r>
              <a:rPr lang="fr-FR" b="1" dirty="0"/>
              <a:t>A</a:t>
            </a:r>
            <a:r>
              <a:rPr lang="fr-FR" dirty="0"/>
              <a:t> fait part de la conversation qu’il souhaiterait avoir ou de son scénario à </a:t>
            </a:r>
            <a:r>
              <a:rPr lang="fr-FR" b="1" dirty="0"/>
              <a:t>B</a:t>
            </a:r>
            <a:r>
              <a:rPr lang="fr-FR" dirty="0"/>
              <a:t> et </a:t>
            </a:r>
            <a:r>
              <a:rPr lang="fr-FR" b="1" dirty="0"/>
              <a:t>C</a:t>
            </a:r>
            <a:r>
              <a:rPr lang="fr-FR" dirty="0"/>
              <a:t>. </a:t>
            </a:r>
            <a:r>
              <a:rPr lang="fr-FR" b="1" dirty="0"/>
              <a:t>B</a:t>
            </a:r>
            <a:r>
              <a:rPr lang="fr-FR" dirty="0"/>
              <a:t> et </a:t>
            </a:r>
            <a:r>
              <a:rPr lang="fr-FR" b="1" dirty="0"/>
              <a:t>C</a:t>
            </a:r>
            <a:r>
              <a:rPr lang="fr-FR" dirty="0"/>
              <a:t> se contentent de l’écouter.</a:t>
            </a:r>
          </a:p>
          <a:p>
            <a:endParaRPr lang="en-GB" dirty="0"/>
          </a:p>
          <a:p>
            <a:r>
              <a:rPr lang="fr-FR" b="1" dirty="0"/>
              <a:t>B</a:t>
            </a:r>
            <a:r>
              <a:rPr lang="fr-FR" dirty="0"/>
              <a:t> ou </a:t>
            </a:r>
            <a:r>
              <a:rPr lang="fr-FR" b="1" dirty="0"/>
              <a:t>C</a:t>
            </a:r>
            <a:r>
              <a:rPr lang="fr-FR" dirty="0"/>
              <a:t> : 2 minutes</a:t>
            </a:r>
            <a:br>
              <a:rPr lang="fr-FR" dirty="0"/>
            </a:br>
            <a:r>
              <a:rPr lang="fr-FR" b="1" dirty="0"/>
              <a:t>B</a:t>
            </a:r>
            <a:r>
              <a:rPr lang="fr-FR" dirty="0"/>
              <a:t> ou </a:t>
            </a:r>
            <a:r>
              <a:rPr lang="fr-FR" b="1" dirty="0"/>
              <a:t>C</a:t>
            </a:r>
            <a:r>
              <a:rPr lang="fr-FR" dirty="0"/>
              <a:t> reformule ce qu’il a entendu de </a:t>
            </a:r>
            <a:r>
              <a:rPr lang="fr-FR" b="1" dirty="0"/>
              <a:t>A</a:t>
            </a:r>
            <a:r>
              <a:rPr lang="fr-FR" dirty="0"/>
              <a:t> et demande une clarification, si nécessaire. </a:t>
            </a:r>
          </a:p>
          <a:p>
            <a:endParaRPr lang="fr-FR" dirty="0"/>
          </a:p>
          <a:p>
            <a:r>
              <a:rPr lang="fr-FR" b="1" dirty="0"/>
              <a:t>B</a:t>
            </a:r>
            <a:r>
              <a:rPr lang="fr-FR" dirty="0"/>
              <a:t> et </a:t>
            </a:r>
            <a:r>
              <a:rPr lang="fr-FR" b="1" dirty="0"/>
              <a:t>C </a:t>
            </a:r>
            <a:r>
              <a:rPr lang="fr-FR" dirty="0"/>
              <a:t>: 10 minutes</a:t>
            </a:r>
            <a:br>
              <a:rPr lang="fr-FR" dirty="0"/>
            </a:br>
            <a:r>
              <a:rPr lang="fr-FR" b="1" dirty="0"/>
              <a:t>B</a:t>
            </a:r>
            <a:r>
              <a:rPr lang="fr-FR" dirty="0"/>
              <a:t> et </a:t>
            </a:r>
            <a:r>
              <a:rPr lang="fr-FR" b="1" dirty="0"/>
              <a:t>C</a:t>
            </a:r>
            <a:r>
              <a:rPr lang="fr-FR" dirty="0"/>
              <a:t> discutent de la conversation/du scénario de </a:t>
            </a:r>
            <a:r>
              <a:rPr lang="fr-FR" b="1" dirty="0"/>
              <a:t>A</a:t>
            </a:r>
            <a:r>
              <a:rPr lang="fr-FR" dirty="0"/>
              <a:t>, en proposant des suggestions, des approches et des idées pouvant servir de bases de réflexion. </a:t>
            </a:r>
            <a:r>
              <a:rPr lang="fr-FR" b="1" dirty="0"/>
              <a:t>A</a:t>
            </a:r>
            <a:r>
              <a:rPr lang="fr-FR" dirty="0"/>
              <a:t> est uniquement autorisé à écouter.</a:t>
            </a:r>
            <a:r>
              <a:rPr lang="fr-FR" b="1" dirty="0"/>
              <a:t> </a:t>
            </a:r>
            <a:br>
              <a:rPr lang="fr-FR" b="1" dirty="0"/>
            </a:br>
            <a:r>
              <a:rPr lang="fr-FR" b="1" dirty="0"/>
              <a:t>A</a:t>
            </a:r>
            <a:r>
              <a:rPr lang="fr-FR" dirty="0"/>
              <a:t> peut prendre des notes.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b="1" dirty="0"/>
              <a:t>A</a:t>
            </a:r>
            <a:r>
              <a:rPr lang="fr-FR" dirty="0"/>
              <a:t> : 5 minutes</a:t>
            </a:r>
            <a:br>
              <a:rPr lang="fr-FR" dirty="0"/>
            </a:br>
            <a:r>
              <a:rPr lang="fr-FR" b="1" dirty="0"/>
              <a:t>A</a:t>
            </a:r>
            <a:r>
              <a:rPr lang="fr-FR" dirty="0"/>
              <a:t> s’exprime sur ce qu’il a entendu, ce qu’il a apprécié et ce qu’il souhaiterait clarifier (le cas échéant). </a:t>
            </a:r>
          </a:p>
          <a:p>
            <a:pPr marL="0" indent="0">
              <a:buFont typeface="System Font"/>
              <a:buNone/>
            </a:pPr>
            <a:r>
              <a:rPr lang="fr-FR" dirty="0">
                <a:solidFill>
                  <a:schemeClr val="bg1"/>
                </a:solidFill>
              </a:rPr>
              <a:t>Renouveler l’exercice à deux reprises afin que chacun puisse passer.</a:t>
            </a:r>
          </a:p>
        </p:txBody>
      </p:sp>
    </p:spTree>
    <p:extLst>
      <p:ext uri="{BB962C8B-B14F-4D97-AF65-F5344CB8AC3E}">
        <p14:creationId xmlns:p14="http://schemas.microsoft.com/office/powerpoint/2010/main" val="189575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A2144-2444-BC42-93BA-1C4B8877B6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dirty="0"/>
              <a:t>Réfléchissez à votre conversation de coaching entre pairs.</a:t>
            </a:r>
          </a:p>
          <a:p>
            <a:pPr lvl="0"/>
            <a:r>
              <a:rPr lang="fr-FR" dirty="0"/>
              <a:t>Créez un plan d’action qui servira de base à votre confiance et à l’engagement que vous prendrez une fois de retour au travail ; par exemple : avoir la conversation à l’issue de cet atelier de travail.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1AAFB-48B7-BA4A-A72D-6CD90B9098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/>
              <a:t>PLAN D’ACTION</a:t>
            </a:r>
          </a:p>
        </p:txBody>
      </p:sp>
    </p:spTree>
    <p:extLst>
      <p:ext uri="{BB962C8B-B14F-4D97-AF65-F5344CB8AC3E}">
        <p14:creationId xmlns:p14="http://schemas.microsoft.com/office/powerpoint/2010/main" val="330117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A2144-2444-BC42-93BA-1C4B8877B6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FF0000"/>
                </a:solidFill>
              </a:rPr>
              <a:t>Emplacement réservé pour tout support supplémentaire sur le sujet.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1AAFB-48B7-BA4A-A72D-6CD90B9098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/>
              <a:t>SUPPORT SUPPLÉMENTAIRE</a:t>
            </a:r>
          </a:p>
        </p:txBody>
      </p:sp>
    </p:spTree>
    <p:extLst>
      <p:ext uri="{BB962C8B-B14F-4D97-AF65-F5344CB8AC3E}">
        <p14:creationId xmlns:p14="http://schemas.microsoft.com/office/powerpoint/2010/main" val="247221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2B4FF2-DC8B-D649-8259-90B7FCF4DB4F}"/>
              </a:ext>
            </a:extLst>
          </p:cNvPr>
          <p:cNvSpPr/>
          <p:nvPr/>
        </p:nvSpPr>
        <p:spPr>
          <a:xfrm>
            <a:off x="2781072" y="429877"/>
            <a:ext cx="7946631" cy="254899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7000"/>
              </a:lnSpc>
            </a:pPr>
            <a:r>
              <a:rPr lang="fr-FR" sz="6600" dirty="0">
                <a:solidFill>
                  <a:schemeClr val="bg1"/>
                </a:solidFill>
                <a:latin typeface="Suisse Int'l Mono" panose="020B0509000000000000" pitchFamily="49" charset="77"/>
                <a:cs typeface="Arial" panose="020B0604020202020204" pitchFamily="34" charset="0"/>
              </a:rPr>
              <a:t>GRANDIR </a:t>
            </a:r>
          </a:p>
          <a:p>
            <a:pPr>
              <a:lnSpc>
                <a:spcPts val="7000"/>
              </a:lnSpc>
            </a:pPr>
            <a:r>
              <a:rPr lang="fr-FR" sz="6600" dirty="0">
                <a:solidFill>
                  <a:schemeClr val="bg1"/>
                </a:solidFill>
                <a:latin typeface="Suisse Int'l Mono" panose="020B0509000000000000" pitchFamily="49" charset="77"/>
                <a:cs typeface="Arial" panose="020B0604020202020204" pitchFamily="34" charset="0"/>
              </a:rPr>
              <a:t>    ENSEMBLE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3AEE6-DFEE-294F-B9F6-3853C5F2F257}"/>
              </a:ext>
            </a:extLst>
          </p:cNvPr>
          <p:cNvSpPr txBox="1"/>
          <p:nvPr/>
        </p:nvSpPr>
        <p:spPr>
          <a:xfrm>
            <a:off x="2781072" y="3082565"/>
            <a:ext cx="9247530" cy="27074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7000"/>
              </a:lnSpc>
            </a:pPr>
            <a:r>
              <a:rPr lang="fr-FR" sz="6600" dirty="0">
                <a:ln>
                  <a:solidFill>
                    <a:srgbClr val="FD8D8E"/>
                  </a:solidFill>
                </a:ln>
                <a:noFill/>
                <a:latin typeface="Suisse Int'l Mono" panose="020B0509000000000000" pitchFamily="49" charset="77"/>
                <a:cs typeface="Arial" panose="020B0604020202020204" pitchFamily="34" charset="0"/>
              </a:rPr>
              <a:t>COACHING DE </a:t>
            </a:r>
          </a:p>
          <a:p>
            <a:pPr lvl="0">
              <a:lnSpc>
                <a:spcPts val="7000"/>
              </a:lnSpc>
            </a:pPr>
            <a:r>
              <a:rPr lang="fr-FR" sz="6600" dirty="0">
                <a:ln>
                  <a:solidFill>
                    <a:srgbClr val="FD8D8E"/>
                  </a:solidFill>
                </a:ln>
                <a:noFill/>
                <a:latin typeface="Suisse Int'l Mono" panose="020B0509000000000000" pitchFamily="49" charset="77"/>
                <a:cs typeface="Arial" panose="020B0604020202020204" pitchFamily="34" charset="0"/>
              </a:rPr>
              <a:t>NIVEAU </a:t>
            </a:r>
          </a:p>
          <a:p>
            <a:pPr lvl="0">
              <a:lnSpc>
                <a:spcPts val="7000"/>
              </a:lnSpc>
            </a:pPr>
            <a:r>
              <a:rPr lang="fr-FR" sz="6600" dirty="0">
                <a:ln>
                  <a:solidFill>
                    <a:srgbClr val="FD8D8E"/>
                  </a:solidFill>
                </a:ln>
                <a:noFill/>
                <a:latin typeface="Suisse Int'l Mono" panose="020B0509000000000000" pitchFamily="49" charset="77"/>
                <a:cs typeface="Arial" panose="020B0604020202020204" pitchFamily="34" charset="0"/>
              </a:rPr>
              <a:t>   SUPÉRIEUR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42767-BBF6-DC47-A114-6DDF67361112}"/>
              </a:ext>
            </a:extLst>
          </p:cNvPr>
          <p:cNvSpPr txBox="1"/>
          <p:nvPr/>
        </p:nvSpPr>
        <p:spPr>
          <a:xfrm>
            <a:off x="776304" y="354465"/>
            <a:ext cx="2234153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6600" spc="40" dirty="0">
                <a:solidFill>
                  <a:srgbClr val="FD8D8E"/>
                </a:solidFill>
                <a:latin typeface="Suisse Int'l Mono" panose="020B0509000000000000" pitchFamily="49" charset="7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7DE6F-98B2-A34A-A838-F6112535DF6F}"/>
              </a:ext>
            </a:extLst>
          </p:cNvPr>
          <p:cNvSpPr txBox="1"/>
          <p:nvPr/>
        </p:nvSpPr>
        <p:spPr>
          <a:xfrm rot="16200000">
            <a:off x="74270" y="711985"/>
            <a:ext cx="10189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  <a:latin typeface="Suisse Int'l Mono" panose="020B0509000000000000" pitchFamily="49" charset="77"/>
              </a:rPr>
              <a:t>MODULE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4B808-2ECB-E043-AFD3-EA2BD92D17F3}"/>
              </a:ext>
            </a:extLst>
          </p:cNvPr>
          <p:cNvSpPr txBox="1"/>
          <p:nvPr/>
        </p:nvSpPr>
        <p:spPr>
          <a:xfrm>
            <a:off x="474646" y="4000187"/>
            <a:ext cx="223415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>
                <a:solidFill>
                  <a:srgbClr val="FD8D8E"/>
                </a:solidFill>
                <a:latin typeface="Suisse Int'l Mono" panose="020B0509000000000000" pitchFamily="49" charset="77"/>
              </a:rPr>
              <a:t>INFLUENCER</a:t>
            </a:r>
          </a:p>
          <a:p>
            <a:r>
              <a:rPr lang="fr-FR" sz="2400">
                <a:solidFill>
                  <a:srgbClr val="FD8D8E"/>
                </a:solidFill>
                <a:latin typeface="Suisse Int'l Mono" panose="020B0509000000000000" pitchFamily="49" charset="77"/>
              </a:rPr>
              <a:t>LA MUSIQUE</a:t>
            </a:r>
          </a:p>
        </p:txBody>
      </p:sp>
    </p:spTree>
    <p:extLst>
      <p:ext uri="{BB962C8B-B14F-4D97-AF65-F5344CB8AC3E}">
        <p14:creationId xmlns:p14="http://schemas.microsoft.com/office/powerpoint/2010/main" val="2756331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A2144-2444-BC42-93BA-1C4B8877B6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/>
              <a:t>Partagez un engagement ou un stimulus qui a raisonné en vous.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1AAFB-48B7-BA4A-A72D-6CD90B9098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/>
              <a:t>RÉFLEXIONS FINALES</a:t>
            </a:r>
          </a:p>
        </p:txBody>
      </p:sp>
    </p:spTree>
    <p:extLst>
      <p:ext uri="{BB962C8B-B14F-4D97-AF65-F5344CB8AC3E}">
        <p14:creationId xmlns:p14="http://schemas.microsoft.com/office/powerpoint/2010/main" val="210433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A2144-2444-BC42-93BA-1C4B8877B6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Qu’avez‑vous aimé ?</a:t>
            </a:r>
          </a:p>
          <a:p>
            <a:r>
              <a:rPr lang="fr-FR" dirty="0"/>
              <a:t>Qu’avez‑vous appris ?</a:t>
            </a:r>
          </a:p>
          <a:p>
            <a:r>
              <a:rPr lang="fr-FR" dirty="0"/>
              <a:t>Que voudriez-vous améliorer 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1AAFB-48B7-BA4A-A72D-6CD90B9098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82389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5C2CA4-AE9B-EF42-80B0-DC59A06EC3A8}"/>
              </a:ext>
            </a:extLst>
          </p:cNvPr>
          <p:cNvSpPr/>
          <p:nvPr/>
        </p:nvSpPr>
        <p:spPr>
          <a:xfrm>
            <a:off x="2781072" y="2472987"/>
            <a:ext cx="7946631" cy="254899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/>
          <a:p>
            <a:pPr>
              <a:lnSpc>
                <a:spcPts val="7000"/>
              </a:lnSpc>
            </a:pPr>
            <a:r>
              <a:rPr lang="fr-FR" sz="6600" dirty="0">
                <a:solidFill>
                  <a:srgbClr val="FD8D8E"/>
                </a:solidFill>
                <a:latin typeface="Suisse Int'l Mono" panose="020B0509000000000000" pitchFamily="49" charset="77"/>
                <a:cs typeface="Arial" panose="020B0604020202020204" pitchFamily="34" charset="0"/>
              </a:rPr>
              <a:t>MERCI</a:t>
            </a:r>
          </a:p>
          <a:p>
            <a:pPr>
              <a:lnSpc>
                <a:spcPts val="7000"/>
              </a:lnSpc>
            </a:pPr>
            <a:r>
              <a:rPr lang="fr-FR" sz="6600" dirty="0">
                <a:ln>
                  <a:solidFill>
                    <a:srgbClr val="FD8D8E"/>
                  </a:solidFill>
                </a:ln>
                <a:noFill/>
                <a:latin typeface="Suisse Int'l Mono" panose="020B0509000000000000" pitchFamily="49" charset="77"/>
                <a:cs typeface="Arial" panose="020B0604020202020204" pitchFamily="34" charset="0"/>
              </a:rPr>
              <a:t>&amp;  AU REVOIR</a:t>
            </a:r>
          </a:p>
          <a:p>
            <a:pPr>
              <a:lnSpc>
                <a:spcPts val="7000"/>
              </a:lnSpc>
            </a:pPr>
            <a:endParaRPr lang="en-US" sz="6600" spc="40" dirty="0">
              <a:solidFill>
                <a:srgbClr val="FD8D8E"/>
              </a:solidFill>
              <a:latin typeface="Suisse Int'l Mono" panose="020B0509000000000000" pitchFamily="49" charset="77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1D5D7-7DEE-B841-AC77-10A1BDDA0DC8}"/>
              </a:ext>
            </a:extLst>
          </p:cNvPr>
          <p:cNvSpPr txBox="1"/>
          <p:nvPr/>
        </p:nvSpPr>
        <p:spPr>
          <a:xfrm>
            <a:off x="474646" y="4000187"/>
            <a:ext cx="223415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>
                <a:solidFill>
                  <a:srgbClr val="FD8D8E"/>
                </a:solidFill>
                <a:latin typeface="Suisse Int'l Mono" panose="020B0509000000000000" pitchFamily="49" charset="77"/>
              </a:rPr>
              <a:t>INFLUENCER</a:t>
            </a:r>
          </a:p>
          <a:p>
            <a:r>
              <a:rPr lang="fr-FR" sz="2400">
                <a:solidFill>
                  <a:srgbClr val="FD8D8E"/>
                </a:solidFill>
                <a:latin typeface="Suisse Int'l Mono" panose="020B0509000000000000" pitchFamily="49" charset="77"/>
              </a:rPr>
              <a:t>LA MUSIQUE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3D0D6B-58F3-1840-B2D3-A825E5F5149A}"/>
              </a:ext>
            </a:extLst>
          </p:cNvPr>
          <p:cNvSpPr/>
          <p:nvPr/>
        </p:nvSpPr>
        <p:spPr>
          <a:xfrm>
            <a:off x="278296" y="6228522"/>
            <a:ext cx="1789043" cy="304800"/>
          </a:xfrm>
          <a:prstGeom prst="rect">
            <a:avLst/>
          </a:prstGeom>
          <a:solidFill>
            <a:srgbClr val="1C1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C0A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07C13-CD75-AC40-95B7-C9CCF912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5518803"/>
            <a:ext cx="839337" cy="899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BF09B1-6160-2A41-8347-341D41A4772C}"/>
              </a:ext>
            </a:extLst>
          </p:cNvPr>
          <p:cNvSpPr txBox="1"/>
          <p:nvPr/>
        </p:nvSpPr>
        <p:spPr>
          <a:xfrm>
            <a:off x="2781072" y="499252"/>
            <a:ext cx="19386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  <a:latin typeface="Suisse Int'l Mono" panose="020B0509000000000000" pitchFamily="49" charset="77"/>
              </a:rPr>
              <a:t>THINK.DO.SPRINTS.</a:t>
            </a:r>
          </a:p>
        </p:txBody>
      </p:sp>
    </p:spTree>
    <p:extLst>
      <p:ext uri="{BB962C8B-B14F-4D97-AF65-F5344CB8AC3E}">
        <p14:creationId xmlns:p14="http://schemas.microsoft.com/office/powerpoint/2010/main" val="844422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579A8D-F428-A644-A669-F5778036C9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5932" y="367104"/>
            <a:ext cx="8247348" cy="4314963"/>
          </a:xfrm>
        </p:spPr>
        <p:txBody>
          <a:bodyPr lIns="0" tIns="0" rIns="0" bIns="0"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fr-FR" sz="1200" dirty="0"/>
              <a:t>Bienvenue dans le module </a:t>
            </a:r>
            <a:r>
              <a:rPr lang="fr-FR" sz="1200" b="1" dirty="0" err="1"/>
              <a:t>Think.Do.Sprints</a:t>
            </a:r>
            <a:r>
              <a:rPr lang="fr-FR" sz="1200" dirty="0"/>
              <a:t>. Le moment est venu pour vous de réfléchir à de nouvelles façons de travailler, et de les expérimenter. L’objectif est de vous apporter la confiance nécessaire à l’adoption de nouvelles pratiques qui auront une influence positive sur votre quotidien au sein de Sony Music.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en-GB" sz="1200" dirty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fr-FR" sz="1200" dirty="0"/>
              <a:t>Afin de vous permettre de tirer le meilleur parti de cette session, réfléchissez à une conversation que vous n’avez pas encore eue mais qui, si vous choisissiez de l’avoir, pourrait influencer de façon positive votre réussite.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en-GB" sz="1200" dirty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fr-FR" sz="1200" dirty="0"/>
              <a:t>Vous trouverez ci‑dessous deux scénarios susceptibles de susciter votre réflexion. Soyez prêt à discuter de l’un </a:t>
            </a:r>
            <a:br>
              <a:rPr lang="fr-FR" sz="1200" dirty="0"/>
            </a:br>
            <a:r>
              <a:rPr lang="fr-FR" sz="1200" dirty="0"/>
              <a:t>de ces deux scénarios, ou de la conversation que vous aurez choisie, avec les autres participants de cet atelier </a:t>
            </a:r>
            <a:br>
              <a:rPr lang="fr-FR" sz="1200" dirty="0"/>
            </a:br>
            <a:r>
              <a:rPr lang="fr-FR" sz="1200" dirty="0"/>
              <a:t>de travail.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en-GB" sz="1200" dirty="0"/>
          </a:p>
          <a:p>
            <a:pPr marL="68400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fr-FR" sz="1200" dirty="0">
                <a:solidFill>
                  <a:srgbClr val="1C1B4E"/>
                </a:solidFill>
              </a:rPr>
              <a:t>• Un des membres de l’équipe a des difficultés à tenir son rôle efficacement. Nous avons discuté des nouvelles compétences dont elle pourrait avoir besoin et organisé une formation. La formation est désormais terminée, mais j’ai l’impression qu’elle a des difficultés à mettre en pratique ce qu’elle a appris. Comment puis‑je l’aider ?</a:t>
            </a:r>
          </a:p>
          <a:p>
            <a:pPr marL="68400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fr-FR" sz="1200" dirty="0">
                <a:solidFill>
                  <a:srgbClr val="1C1B4E"/>
                </a:solidFill>
              </a:rPr>
              <a:t>• L’un de mes subordonnés est performant mais j’ai le sentiment qu’il a besoin d’être mis au défi. Son réseau n’est pas très étendu et se limite au service au sein duquel il travaille. Au cours de ses entretiens de carrière précédents, il a également mentionné l’éventualité d’une mutation dans l’objectif d’acquérir de l’expérience dans d’autres secteurs de l’entreprise. Comment puis‑je l’aider à atteindre son objectif ?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en-GB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4D59C-A7A4-E841-B9D6-3D54EDEB826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/>
              <a:t>TRAVAIL PRÉPARATOIRE</a:t>
            </a:r>
          </a:p>
        </p:txBody>
      </p:sp>
    </p:spTree>
    <p:extLst>
      <p:ext uri="{BB962C8B-B14F-4D97-AF65-F5344CB8AC3E}">
        <p14:creationId xmlns:p14="http://schemas.microsoft.com/office/powerpoint/2010/main" val="13314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1004BBB-276D-B540-B558-C5705DEF76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0" tIns="0" rIns="0" bIns="0"/>
          <a:lstStyle/>
          <a:p>
            <a:pPr>
              <a:spcBef>
                <a:spcPts val="0"/>
              </a:spcBef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Développez votre confiance dans le coaching afin de vous aider vous‑même et d’aider les autres à faire face à de nouvelles situations et à de nouveaux défis.</a:t>
            </a:r>
          </a:p>
          <a:p>
            <a:pPr>
              <a:spcBef>
                <a:spcPts val="0"/>
              </a:spcBef>
              <a:defRPr/>
            </a:pPr>
            <a:endParaRPr lang="en-GB" sz="2400" dirty="0">
              <a:latin typeface="Arial" panose="020B0604020202020204" pitchFamily="34" charset="0"/>
              <a:ea typeface="Vista Sans OT Book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coaching est un outil puissant qui permet de développer les compétences et le talent à travers l’identification d’opportunités de coaching, la pratique d’un questionnement plus profond, l’adaptation de votre approche et l’aide à la définition d’objectifs ambitieux.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04C0D3-FA0A-3D4C-BF30-8C1126EDA2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OBJECTIF DE </a:t>
            </a:r>
            <a:br>
              <a:rPr lang="fr-FR" dirty="0"/>
            </a:br>
            <a:r>
              <a:rPr lang="fr-FR" dirty="0"/>
              <a:t>LA SESSION</a:t>
            </a:r>
          </a:p>
          <a:p>
            <a:r>
              <a:rPr lang="fr-FR" dirty="0"/>
              <a:t>PRÉCEPTE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fr-FR" dirty="0"/>
              <a:t>VUE D’ENSEMBLE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1004BBB-276D-B540-B558-C5705DEF76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0" tIns="0" rIns="0" bIns="0"/>
          <a:lstStyle/>
          <a:p>
            <a:pPr marL="0" indent="0">
              <a:lnSpc>
                <a:spcPts val="2600"/>
              </a:lnSpc>
              <a:spcBef>
                <a:spcPts val="700"/>
              </a:spcBef>
              <a:buNone/>
              <a:defRPr/>
            </a:pPr>
            <a:r>
              <a:rPr lang="fr-FR" sz="2400" b="1" dirty="0"/>
              <a:t>À l’issue de cette session vous aurez acquis les apprentissages suivants :</a:t>
            </a:r>
          </a:p>
          <a:p>
            <a:pPr marL="396000" indent="-396000">
              <a:lnSpc>
                <a:spcPts val="2600"/>
              </a:lnSpc>
              <a:spcBef>
                <a:spcPts val="700"/>
              </a:spcBef>
              <a:buNone/>
              <a:defRPr/>
            </a:pPr>
            <a:endParaRPr lang="en-US" sz="2400" b="1" dirty="0"/>
          </a:p>
          <a:p>
            <a:pPr marL="396000" indent="-396000">
              <a:lnSpc>
                <a:spcPts val="2600"/>
              </a:lnSpc>
              <a:spcBef>
                <a:spcPts val="700"/>
              </a:spcBef>
              <a:defRPr/>
            </a:pPr>
            <a:r>
              <a:rPr lang="fr-FR" sz="2400" dirty="0"/>
              <a:t>Étudier les contributions aux cultures de coaching.</a:t>
            </a:r>
          </a:p>
          <a:p>
            <a:pPr marL="396000" lvl="0" indent="-396000">
              <a:lnSpc>
                <a:spcPts val="2600"/>
              </a:lnSpc>
              <a:spcBef>
                <a:spcPts val="700"/>
              </a:spcBef>
              <a:defRPr/>
            </a:pPr>
            <a:r>
              <a:rPr lang="fr-FR" sz="2400" dirty="0"/>
              <a:t>Créer une série de questions de coaching personnel à appliquer au travail.</a:t>
            </a:r>
          </a:p>
          <a:p>
            <a:pPr marL="396000" lvl="0" indent="-396000">
              <a:lnSpc>
                <a:spcPts val="2600"/>
              </a:lnSpc>
              <a:spcBef>
                <a:spcPts val="700"/>
              </a:spcBef>
              <a:defRPr/>
            </a:pPr>
            <a:r>
              <a:rPr lang="fr-FR" sz="2400" dirty="0">
                <a:cs typeface="Arial"/>
              </a:rPr>
              <a:t>Savoir quand adapter votre approche – des opportunités de coaching rapide ou long pour vous‑même et avec les autres.</a:t>
            </a:r>
          </a:p>
          <a:p>
            <a:pPr marL="396000" indent="-396000">
              <a:lnSpc>
                <a:spcPts val="2600"/>
              </a:lnSpc>
              <a:spcBef>
                <a:spcPts val="700"/>
              </a:spcBef>
              <a:defRPr/>
            </a:pPr>
            <a:r>
              <a:rPr lang="fr-FR" sz="2400" dirty="0">
                <a:cs typeface="Arial"/>
              </a:rPr>
              <a:t>Observer de quelle façon une organisation dotée d’une culture de coaching est plus collaborative et agile. </a:t>
            </a:r>
          </a:p>
          <a:p>
            <a:pPr marL="396000" lvl="0" indent="-396000">
              <a:lnSpc>
                <a:spcPts val="2600"/>
              </a:lnSpc>
              <a:spcBef>
                <a:spcPts val="700"/>
              </a:spcBef>
              <a:buNone/>
              <a:defRPr/>
            </a:pPr>
            <a:r>
              <a:rPr lang="fr-FR" sz="2400" dirty="0">
                <a:cs typeface="Arial"/>
              </a:rPr>
              <a:t> </a:t>
            </a:r>
          </a:p>
          <a:p>
            <a:pPr marL="396000" indent="-396000">
              <a:lnSpc>
                <a:spcPts val="2600"/>
              </a:lnSpc>
              <a:spcBef>
                <a:spcPts val="700"/>
              </a:spcBef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0C0A-5440-3844-BA5A-AF557285A27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ABOUTISSEMENTS </a:t>
            </a:r>
            <a:br>
              <a:rPr lang="fr-FR" dirty="0"/>
            </a:br>
            <a:r>
              <a:rPr lang="fr-FR" dirty="0"/>
              <a:t>DE LA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1004BBB-276D-B540-B558-C5705DEF76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0" tIns="0" rIns="0" bIns="0"/>
          <a:lstStyle/>
          <a:p>
            <a:pPr lvl="0"/>
            <a:r>
              <a:rPr lang="fr-FR"/>
              <a:t>L’importance de définir des objectifs.</a:t>
            </a:r>
          </a:p>
          <a:p>
            <a:pPr lvl="0"/>
            <a:r>
              <a:rPr lang="fr-FR"/>
              <a:t>Porter les objectifs à un niveau supérieur.</a:t>
            </a:r>
          </a:p>
          <a:p>
            <a:pPr lvl="0"/>
            <a:r>
              <a:rPr lang="fr-FR"/>
              <a:t>Changer de perspective dans des situations inconfortables et de désaccord.</a:t>
            </a:r>
          </a:p>
          <a:p>
            <a:pPr lvl="0"/>
            <a:r>
              <a:rPr lang="fr-FR"/>
              <a:t>Identifier les opportunités de coaching au travail.</a:t>
            </a:r>
          </a:p>
          <a:p>
            <a:pPr lvl="0"/>
            <a:r>
              <a:rPr lang="fr-FR"/>
              <a:t>Mise en pratique. </a:t>
            </a:r>
          </a:p>
          <a:p>
            <a:pPr lvl="0"/>
            <a:r>
              <a:rPr lang="fr-FR"/>
              <a:t>Plan d’action.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736-BCED-6344-993B-D36518A02EB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PROGRAMME POUR LES</a:t>
            </a:r>
            <a:br>
              <a:rPr lang="fr-FR" dirty="0"/>
            </a:br>
            <a:r>
              <a:rPr lang="fr-FR" dirty="0"/>
              <a:t>3 PROCHAINES </a:t>
            </a:r>
            <a:br>
              <a:rPr lang="fr-FR" dirty="0"/>
            </a:br>
            <a:r>
              <a:rPr lang="fr-FR" dirty="0"/>
              <a:t>HEURES</a:t>
            </a:r>
            <a:r>
              <a:rPr lang="en-GB" dirty="0"/>
              <a:t>…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6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1004BBB-276D-B540-B558-C5705DEF76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0" tIns="0" rIns="0" bIns="0"/>
          <a:lstStyle/>
          <a:p>
            <a:r>
              <a:rPr lang="fr-FR" dirty="0"/>
              <a:t>Quel est votre nom ?</a:t>
            </a:r>
          </a:p>
          <a:p>
            <a:r>
              <a:rPr lang="fr-FR" dirty="0"/>
              <a:t>Quel est votre rôle ?</a:t>
            </a:r>
          </a:p>
          <a:p>
            <a:r>
              <a:rPr lang="fr-FR" dirty="0"/>
              <a:t>Une passion (par ex., un hobby, une activité que vous affectionnez) 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5AF6B8-F7C3-E640-B428-AB1B192FBB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QUI SUIS‑JE 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3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2BC9B8F-33EB-AF46-8535-E754862F17D8}"/>
              </a:ext>
            </a:extLst>
          </p:cNvPr>
          <p:cNvSpPr txBox="1"/>
          <p:nvPr/>
        </p:nvSpPr>
        <p:spPr>
          <a:xfrm>
            <a:off x="1164211" y="731629"/>
            <a:ext cx="7060676" cy="2595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7000"/>
              </a:lnSpc>
            </a:pPr>
            <a:r>
              <a:rPr lang="fr-FR" sz="5100" dirty="0">
                <a:solidFill>
                  <a:schemeClr val="bg1"/>
                </a:solidFill>
                <a:latin typeface="Suisse Int'l Mono" panose="020B0509000000000000" pitchFamily="49" charset="77"/>
                <a:cs typeface="Arial" panose="020B0604020202020204" pitchFamily="34" charset="0"/>
              </a:rPr>
              <a:t>LE MANIFESTE DE L’ACCÉLÉRATEUR</a:t>
            </a:r>
          </a:p>
          <a:p>
            <a:endParaRPr lang="en-US" sz="51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DF8C98-2AE3-D841-BF1A-87F2E78C5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470">
            <a:off x="9346529" y="3249405"/>
            <a:ext cx="1195776" cy="2713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3411A-BA93-374E-B30B-F50895E02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1" y="656550"/>
            <a:ext cx="2350052" cy="1873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31E224-8710-0645-B43D-299CBE803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85" y="3362894"/>
            <a:ext cx="2462445" cy="2486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34EEF-C08A-A747-935C-88B8F49D9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6180">
            <a:off x="1148357" y="3813358"/>
            <a:ext cx="3317556" cy="14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9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CAB639-EB24-C64A-8261-F0AB4D910F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5932" y="401301"/>
            <a:ext cx="8993155" cy="5542299"/>
          </a:xfrm>
        </p:spPr>
        <p:txBody>
          <a:bodyPr/>
          <a:lstStyle/>
          <a:p>
            <a:r>
              <a:rPr lang="fr-FR" sz="6300" dirty="0">
                <a:ln w="9525">
                  <a:solidFill>
                    <a:srgbClr val="1C1B4E"/>
                  </a:solidFill>
                </a:ln>
                <a:noFill/>
              </a:rPr>
              <a:t>CRÉER UNE  </a:t>
            </a:r>
          </a:p>
          <a:p>
            <a:r>
              <a:rPr lang="fr-FR" sz="6300" dirty="0">
                <a:ln w="9525">
                  <a:noFill/>
                </a:ln>
              </a:rPr>
              <a:t>CULTURE DU COACHING</a:t>
            </a:r>
          </a:p>
          <a:p>
            <a:r>
              <a:rPr lang="fr-FR" sz="6300" dirty="0">
                <a:ln>
                  <a:solidFill>
                    <a:srgbClr val="1C1B4E"/>
                  </a:solidFill>
                </a:ln>
                <a:noFill/>
              </a:rPr>
              <a:t>HAUTE PERFORMANCE EST ESSENTIEL AU </a:t>
            </a:r>
          </a:p>
          <a:p>
            <a:r>
              <a:rPr lang="fr-FR" sz="6300" dirty="0"/>
              <a:t>SUCCÈS</a:t>
            </a:r>
          </a:p>
          <a:p>
            <a:endParaRPr lang="en-GB" sz="6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DF30F-C3FC-FC4F-8F74-82AD45C17C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913" y="441325"/>
            <a:ext cx="2130605" cy="433388"/>
          </a:xfrm>
        </p:spPr>
        <p:txBody>
          <a:bodyPr/>
          <a:lstStyle/>
          <a:p>
            <a:r>
              <a:rPr lang="fr-FR" dirty="0"/>
              <a:t>L’IMPORTANCE </a:t>
            </a:r>
            <a:br>
              <a:rPr lang="fr-FR" dirty="0"/>
            </a:br>
            <a:r>
              <a:rPr lang="fr-FR" dirty="0"/>
              <a:t>DE DÉFINIR DES OBJECTIFS</a:t>
            </a:r>
          </a:p>
        </p:txBody>
      </p:sp>
    </p:spTree>
    <p:extLst>
      <p:ext uri="{BB962C8B-B14F-4D97-AF65-F5344CB8AC3E}">
        <p14:creationId xmlns:p14="http://schemas.microsoft.com/office/powerpoint/2010/main" val="303260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A85CAE35-9910-3848-9F95-F93C2E4E4645}"/>
              </a:ext>
            </a:extLst>
          </p:cNvPr>
          <p:cNvSpPr txBox="1">
            <a:spLocks/>
          </p:cNvSpPr>
          <p:nvPr/>
        </p:nvSpPr>
        <p:spPr>
          <a:xfrm>
            <a:off x="442913" y="441325"/>
            <a:ext cx="2130605" cy="4333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50" b="1" kern="1200" spc="40" dirty="0">
                <a:solidFill>
                  <a:schemeClr val="bg1"/>
                </a:solidFill>
                <a:latin typeface="Suisse Int'l Mono" panose="020B0509000000000000" pitchFamily="49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L’IMPORTANCE DU COACHING DÉFINITION DES OBJECTIFS</a:t>
            </a:r>
          </a:p>
          <a:p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C58C08A-6E73-2D49-AA4B-0369F5E794A9}"/>
              </a:ext>
            </a:extLst>
          </p:cNvPr>
          <p:cNvSpPr txBox="1">
            <a:spLocks/>
          </p:cNvSpPr>
          <p:nvPr/>
        </p:nvSpPr>
        <p:spPr>
          <a:xfrm>
            <a:off x="2065828" y="1282507"/>
            <a:ext cx="3410956" cy="4372405"/>
          </a:xfrm>
          <a:prstGeom prst="rect">
            <a:avLst/>
          </a:prstGeom>
          <a:solidFill>
            <a:srgbClr val="1C1B4E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32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RESTEZ</a:t>
            </a:r>
          </a:p>
          <a:p>
            <a:pPr marL="0" indent="0" algn="ctr">
              <a:buNone/>
            </a:pPr>
            <a:r>
              <a:rPr lang="fr-FR" sz="32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CALME</a:t>
            </a:r>
          </a:p>
          <a:p>
            <a:pPr marL="0" indent="0" algn="ctr">
              <a:buNone/>
            </a:pPr>
            <a:r>
              <a:rPr lang="fr-FR" sz="18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  <a:p>
            <a:pPr marL="0" indent="0" algn="ctr">
              <a:buNone/>
            </a:pPr>
            <a:r>
              <a:rPr lang="fr-FR" sz="32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DÉFINISSEZ VOS</a:t>
            </a:r>
          </a:p>
          <a:p>
            <a:pPr marL="0" indent="0" algn="ctr">
              <a:buNone/>
            </a:pPr>
            <a:r>
              <a:rPr lang="fr-FR" sz="32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DA4031-6D07-9B4B-8508-778E2B111DE6}"/>
              </a:ext>
            </a:extLst>
          </p:cNvPr>
          <p:cNvGrpSpPr/>
          <p:nvPr/>
        </p:nvGrpSpPr>
        <p:grpSpPr>
          <a:xfrm>
            <a:off x="7380142" y="342924"/>
            <a:ext cx="2813523" cy="1360059"/>
            <a:chOff x="7380142" y="193987"/>
            <a:chExt cx="2813523" cy="1508996"/>
          </a:xfrm>
        </p:grpSpPr>
        <p:sp>
          <p:nvSpPr>
            <p:cNvPr id="54" name="Regular Pentagon 32">
              <a:extLst>
                <a:ext uri="{FF2B5EF4-FFF2-40B4-BE49-F238E27FC236}">
                  <a16:creationId xmlns:a16="http://schemas.microsoft.com/office/drawing/2014/main" id="{7CE59C62-A413-9E4A-B221-CB8B22239280}"/>
                </a:ext>
              </a:extLst>
            </p:cNvPr>
            <p:cNvSpPr/>
            <p:nvPr/>
          </p:nvSpPr>
          <p:spPr>
            <a:xfrm>
              <a:off x="7380142" y="193987"/>
              <a:ext cx="2813523" cy="1508996"/>
            </a:xfrm>
            <a:custGeom>
              <a:avLst/>
              <a:gdLst>
                <a:gd name="connsiteX0" fmla="*/ 3 w 2813529"/>
                <a:gd name="connsiteY0" fmla="*/ 481910 h 1261661"/>
                <a:gd name="connsiteX1" fmla="*/ 1406765 w 2813529"/>
                <a:gd name="connsiteY1" fmla="*/ 0 h 1261661"/>
                <a:gd name="connsiteX2" fmla="*/ 2813526 w 2813529"/>
                <a:gd name="connsiteY2" fmla="*/ 481910 h 1261661"/>
                <a:gd name="connsiteX3" fmla="*/ 2276191 w 2813529"/>
                <a:gd name="connsiteY3" fmla="*/ 1261658 h 1261661"/>
                <a:gd name="connsiteX4" fmla="*/ 537338 w 2813529"/>
                <a:gd name="connsiteY4" fmla="*/ 1261658 h 1261661"/>
                <a:gd name="connsiteX5" fmla="*/ 3 w 2813529"/>
                <a:gd name="connsiteY5" fmla="*/ 481910 h 1261661"/>
                <a:gd name="connsiteX0" fmla="*/ 0 w 2813523"/>
                <a:gd name="connsiteY0" fmla="*/ 729248 h 1508996"/>
                <a:gd name="connsiteX1" fmla="*/ 1414257 w 2813523"/>
                <a:gd name="connsiteY1" fmla="*/ 0 h 1508996"/>
                <a:gd name="connsiteX2" fmla="*/ 2813523 w 2813523"/>
                <a:gd name="connsiteY2" fmla="*/ 729248 h 1508996"/>
                <a:gd name="connsiteX3" fmla="*/ 2276188 w 2813523"/>
                <a:gd name="connsiteY3" fmla="*/ 1508996 h 1508996"/>
                <a:gd name="connsiteX4" fmla="*/ 537335 w 2813523"/>
                <a:gd name="connsiteY4" fmla="*/ 1508996 h 1508996"/>
                <a:gd name="connsiteX5" fmla="*/ 0 w 2813523"/>
                <a:gd name="connsiteY5" fmla="*/ 729248 h 150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3523" h="1508996">
                  <a:moveTo>
                    <a:pt x="0" y="729248"/>
                  </a:moveTo>
                  <a:lnTo>
                    <a:pt x="1414257" y="0"/>
                  </a:lnTo>
                  <a:lnTo>
                    <a:pt x="2813523" y="729248"/>
                  </a:lnTo>
                  <a:lnTo>
                    <a:pt x="2276188" y="1508996"/>
                  </a:lnTo>
                  <a:lnTo>
                    <a:pt x="537335" y="1508996"/>
                  </a:lnTo>
                  <a:lnTo>
                    <a:pt x="0" y="729248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00">
                <a:solidFill>
                  <a:srgbClr val="FF0000"/>
                </a:solidFill>
              </a:endParaRPr>
            </a:p>
          </p:txBody>
        </p:sp>
        <p:sp>
          <p:nvSpPr>
            <p:cNvPr id="55" name="Text Placeholder 2">
              <a:extLst>
                <a:ext uri="{FF2B5EF4-FFF2-40B4-BE49-F238E27FC236}">
                  <a16:creationId xmlns:a16="http://schemas.microsoft.com/office/drawing/2014/main" id="{F73A0063-A3A3-AD44-94A2-1B20E77E91EB}"/>
                </a:ext>
              </a:extLst>
            </p:cNvPr>
            <p:cNvSpPr txBox="1">
              <a:spLocks/>
            </p:cNvSpPr>
            <p:nvPr/>
          </p:nvSpPr>
          <p:spPr>
            <a:xfrm>
              <a:off x="7410889" y="827792"/>
              <a:ext cx="2752027" cy="50940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600" spc="100" dirty="0">
                  <a:solidFill>
                    <a:schemeClr val="bg1"/>
                  </a:solidFill>
                </a:rPr>
                <a:t>MISSION DE L’ENTREPRISE</a:t>
              </a:r>
            </a:p>
          </p:txBody>
        </p:sp>
      </p:grp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71EBCEB7-2461-0D43-B549-E843D6ACA711}"/>
              </a:ext>
            </a:extLst>
          </p:cNvPr>
          <p:cNvSpPr txBox="1">
            <a:spLocks/>
          </p:cNvSpPr>
          <p:nvPr/>
        </p:nvSpPr>
        <p:spPr>
          <a:xfrm>
            <a:off x="7853499" y="1824215"/>
            <a:ext cx="1866810" cy="881591"/>
          </a:xfrm>
          <a:prstGeom prst="rect">
            <a:avLst/>
          </a:prstGeom>
          <a:solidFill>
            <a:srgbClr val="1C1B4E">
              <a:alpha val="25000"/>
            </a:srgb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chemeClr val="bg1"/>
                </a:solidFill>
              </a:rPr>
              <a:t>Objectifs de l’entreprise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D6AF4036-D39C-EE4A-BEB7-66D39ACD07E5}"/>
              </a:ext>
            </a:extLst>
          </p:cNvPr>
          <p:cNvSpPr txBox="1">
            <a:spLocks/>
          </p:cNvSpPr>
          <p:nvPr/>
        </p:nvSpPr>
        <p:spPr>
          <a:xfrm>
            <a:off x="7853499" y="2827035"/>
            <a:ext cx="1866810" cy="881591"/>
          </a:xfrm>
          <a:prstGeom prst="rect">
            <a:avLst/>
          </a:prstGeom>
          <a:solidFill>
            <a:srgbClr val="1C1B4E">
              <a:alpha val="50000"/>
            </a:srgb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chemeClr val="bg1"/>
                </a:solidFill>
              </a:rPr>
              <a:t>Objectifs de la division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59ED3438-4FAE-5E48-A8BB-9CD0A085C5FB}"/>
              </a:ext>
            </a:extLst>
          </p:cNvPr>
          <p:cNvSpPr txBox="1">
            <a:spLocks/>
          </p:cNvSpPr>
          <p:nvPr/>
        </p:nvSpPr>
        <p:spPr>
          <a:xfrm>
            <a:off x="7853499" y="3829855"/>
            <a:ext cx="1866810" cy="881591"/>
          </a:xfrm>
          <a:prstGeom prst="rect">
            <a:avLst/>
          </a:prstGeom>
          <a:solidFill>
            <a:srgbClr val="1C1B4E">
              <a:alpha val="75000"/>
            </a:srgb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chemeClr val="bg1"/>
                </a:solidFill>
              </a:rPr>
              <a:t>Objectifs de l’équipe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418681A-3679-374F-8F94-A1B6B94380FF}"/>
              </a:ext>
            </a:extLst>
          </p:cNvPr>
          <p:cNvSpPr txBox="1">
            <a:spLocks/>
          </p:cNvSpPr>
          <p:nvPr/>
        </p:nvSpPr>
        <p:spPr>
          <a:xfrm>
            <a:off x="7853499" y="4832674"/>
            <a:ext cx="1866810" cy="881591"/>
          </a:xfrm>
          <a:prstGeom prst="rect">
            <a:avLst/>
          </a:prstGeom>
          <a:solidFill>
            <a:srgbClr val="1C1B4E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chemeClr val="bg1"/>
                </a:solidFill>
              </a:rPr>
              <a:t>Objectifs individuels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28E941-785E-6846-A2DB-DDFD33AF9E82}"/>
              </a:ext>
            </a:extLst>
          </p:cNvPr>
          <p:cNvGrpSpPr/>
          <p:nvPr/>
        </p:nvGrpSpPr>
        <p:grpSpPr>
          <a:xfrm>
            <a:off x="9802193" y="2621751"/>
            <a:ext cx="1430421" cy="2289009"/>
            <a:chOff x="9641723" y="2441869"/>
            <a:chExt cx="1430421" cy="2289009"/>
          </a:xfrm>
        </p:grpSpPr>
        <p:sp>
          <p:nvSpPr>
            <p:cNvPr id="61" name="Diamond 60">
              <a:extLst>
                <a:ext uri="{FF2B5EF4-FFF2-40B4-BE49-F238E27FC236}">
                  <a16:creationId xmlns:a16="http://schemas.microsoft.com/office/drawing/2014/main" id="{F8095986-F7E5-A04A-9978-C980BB61CA26}"/>
                </a:ext>
              </a:extLst>
            </p:cNvPr>
            <p:cNvSpPr/>
            <p:nvPr/>
          </p:nvSpPr>
          <p:spPr>
            <a:xfrm rot="5400000">
              <a:off x="9212429" y="2871163"/>
              <a:ext cx="2289009" cy="1430421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00">
                <a:solidFill>
                  <a:srgbClr val="FF0000"/>
                </a:solidFill>
              </a:endParaRPr>
            </a:p>
          </p:txBody>
        </p:sp>
        <p:sp>
          <p:nvSpPr>
            <p:cNvPr id="62" name="Text Placeholder 2">
              <a:extLst>
                <a:ext uri="{FF2B5EF4-FFF2-40B4-BE49-F238E27FC236}">
                  <a16:creationId xmlns:a16="http://schemas.microsoft.com/office/drawing/2014/main" id="{F5C03408-AEFE-0440-AC87-03DE00A1F728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9238700" y="3335463"/>
              <a:ext cx="2251455" cy="50940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600" spc="100">
                  <a:solidFill>
                    <a:schemeClr val="bg1"/>
                  </a:solidFill>
                </a:rPr>
                <a:t>COMPORTEMENTS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1D4BBBF-F08E-7443-9CC6-0DD11AD15A8B}"/>
              </a:ext>
            </a:extLst>
          </p:cNvPr>
          <p:cNvGrpSpPr/>
          <p:nvPr/>
        </p:nvGrpSpPr>
        <p:grpSpPr>
          <a:xfrm>
            <a:off x="6341194" y="2620237"/>
            <a:ext cx="1430421" cy="2289009"/>
            <a:chOff x="6482598" y="2441869"/>
            <a:chExt cx="1430421" cy="2289009"/>
          </a:xfrm>
        </p:grpSpPr>
        <p:sp>
          <p:nvSpPr>
            <p:cNvPr id="64" name="Diamond 63">
              <a:extLst>
                <a:ext uri="{FF2B5EF4-FFF2-40B4-BE49-F238E27FC236}">
                  <a16:creationId xmlns:a16="http://schemas.microsoft.com/office/drawing/2014/main" id="{D8001A49-E2B5-F14D-8BA6-54DB6BAB0554}"/>
                </a:ext>
              </a:extLst>
            </p:cNvPr>
            <p:cNvSpPr/>
            <p:nvPr/>
          </p:nvSpPr>
          <p:spPr>
            <a:xfrm rot="16200000">
              <a:off x="6053304" y="2871163"/>
              <a:ext cx="2289009" cy="1430421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100">
                <a:solidFill>
                  <a:srgbClr val="FF0000"/>
                </a:solidFill>
              </a:endParaRPr>
            </a:p>
          </p:txBody>
        </p:sp>
        <p:sp>
          <p:nvSpPr>
            <p:cNvPr id="65" name="Text Placeholder 2">
              <a:extLst>
                <a:ext uri="{FF2B5EF4-FFF2-40B4-BE49-F238E27FC236}">
                  <a16:creationId xmlns:a16="http://schemas.microsoft.com/office/drawing/2014/main" id="{D0C69849-349E-0742-9DE8-CEB6CBF4C126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6072081" y="3350450"/>
              <a:ext cx="2251453" cy="509402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600" spc="100">
                  <a:solidFill>
                    <a:schemeClr val="bg1"/>
                  </a:solidFill>
                </a:rPr>
                <a:t>ALIGNEMENT</a:t>
              </a:r>
            </a:p>
          </p:txBody>
        </p:sp>
      </p:grpSp>
      <p:sp>
        <p:nvSpPr>
          <p:cNvPr id="66" name="bk object 17">
            <a:extLst>
              <a:ext uri="{FF2B5EF4-FFF2-40B4-BE49-F238E27FC236}">
                <a16:creationId xmlns:a16="http://schemas.microsoft.com/office/drawing/2014/main" id="{CA205D02-4149-A447-AF2D-AEE06F097FD0}"/>
              </a:ext>
            </a:extLst>
          </p:cNvPr>
          <p:cNvSpPr/>
          <p:nvPr/>
        </p:nvSpPr>
        <p:spPr>
          <a:xfrm>
            <a:off x="3455914" y="1702983"/>
            <a:ext cx="580751" cy="532276"/>
          </a:xfrm>
          <a:custGeom>
            <a:avLst/>
            <a:gdLst/>
            <a:ahLst/>
            <a:cxnLst/>
            <a:rect l="l" t="t" r="r" b="b"/>
            <a:pathLst>
              <a:path w="775969" h="711200">
                <a:moveTo>
                  <a:pt x="728218" y="542493"/>
                </a:moveTo>
                <a:lnTo>
                  <a:pt x="47282" y="542493"/>
                </a:lnTo>
                <a:lnTo>
                  <a:pt x="28894" y="546214"/>
                </a:lnTo>
                <a:lnTo>
                  <a:pt x="13863" y="556356"/>
                </a:lnTo>
                <a:lnTo>
                  <a:pt x="3721" y="571387"/>
                </a:lnTo>
                <a:lnTo>
                  <a:pt x="0" y="589775"/>
                </a:lnTo>
                <a:lnTo>
                  <a:pt x="2299" y="604299"/>
                </a:lnTo>
                <a:lnTo>
                  <a:pt x="8705" y="616967"/>
                </a:lnTo>
                <a:lnTo>
                  <a:pt x="18484" y="627085"/>
                </a:lnTo>
                <a:lnTo>
                  <a:pt x="30899" y="633958"/>
                </a:lnTo>
                <a:lnTo>
                  <a:pt x="30899" y="705523"/>
                </a:lnTo>
                <a:lnTo>
                  <a:pt x="36588" y="711199"/>
                </a:lnTo>
                <a:lnTo>
                  <a:pt x="738911" y="711199"/>
                </a:lnTo>
                <a:lnTo>
                  <a:pt x="744601" y="705523"/>
                </a:lnTo>
                <a:lnTo>
                  <a:pt x="744601" y="685799"/>
                </a:lnTo>
                <a:lnTo>
                  <a:pt x="56299" y="685799"/>
                </a:lnTo>
                <a:lnTo>
                  <a:pt x="56299" y="637057"/>
                </a:lnTo>
                <a:lnTo>
                  <a:pt x="744601" y="637057"/>
                </a:lnTo>
                <a:lnTo>
                  <a:pt x="744601" y="633958"/>
                </a:lnTo>
                <a:lnTo>
                  <a:pt x="757015" y="627085"/>
                </a:lnTo>
                <a:lnTo>
                  <a:pt x="766794" y="616967"/>
                </a:lnTo>
                <a:lnTo>
                  <a:pt x="769479" y="611657"/>
                </a:lnTo>
                <a:lnTo>
                  <a:pt x="47282" y="611657"/>
                </a:lnTo>
                <a:lnTo>
                  <a:pt x="38773" y="609934"/>
                </a:lnTo>
                <a:lnTo>
                  <a:pt x="31816" y="605240"/>
                </a:lnTo>
                <a:lnTo>
                  <a:pt x="27122" y="598284"/>
                </a:lnTo>
                <a:lnTo>
                  <a:pt x="25400" y="589775"/>
                </a:lnTo>
                <a:lnTo>
                  <a:pt x="27122" y="581266"/>
                </a:lnTo>
                <a:lnTo>
                  <a:pt x="31816" y="574309"/>
                </a:lnTo>
                <a:lnTo>
                  <a:pt x="38773" y="569615"/>
                </a:lnTo>
                <a:lnTo>
                  <a:pt x="47282" y="567893"/>
                </a:lnTo>
                <a:lnTo>
                  <a:pt x="769420" y="567893"/>
                </a:lnTo>
                <a:lnTo>
                  <a:pt x="761636" y="556356"/>
                </a:lnTo>
                <a:lnTo>
                  <a:pt x="746605" y="546214"/>
                </a:lnTo>
                <a:lnTo>
                  <a:pt x="728218" y="542493"/>
                </a:lnTo>
                <a:close/>
              </a:path>
              <a:path w="775969" h="711200">
                <a:moveTo>
                  <a:pt x="744601" y="637057"/>
                </a:moveTo>
                <a:lnTo>
                  <a:pt x="719201" y="637057"/>
                </a:lnTo>
                <a:lnTo>
                  <a:pt x="719201" y="685799"/>
                </a:lnTo>
                <a:lnTo>
                  <a:pt x="744601" y="685799"/>
                </a:lnTo>
                <a:lnTo>
                  <a:pt x="744601" y="637057"/>
                </a:lnTo>
                <a:close/>
              </a:path>
              <a:path w="775969" h="711200">
                <a:moveTo>
                  <a:pt x="769420" y="567893"/>
                </a:moveTo>
                <a:lnTo>
                  <a:pt x="728218" y="567893"/>
                </a:lnTo>
                <a:lnTo>
                  <a:pt x="736727" y="569615"/>
                </a:lnTo>
                <a:lnTo>
                  <a:pt x="743683" y="574309"/>
                </a:lnTo>
                <a:lnTo>
                  <a:pt x="748377" y="581266"/>
                </a:lnTo>
                <a:lnTo>
                  <a:pt x="750100" y="589775"/>
                </a:lnTo>
                <a:lnTo>
                  <a:pt x="748377" y="598284"/>
                </a:lnTo>
                <a:lnTo>
                  <a:pt x="743683" y="605240"/>
                </a:lnTo>
                <a:lnTo>
                  <a:pt x="736727" y="609934"/>
                </a:lnTo>
                <a:lnTo>
                  <a:pt x="728218" y="611657"/>
                </a:lnTo>
                <a:lnTo>
                  <a:pt x="769479" y="611657"/>
                </a:lnTo>
                <a:lnTo>
                  <a:pt x="773201" y="604299"/>
                </a:lnTo>
                <a:lnTo>
                  <a:pt x="775500" y="589775"/>
                </a:lnTo>
                <a:lnTo>
                  <a:pt x="771778" y="571387"/>
                </a:lnTo>
                <a:lnTo>
                  <a:pt x="769420" y="567893"/>
                </a:lnTo>
                <a:close/>
              </a:path>
              <a:path w="775969" h="711200">
                <a:moveTo>
                  <a:pt x="122809" y="98391"/>
                </a:moveTo>
                <a:lnTo>
                  <a:pt x="73512" y="111878"/>
                </a:lnTo>
                <a:lnTo>
                  <a:pt x="34061" y="146507"/>
                </a:lnTo>
                <a:lnTo>
                  <a:pt x="10896" y="209667"/>
                </a:lnTo>
                <a:lnTo>
                  <a:pt x="9615" y="246108"/>
                </a:lnTo>
                <a:lnTo>
                  <a:pt x="15354" y="284657"/>
                </a:lnTo>
                <a:lnTo>
                  <a:pt x="28695" y="325158"/>
                </a:lnTo>
                <a:lnTo>
                  <a:pt x="48167" y="361640"/>
                </a:lnTo>
                <a:lnTo>
                  <a:pt x="72665" y="392476"/>
                </a:lnTo>
                <a:lnTo>
                  <a:pt x="101079" y="416039"/>
                </a:lnTo>
                <a:lnTo>
                  <a:pt x="101079" y="462000"/>
                </a:lnTo>
                <a:lnTo>
                  <a:pt x="64503" y="542493"/>
                </a:lnTo>
                <a:lnTo>
                  <a:pt x="711009" y="542493"/>
                </a:lnTo>
                <a:lnTo>
                  <a:pt x="709802" y="539838"/>
                </a:lnTo>
                <a:lnTo>
                  <a:pt x="93611" y="539838"/>
                </a:lnTo>
                <a:lnTo>
                  <a:pt x="122847" y="475475"/>
                </a:lnTo>
                <a:lnTo>
                  <a:pt x="680545" y="475475"/>
                </a:lnTo>
                <a:lnTo>
                  <a:pt x="674420" y="462000"/>
                </a:lnTo>
                <a:lnTo>
                  <a:pt x="674420" y="450075"/>
                </a:lnTo>
                <a:lnTo>
                  <a:pt x="126479" y="450075"/>
                </a:lnTo>
                <a:lnTo>
                  <a:pt x="126479" y="404342"/>
                </a:lnTo>
                <a:lnTo>
                  <a:pt x="124040" y="400138"/>
                </a:lnTo>
                <a:lnTo>
                  <a:pt x="70962" y="349848"/>
                </a:lnTo>
                <a:lnTo>
                  <a:pt x="52571" y="316216"/>
                </a:lnTo>
                <a:lnTo>
                  <a:pt x="40068" y="278815"/>
                </a:lnTo>
                <a:lnTo>
                  <a:pt x="35023" y="245469"/>
                </a:lnTo>
                <a:lnTo>
                  <a:pt x="35925" y="214169"/>
                </a:lnTo>
                <a:lnTo>
                  <a:pt x="42679" y="185636"/>
                </a:lnTo>
                <a:lnTo>
                  <a:pt x="55194" y="160591"/>
                </a:lnTo>
                <a:lnTo>
                  <a:pt x="89354" y="132624"/>
                </a:lnTo>
                <a:lnTo>
                  <a:pt x="133500" y="123113"/>
                </a:lnTo>
                <a:lnTo>
                  <a:pt x="640932" y="123113"/>
                </a:lnTo>
                <a:lnTo>
                  <a:pt x="641954" y="123059"/>
                </a:lnTo>
                <a:lnTo>
                  <a:pt x="714734" y="123059"/>
                </a:lnTo>
                <a:lnTo>
                  <a:pt x="705259" y="114744"/>
                </a:lnTo>
                <a:lnTo>
                  <a:pt x="531300" y="114731"/>
                </a:lnTo>
                <a:lnTo>
                  <a:pt x="244170" y="114731"/>
                </a:lnTo>
                <a:lnTo>
                  <a:pt x="216684" y="106834"/>
                </a:lnTo>
                <a:lnTo>
                  <a:pt x="173381" y="99049"/>
                </a:lnTo>
                <a:lnTo>
                  <a:pt x="122809" y="98391"/>
                </a:lnTo>
                <a:close/>
              </a:path>
              <a:path w="775969" h="711200">
                <a:moveTo>
                  <a:pt x="286067" y="475475"/>
                </a:moveTo>
                <a:lnTo>
                  <a:pt x="260680" y="475475"/>
                </a:lnTo>
                <a:lnTo>
                  <a:pt x="260680" y="539838"/>
                </a:lnTo>
                <a:lnTo>
                  <a:pt x="286067" y="539838"/>
                </a:lnTo>
                <a:lnTo>
                  <a:pt x="286067" y="475475"/>
                </a:lnTo>
                <a:close/>
              </a:path>
              <a:path w="775969" h="711200">
                <a:moveTo>
                  <a:pt x="400443" y="475475"/>
                </a:moveTo>
                <a:lnTo>
                  <a:pt x="375043" y="475475"/>
                </a:lnTo>
                <a:lnTo>
                  <a:pt x="375043" y="539838"/>
                </a:lnTo>
                <a:lnTo>
                  <a:pt x="400443" y="539838"/>
                </a:lnTo>
                <a:lnTo>
                  <a:pt x="400443" y="475475"/>
                </a:lnTo>
                <a:close/>
              </a:path>
              <a:path w="775969" h="711200">
                <a:moveTo>
                  <a:pt x="514832" y="475475"/>
                </a:moveTo>
                <a:lnTo>
                  <a:pt x="489419" y="475475"/>
                </a:lnTo>
                <a:lnTo>
                  <a:pt x="489419" y="539838"/>
                </a:lnTo>
                <a:lnTo>
                  <a:pt x="514832" y="539838"/>
                </a:lnTo>
                <a:lnTo>
                  <a:pt x="514832" y="475475"/>
                </a:lnTo>
                <a:close/>
              </a:path>
              <a:path w="775969" h="711200">
                <a:moveTo>
                  <a:pt x="680545" y="475475"/>
                </a:moveTo>
                <a:lnTo>
                  <a:pt x="652640" y="475475"/>
                </a:lnTo>
                <a:lnTo>
                  <a:pt x="681901" y="539838"/>
                </a:lnTo>
                <a:lnTo>
                  <a:pt x="709802" y="539838"/>
                </a:lnTo>
                <a:lnTo>
                  <a:pt x="680545" y="475475"/>
                </a:lnTo>
                <a:close/>
              </a:path>
              <a:path w="775969" h="711200">
                <a:moveTo>
                  <a:pt x="640932" y="123113"/>
                </a:moveTo>
                <a:lnTo>
                  <a:pt x="133500" y="123113"/>
                </a:lnTo>
                <a:lnTo>
                  <a:pt x="178882" y="125490"/>
                </a:lnTo>
                <a:lnTo>
                  <a:pt x="216750" y="133184"/>
                </a:lnTo>
                <a:lnTo>
                  <a:pt x="205609" y="146319"/>
                </a:lnTo>
                <a:lnTo>
                  <a:pt x="197218" y="161520"/>
                </a:lnTo>
                <a:lnTo>
                  <a:pt x="191633" y="178735"/>
                </a:lnTo>
                <a:lnTo>
                  <a:pt x="188887" y="197942"/>
                </a:lnTo>
                <a:lnTo>
                  <a:pt x="190840" y="257629"/>
                </a:lnTo>
                <a:lnTo>
                  <a:pt x="201872" y="316288"/>
                </a:lnTo>
                <a:lnTo>
                  <a:pt x="218194" y="370316"/>
                </a:lnTo>
                <a:lnTo>
                  <a:pt x="236020" y="416112"/>
                </a:lnTo>
                <a:lnTo>
                  <a:pt x="251561" y="450075"/>
                </a:lnTo>
                <a:lnTo>
                  <a:pt x="280009" y="450075"/>
                </a:lnTo>
                <a:lnTo>
                  <a:pt x="266238" y="421350"/>
                </a:lnTo>
                <a:lnTo>
                  <a:pt x="247877" y="377006"/>
                </a:lnTo>
                <a:lnTo>
                  <a:pt x="229826" y="321976"/>
                </a:lnTo>
                <a:lnTo>
                  <a:pt x="216980" y="261193"/>
                </a:lnTo>
                <a:lnTo>
                  <a:pt x="214236" y="199593"/>
                </a:lnTo>
                <a:lnTo>
                  <a:pt x="216806" y="182577"/>
                </a:lnTo>
                <a:lnTo>
                  <a:pt x="241499" y="145364"/>
                </a:lnTo>
                <a:lnTo>
                  <a:pt x="250204" y="139979"/>
                </a:lnTo>
                <a:lnTo>
                  <a:pt x="283359" y="128969"/>
                </a:lnTo>
                <a:lnTo>
                  <a:pt x="318841" y="126166"/>
                </a:lnTo>
                <a:lnTo>
                  <a:pt x="456109" y="126166"/>
                </a:lnTo>
                <a:lnTo>
                  <a:pt x="456660" y="126131"/>
                </a:lnTo>
                <a:lnTo>
                  <a:pt x="593266" y="126131"/>
                </a:lnTo>
                <a:lnTo>
                  <a:pt x="596585" y="125454"/>
                </a:lnTo>
                <a:lnTo>
                  <a:pt x="640932" y="123113"/>
                </a:lnTo>
                <a:close/>
              </a:path>
              <a:path w="775969" h="711200">
                <a:moveTo>
                  <a:pt x="456109" y="126166"/>
                </a:moveTo>
                <a:lnTo>
                  <a:pt x="318841" y="126166"/>
                </a:lnTo>
                <a:lnTo>
                  <a:pt x="351259" y="128219"/>
                </a:lnTo>
                <a:lnTo>
                  <a:pt x="374961" y="131876"/>
                </a:lnTo>
                <a:lnTo>
                  <a:pt x="375043" y="450075"/>
                </a:lnTo>
                <a:lnTo>
                  <a:pt x="400443" y="450075"/>
                </a:lnTo>
                <a:lnTo>
                  <a:pt x="400443" y="131876"/>
                </a:lnTo>
                <a:lnTo>
                  <a:pt x="424231" y="128189"/>
                </a:lnTo>
                <a:lnTo>
                  <a:pt x="456109" y="126166"/>
                </a:lnTo>
                <a:close/>
              </a:path>
              <a:path w="775969" h="711200">
                <a:moveTo>
                  <a:pt x="593266" y="126131"/>
                </a:moveTo>
                <a:lnTo>
                  <a:pt x="456660" y="126131"/>
                </a:lnTo>
                <a:lnTo>
                  <a:pt x="492214" y="128969"/>
                </a:lnTo>
                <a:lnTo>
                  <a:pt x="525170" y="139903"/>
                </a:lnTo>
                <a:lnTo>
                  <a:pt x="553336" y="167952"/>
                </a:lnTo>
                <a:lnTo>
                  <a:pt x="561263" y="199593"/>
                </a:lnTo>
                <a:lnTo>
                  <a:pt x="558519" y="261193"/>
                </a:lnTo>
                <a:lnTo>
                  <a:pt x="545673" y="321976"/>
                </a:lnTo>
                <a:lnTo>
                  <a:pt x="527622" y="377006"/>
                </a:lnTo>
                <a:lnTo>
                  <a:pt x="509262" y="421350"/>
                </a:lnTo>
                <a:lnTo>
                  <a:pt x="495490" y="450075"/>
                </a:lnTo>
                <a:lnTo>
                  <a:pt x="523951" y="450075"/>
                </a:lnTo>
                <a:lnTo>
                  <a:pt x="557309" y="370316"/>
                </a:lnTo>
                <a:lnTo>
                  <a:pt x="573645" y="316216"/>
                </a:lnTo>
                <a:lnTo>
                  <a:pt x="584666" y="257629"/>
                </a:lnTo>
                <a:lnTo>
                  <a:pt x="586625" y="197942"/>
                </a:lnTo>
                <a:lnTo>
                  <a:pt x="583871" y="178729"/>
                </a:lnTo>
                <a:lnTo>
                  <a:pt x="578281" y="161513"/>
                </a:lnTo>
                <a:lnTo>
                  <a:pt x="569891" y="146319"/>
                </a:lnTo>
                <a:lnTo>
                  <a:pt x="558736" y="133172"/>
                </a:lnTo>
                <a:lnTo>
                  <a:pt x="593266" y="126131"/>
                </a:lnTo>
                <a:close/>
              </a:path>
              <a:path w="775969" h="711200">
                <a:moveTo>
                  <a:pt x="714734" y="123059"/>
                </a:moveTo>
                <a:lnTo>
                  <a:pt x="641954" y="123059"/>
                </a:lnTo>
                <a:lnTo>
                  <a:pt x="686107" y="132575"/>
                </a:lnTo>
                <a:lnTo>
                  <a:pt x="720305" y="160591"/>
                </a:lnTo>
                <a:lnTo>
                  <a:pt x="732827" y="185636"/>
                </a:lnTo>
                <a:lnTo>
                  <a:pt x="739584" y="214169"/>
                </a:lnTo>
                <a:lnTo>
                  <a:pt x="740483" y="245469"/>
                </a:lnTo>
                <a:lnTo>
                  <a:pt x="735431" y="278815"/>
                </a:lnTo>
                <a:lnTo>
                  <a:pt x="722928" y="316216"/>
                </a:lnTo>
                <a:lnTo>
                  <a:pt x="704537" y="349848"/>
                </a:lnTo>
                <a:lnTo>
                  <a:pt x="655421" y="397878"/>
                </a:lnTo>
                <a:lnTo>
                  <a:pt x="651471" y="400138"/>
                </a:lnTo>
                <a:lnTo>
                  <a:pt x="649020" y="404342"/>
                </a:lnTo>
                <a:lnTo>
                  <a:pt x="649020" y="450075"/>
                </a:lnTo>
                <a:lnTo>
                  <a:pt x="674420" y="450075"/>
                </a:lnTo>
                <a:lnTo>
                  <a:pt x="674420" y="416039"/>
                </a:lnTo>
                <a:lnTo>
                  <a:pt x="702842" y="392476"/>
                </a:lnTo>
                <a:lnTo>
                  <a:pt x="727343" y="361640"/>
                </a:lnTo>
                <a:lnTo>
                  <a:pt x="746817" y="325158"/>
                </a:lnTo>
                <a:lnTo>
                  <a:pt x="760158" y="284657"/>
                </a:lnTo>
                <a:lnTo>
                  <a:pt x="765890" y="246108"/>
                </a:lnTo>
                <a:lnTo>
                  <a:pt x="764606" y="209667"/>
                </a:lnTo>
                <a:lnTo>
                  <a:pt x="756422" y="176183"/>
                </a:lnTo>
                <a:lnTo>
                  <a:pt x="741451" y="146507"/>
                </a:lnTo>
                <a:lnTo>
                  <a:pt x="714734" y="123059"/>
                </a:lnTo>
                <a:close/>
              </a:path>
              <a:path w="775969" h="711200">
                <a:moveTo>
                  <a:pt x="652707" y="98401"/>
                </a:moveTo>
                <a:lnTo>
                  <a:pt x="602137" y="99061"/>
                </a:lnTo>
                <a:lnTo>
                  <a:pt x="558832" y="106847"/>
                </a:lnTo>
                <a:lnTo>
                  <a:pt x="531342" y="114744"/>
                </a:lnTo>
                <a:lnTo>
                  <a:pt x="705259" y="114744"/>
                </a:lnTo>
                <a:lnTo>
                  <a:pt x="701972" y="111872"/>
                </a:lnTo>
                <a:lnTo>
                  <a:pt x="652707" y="98401"/>
                </a:lnTo>
                <a:close/>
              </a:path>
              <a:path w="775969" h="711200">
                <a:moveTo>
                  <a:pt x="315812" y="100823"/>
                </a:moveTo>
                <a:lnTo>
                  <a:pt x="279422" y="104030"/>
                </a:lnTo>
                <a:lnTo>
                  <a:pt x="244170" y="114731"/>
                </a:lnTo>
                <a:lnTo>
                  <a:pt x="531300" y="114731"/>
                </a:lnTo>
                <a:lnTo>
                  <a:pt x="502669" y="106032"/>
                </a:lnTo>
                <a:lnTo>
                  <a:pt x="375043" y="106032"/>
                </a:lnTo>
                <a:lnTo>
                  <a:pt x="349065" y="102394"/>
                </a:lnTo>
                <a:lnTo>
                  <a:pt x="315812" y="100823"/>
                </a:lnTo>
                <a:close/>
              </a:path>
              <a:path w="775969" h="711200">
                <a:moveTo>
                  <a:pt x="400443" y="52273"/>
                </a:moveTo>
                <a:lnTo>
                  <a:pt x="375043" y="52273"/>
                </a:lnTo>
                <a:lnTo>
                  <a:pt x="375043" y="106032"/>
                </a:lnTo>
                <a:lnTo>
                  <a:pt x="400443" y="106032"/>
                </a:lnTo>
                <a:lnTo>
                  <a:pt x="400443" y="52273"/>
                </a:lnTo>
                <a:close/>
              </a:path>
              <a:path w="775969" h="711200">
                <a:moveTo>
                  <a:pt x="459682" y="100820"/>
                </a:moveTo>
                <a:lnTo>
                  <a:pt x="426378" y="102396"/>
                </a:lnTo>
                <a:lnTo>
                  <a:pt x="400443" y="106032"/>
                </a:lnTo>
                <a:lnTo>
                  <a:pt x="502669" y="106032"/>
                </a:lnTo>
                <a:lnTo>
                  <a:pt x="496080" y="104030"/>
                </a:lnTo>
                <a:lnTo>
                  <a:pt x="459682" y="100820"/>
                </a:lnTo>
                <a:close/>
              </a:path>
              <a:path w="775969" h="711200">
                <a:moveTo>
                  <a:pt x="429475" y="26873"/>
                </a:moveTo>
                <a:lnTo>
                  <a:pt x="346036" y="26873"/>
                </a:lnTo>
                <a:lnTo>
                  <a:pt x="340347" y="32562"/>
                </a:lnTo>
                <a:lnTo>
                  <a:pt x="340347" y="46583"/>
                </a:lnTo>
                <a:lnTo>
                  <a:pt x="346036" y="52273"/>
                </a:lnTo>
                <a:lnTo>
                  <a:pt x="429475" y="52273"/>
                </a:lnTo>
                <a:lnTo>
                  <a:pt x="435152" y="46583"/>
                </a:lnTo>
                <a:lnTo>
                  <a:pt x="435152" y="32562"/>
                </a:lnTo>
                <a:lnTo>
                  <a:pt x="429475" y="26873"/>
                </a:lnTo>
                <a:close/>
              </a:path>
              <a:path w="775969" h="711200">
                <a:moveTo>
                  <a:pt x="394766" y="0"/>
                </a:moveTo>
                <a:lnTo>
                  <a:pt x="380733" y="0"/>
                </a:lnTo>
                <a:lnTo>
                  <a:pt x="375043" y="5689"/>
                </a:lnTo>
                <a:lnTo>
                  <a:pt x="375043" y="26873"/>
                </a:lnTo>
                <a:lnTo>
                  <a:pt x="400443" y="26873"/>
                </a:lnTo>
                <a:lnTo>
                  <a:pt x="400443" y="5689"/>
                </a:lnTo>
                <a:lnTo>
                  <a:pt x="39476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728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5255</TotalTime>
  <Words>557</Words>
  <Application>Microsoft Office PowerPoint</Application>
  <PresentationFormat>Widescreen</PresentationFormat>
  <Paragraphs>134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System Font</vt:lpstr>
      <vt:lpstr>Arial</vt:lpstr>
      <vt:lpstr>Calibri</vt:lpstr>
      <vt:lpstr>Suisse Int'l Mono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Jeffery, Liz, Sony Music</dc:creator>
  <cp:lastModifiedBy>Ho, Rufus (Capita Translation &amp; Interpreting)</cp:lastModifiedBy>
  <cp:revision>566</cp:revision>
  <cp:lastPrinted>2019-04-10T12:27:29Z</cp:lastPrinted>
  <dcterms:created xsi:type="dcterms:W3CDTF">1601-01-01T00:00:00Z</dcterms:created>
  <dcterms:modified xsi:type="dcterms:W3CDTF">2019-07-02T15:19:30Z</dcterms:modified>
</cp:coreProperties>
</file>