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422" r:id="rId3"/>
    <p:sldId id="456" r:id="rId4"/>
    <p:sldId id="457" r:id="rId5"/>
    <p:sldId id="458" r:id="rId6"/>
    <p:sldId id="459" r:id="rId7"/>
    <p:sldId id="460" r:id="rId8"/>
    <p:sldId id="461" r:id="rId9"/>
    <p:sldId id="480" r:id="rId10"/>
    <p:sldId id="463" r:id="rId11"/>
    <p:sldId id="479" r:id="rId12"/>
    <p:sldId id="464" r:id="rId13"/>
    <p:sldId id="465" r:id="rId14"/>
    <p:sldId id="467" r:id="rId15"/>
    <p:sldId id="466" r:id="rId16"/>
    <p:sldId id="470" r:id="rId17"/>
    <p:sldId id="469" r:id="rId18"/>
    <p:sldId id="468" r:id="rId19"/>
    <p:sldId id="472" r:id="rId20"/>
    <p:sldId id="473" r:id="rId21"/>
    <p:sldId id="474" r:id="rId22"/>
    <p:sldId id="475" r:id="rId23"/>
    <p:sldId id="476" r:id="rId24"/>
    <p:sldId id="477" r:id="rId25"/>
    <p:sldId id="478" r:id="rId26"/>
    <p:sldId id="481"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78" userDrawn="1">
          <p15:clr>
            <a:srgbClr val="A4A3A4"/>
          </p15:clr>
        </p15:guide>
        <p15:guide id="4" pos="69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tlicka, Teresa, Sony Music" initials="KT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B4E"/>
    <a:srgbClr val="E26C84"/>
    <a:srgbClr val="EA1A1F"/>
    <a:srgbClr val="F36A43"/>
    <a:srgbClr val="CD242A"/>
    <a:srgbClr val="A72327"/>
    <a:srgbClr val="000000"/>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82" autoAdjust="0"/>
    <p:restoredTop sz="94422" autoAdjust="0"/>
  </p:normalViewPr>
  <p:slideViewPr>
    <p:cSldViewPr snapToGrid="0">
      <p:cViewPr varScale="1">
        <p:scale>
          <a:sx n="116" d="100"/>
          <a:sy n="116" d="100"/>
        </p:scale>
        <p:origin x="1200" y="192"/>
      </p:cViewPr>
      <p:guideLst>
        <p:guide orient="horz" pos="2160"/>
        <p:guide pos="3840"/>
        <p:guide pos="778"/>
        <p:guide pos="6902"/>
      </p:guideLst>
    </p:cSldViewPr>
  </p:slideViewPr>
  <p:notesTextViewPr>
    <p:cViewPr>
      <p:scale>
        <a:sx n="1" d="1"/>
        <a:sy n="1" d="1"/>
      </p:scale>
      <p:origin x="0" y="0"/>
    </p:cViewPr>
  </p:notesTextViewPr>
  <p:notesViewPr>
    <p:cSldViewPr snapToGrid="0">
      <p:cViewPr varScale="1">
        <p:scale>
          <a:sx n="102" d="100"/>
          <a:sy n="102" d="100"/>
        </p:scale>
        <p:origin x="283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2863075"/>
          </a:xfrm>
          <a:prstGeom prst="rect">
            <a:avLst/>
          </a:prstGeom>
        </p:spPr>
        <p:txBody>
          <a:bodyPr vert="horz" lIns="181005" tIns="90503" rIns="181005" bIns="90503" rtlCol="0"/>
          <a:lstStyle>
            <a:lvl1pPr algn="l">
              <a:defRPr sz="2400"/>
            </a:lvl1pPr>
          </a:lstStyle>
          <a:p>
            <a:endParaRPr lang="en-GB" dirty="0"/>
          </a:p>
        </p:txBody>
      </p:sp>
      <p:sp>
        <p:nvSpPr>
          <p:cNvPr id="3" name="Date Placeholder 2"/>
          <p:cNvSpPr>
            <a:spLocks noGrp="1"/>
          </p:cNvSpPr>
          <p:nvPr>
            <p:ph type="dt" idx="1"/>
          </p:nvPr>
        </p:nvSpPr>
        <p:spPr>
          <a:xfrm>
            <a:off x="3850443" y="1"/>
            <a:ext cx="2945659" cy="2863075"/>
          </a:xfrm>
          <a:prstGeom prst="rect">
            <a:avLst/>
          </a:prstGeom>
        </p:spPr>
        <p:txBody>
          <a:bodyPr vert="horz" lIns="181005" tIns="90503" rIns="181005" bIns="90503" rtlCol="0"/>
          <a:lstStyle>
            <a:lvl1pPr algn="r">
              <a:defRPr sz="2400"/>
            </a:lvl1pPr>
          </a:lstStyle>
          <a:p>
            <a:fld id="{55185F80-6473-40CC-B145-FB261DEA7F92}" type="datetimeFigureOut">
              <a:rPr lang="en-GB" smtClean="0"/>
              <a:t>15/07/2019</a:t>
            </a:fld>
            <a:endParaRPr lang="en-GB" dirty="0"/>
          </a:p>
        </p:txBody>
      </p:sp>
      <p:sp>
        <p:nvSpPr>
          <p:cNvPr id="4" name="Slide Image Placeholder 3"/>
          <p:cNvSpPr>
            <a:spLocks noGrp="1" noRot="1" noChangeAspect="1"/>
          </p:cNvSpPr>
          <p:nvPr>
            <p:ph type="sldImg" idx="2"/>
          </p:nvPr>
        </p:nvSpPr>
        <p:spPr>
          <a:xfrm>
            <a:off x="-13719175" y="7132638"/>
            <a:ext cx="34236025" cy="19257962"/>
          </a:xfrm>
          <a:prstGeom prst="rect">
            <a:avLst/>
          </a:prstGeom>
          <a:noFill/>
          <a:ln w="12700">
            <a:solidFill>
              <a:prstClr val="black"/>
            </a:solidFill>
          </a:ln>
        </p:spPr>
        <p:txBody>
          <a:bodyPr vert="horz" lIns="181005" tIns="90503" rIns="181005" bIns="90503" rtlCol="0" anchor="ctr"/>
          <a:lstStyle/>
          <a:p>
            <a:endParaRPr lang="en-GB" dirty="0"/>
          </a:p>
        </p:txBody>
      </p:sp>
      <p:sp>
        <p:nvSpPr>
          <p:cNvPr id="5" name="Notes Placeholder 4"/>
          <p:cNvSpPr>
            <a:spLocks noGrp="1"/>
          </p:cNvSpPr>
          <p:nvPr>
            <p:ph type="body" sz="quarter" idx="3"/>
          </p:nvPr>
        </p:nvSpPr>
        <p:spPr>
          <a:xfrm>
            <a:off x="679768" y="27461717"/>
            <a:ext cx="5438140" cy="22468677"/>
          </a:xfrm>
          <a:prstGeom prst="rect">
            <a:avLst/>
          </a:prstGeom>
        </p:spPr>
        <p:txBody>
          <a:bodyPr vert="horz" lIns="181005" tIns="90503" rIns="181005" bIns="905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54200242"/>
            <a:ext cx="2945659" cy="2863070"/>
          </a:xfrm>
          <a:prstGeom prst="rect">
            <a:avLst/>
          </a:prstGeom>
        </p:spPr>
        <p:txBody>
          <a:bodyPr vert="horz" lIns="181005" tIns="90503" rIns="181005" bIns="90503" rtlCol="0" anchor="b"/>
          <a:lstStyle>
            <a:lvl1pPr algn="l">
              <a:defRPr sz="2400"/>
            </a:lvl1pPr>
          </a:lstStyle>
          <a:p>
            <a:endParaRPr lang="en-GB" dirty="0"/>
          </a:p>
        </p:txBody>
      </p:sp>
      <p:sp>
        <p:nvSpPr>
          <p:cNvPr id="7" name="Slide Number Placeholder 6"/>
          <p:cNvSpPr>
            <a:spLocks noGrp="1"/>
          </p:cNvSpPr>
          <p:nvPr>
            <p:ph type="sldNum" sz="quarter" idx="5"/>
          </p:nvPr>
        </p:nvSpPr>
        <p:spPr>
          <a:xfrm>
            <a:off x="3850443" y="54200242"/>
            <a:ext cx="2945659" cy="2863070"/>
          </a:xfrm>
          <a:prstGeom prst="rect">
            <a:avLst/>
          </a:prstGeom>
        </p:spPr>
        <p:txBody>
          <a:bodyPr vert="horz" lIns="181005" tIns="90503" rIns="181005" bIns="90503" rtlCol="0" anchor="b"/>
          <a:lstStyle>
            <a:lvl1pPr algn="r">
              <a:defRPr sz="2400"/>
            </a:lvl1pPr>
          </a:lstStyle>
          <a:p>
            <a:fld id="{FAE3EC29-9015-4144-A242-1570B21994B4}" type="slidenum">
              <a:rPr lang="en-GB" smtClean="0"/>
              <a:t>‹#›</a:t>
            </a:fld>
            <a:endParaRPr lang="en-GB" dirty="0"/>
          </a:p>
        </p:txBody>
      </p:sp>
    </p:spTree>
    <p:extLst>
      <p:ext uri="{BB962C8B-B14F-4D97-AF65-F5344CB8AC3E}">
        <p14:creationId xmlns:p14="http://schemas.microsoft.com/office/powerpoint/2010/main" val="1333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E3EC29-9015-4144-A242-1570B21994B4}" type="slidenum">
              <a:rPr lang="en-GB" smtClean="0"/>
              <a:t>1</a:t>
            </a:fld>
            <a:endParaRPr lang="en-GB" dirty="0"/>
          </a:p>
        </p:txBody>
      </p:sp>
    </p:spTree>
    <p:extLst>
      <p:ext uri="{BB962C8B-B14F-4D97-AF65-F5344CB8AC3E}">
        <p14:creationId xmlns:p14="http://schemas.microsoft.com/office/powerpoint/2010/main" val="1746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E3EC29-9015-4144-A242-1570B21994B4}" type="slidenum">
              <a:rPr lang="en-GB" smtClean="0"/>
              <a:t>2</a:t>
            </a:fld>
            <a:endParaRPr lang="en-GB" dirty="0"/>
          </a:p>
        </p:txBody>
      </p:sp>
    </p:spTree>
    <p:extLst>
      <p:ext uri="{BB962C8B-B14F-4D97-AF65-F5344CB8AC3E}">
        <p14:creationId xmlns:p14="http://schemas.microsoft.com/office/powerpoint/2010/main" val="31768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3EC29-9015-4144-A242-1570B21994B4}" type="slidenum">
              <a:rPr lang="en-GB" smtClean="0"/>
              <a:t>14</a:t>
            </a:fld>
            <a:endParaRPr lang="en-GB" dirty="0"/>
          </a:p>
        </p:txBody>
      </p:sp>
    </p:spTree>
    <p:extLst>
      <p:ext uri="{BB962C8B-B14F-4D97-AF65-F5344CB8AC3E}">
        <p14:creationId xmlns:p14="http://schemas.microsoft.com/office/powerpoint/2010/main" val="90867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4" name="Rectangle 3">
            <a:extLst>
              <a:ext uri="{FF2B5EF4-FFF2-40B4-BE49-F238E27FC236}">
                <a16:creationId xmlns:a16="http://schemas.microsoft.com/office/drawing/2014/main" id="{4982296E-827C-6D43-A97D-2935095FDE36}"/>
              </a:ext>
            </a:extLst>
          </p:cNvPr>
          <p:cNvSpPr/>
          <p:nvPr userDrawn="1"/>
        </p:nvSpPr>
        <p:spPr>
          <a:xfrm>
            <a:off x="4547286" y="-815546"/>
            <a:ext cx="881449" cy="757881"/>
          </a:xfrm>
          <a:prstGeom prst="rect">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9E7F385-B65E-D54A-9062-4519C06D1F3D}"/>
              </a:ext>
            </a:extLst>
          </p:cNvPr>
          <p:cNvSpPr/>
          <p:nvPr userDrawn="1"/>
        </p:nvSpPr>
        <p:spPr>
          <a:xfrm>
            <a:off x="5379308" y="-815546"/>
            <a:ext cx="881449" cy="757881"/>
          </a:xfrm>
          <a:prstGeom prst="rect">
            <a:avLst/>
          </a:prstGeom>
          <a:solidFill>
            <a:srgbClr val="1C1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014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37599-5005-4EE2-8106-8222F5FCF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29745" y="5692344"/>
            <a:ext cx="732510" cy="783337"/>
          </a:xfrm>
          <a:prstGeom prst="rect">
            <a:avLst/>
          </a:prstGeom>
        </p:spPr>
      </p:pic>
    </p:spTree>
    <p:extLst>
      <p:ext uri="{BB962C8B-B14F-4D97-AF65-F5344CB8AC3E}">
        <p14:creationId xmlns:p14="http://schemas.microsoft.com/office/powerpoint/2010/main" val="291058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70250" y="3756825"/>
            <a:ext cx="5616574" cy="2074795"/>
          </a:xfrm>
          <a:prstGeom prst="rect">
            <a:avLst/>
          </a:prstGeom>
        </p:spPr>
        <p:txBody>
          <a:bodyPr lIns="0" tIns="0" rIns="0" bIns="0" anchor="t" anchorCtr="0"/>
          <a:lstStyle>
            <a:lvl1pPr algn="l">
              <a:defRPr sz="1700">
                <a:solidFill>
                  <a:schemeClr val="bg1"/>
                </a:solidFill>
              </a:defRPr>
            </a:lvl1pPr>
          </a:lstStyle>
          <a:p>
            <a:r>
              <a:rPr lang="en-US" dirty="0"/>
              <a:t>Click to edit Master title style</a:t>
            </a:r>
            <a:endParaRPr lang="en-GB" dirty="0"/>
          </a:p>
        </p:txBody>
      </p:sp>
      <p:sp>
        <p:nvSpPr>
          <p:cNvPr id="15" name="Rectangle 14">
            <a:extLst>
              <a:ext uri="{FF2B5EF4-FFF2-40B4-BE49-F238E27FC236}">
                <a16:creationId xmlns:a16="http://schemas.microsoft.com/office/drawing/2014/main" id="{19890BB2-578B-4573-9434-E4891FA8A085}"/>
              </a:ext>
            </a:extLst>
          </p:cNvPr>
          <p:cNvSpPr/>
          <p:nvPr userDrawn="1"/>
        </p:nvSpPr>
        <p:spPr>
          <a:xfrm>
            <a:off x="3270250" y="3205800"/>
            <a:ext cx="5651500" cy="44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7" name="Picture 6">
            <a:extLst>
              <a:ext uri="{FF2B5EF4-FFF2-40B4-BE49-F238E27FC236}">
                <a16:creationId xmlns:a16="http://schemas.microsoft.com/office/drawing/2014/main" id="{C960F849-CF03-6344-9CE8-1B017EF5A1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25746" cy="562226"/>
          </a:xfrm>
          <a:prstGeom prst="rect">
            <a:avLst/>
          </a:prstGeom>
        </p:spPr>
      </p:pic>
    </p:spTree>
    <p:extLst>
      <p:ext uri="{BB962C8B-B14F-4D97-AF65-F5344CB8AC3E}">
        <p14:creationId xmlns:p14="http://schemas.microsoft.com/office/powerpoint/2010/main" val="355177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87713" y="3749075"/>
            <a:ext cx="5616574" cy="2074795"/>
          </a:xfrm>
          <a:prstGeom prst="rect">
            <a:avLst/>
          </a:prstGeom>
        </p:spPr>
        <p:txBody>
          <a:bodyPr lIns="0" tIns="0" rIns="0" bIns="0" anchor="t" anchorCtr="0"/>
          <a:lstStyle>
            <a:lvl1pPr algn="l">
              <a:defRPr sz="1700">
                <a:solidFill>
                  <a:schemeClr val="bg1"/>
                </a:solidFill>
              </a:defRPr>
            </a:lvl1pPr>
          </a:lstStyle>
          <a:p>
            <a:r>
              <a:rPr lang="en-US" dirty="0"/>
              <a:t>Click to edit Master title style</a:t>
            </a:r>
            <a:endParaRPr lang="en-GB" dirty="0"/>
          </a:p>
        </p:txBody>
      </p:sp>
      <p:sp>
        <p:nvSpPr>
          <p:cNvPr id="14" name="Picture Placeholder 13">
            <a:extLst>
              <a:ext uri="{FF2B5EF4-FFF2-40B4-BE49-F238E27FC236}">
                <a16:creationId xmlns:a16="http://schemas.microsoft.com/office/drawing/2014/main" id="{71E9C0C2-B006-45EF-A543-97F00101AE15}"/>
              </a:ext>
            </a:extLst>
          </p:cNvPr>
          <p:cNvSpPr>
            <a:spLocks noGrp="1"/>
          </p:cNvSpPr>
          <p:nvPr>
            <p:ph type="pic" sz="quarter" idx="11"/>
          </p:nvPr>
        </p:nvSpPr>
        <p:spPr>
          <a:xfrm>
            <a:off x="3270250" y="3215986"/>
            <a:ext cx="5651500" cy="426268"/>
          </a:xfrm>
          <a:prstGeom prst="rect">
            <a:avLst/>
          </a:prstGeom>
        </p:spPr>
        <p:txBody>
          <a:bodyPr/>
          <a:lstStyle>
            <a:lvl1pPr marL="0" indent="0">
              <a:buNone/>
              <a:defRPr>
                <a:solidFill>
                  <a:schemeClr val="bg1"/>
                </a:solidFill>
              </a:defRPr>
            </a:lvl1pPr>
          </a:lstStyle>
          <a:p>
            <a:r>
              <a:rPr lang="en-US" dirty="0"/>
              <a:t>Click icon to add picture</a:t>
            </a:r>
            <a:endParaRPr lang="en-GB" dirty="0"/>
          </a:p>
        </p:txBody>
      </p:sp>
      <p:pic>
        <p:nvPicPr>
          <p:cNvPr id="6" name="Picture 5">
            <a:extLst>
              <a:ext uri="{FF2B5EF4-FFF2-40B4-BE49-F238E27FC236}">
                <a16:creationId xmlns:a16="http://schemas.microsoft.com/office/drawing/2014/main" id="{41032911-930D-D742-902D-0AB4F5E6C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25746" cy="562226"/>
          </a:xfrm>
          <a:prstGeom prst="rect">
            <a:avLst/>
          </a:prstGeom>
        </p:spPr>
      </p:pic>
    </p:spTree>
    <p:extLst>
      <p:ext uri="{BB962C8B-B14F-4D97-AF65-F5344CB8AC3E}">
        <p14:creationId xmlns:p14="http://schemas.microsoft.com/office/powerpoint/2010/main" val="317447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89E0-B44C-4644-AF2D-F8FC7E91E1F0}"/>
              </a:ext>
            </a:extLst>
          </p:cNvPr>
          <p:cNvSpPr>
            <a:spLocks noGrp="1"/>
          </p:cNvSpPr>
          <p:nvPr>
            <p:ph type="ctrTitle"/>
          </p:nvPr>
        </p:nvSpPr>
        <p:spPr>
          <a:xfrm>
            <a:off x="3270250" y="3772323"/>
            <a:ext cx="5651500" cy="2074795"/>
          </a:xfrm>
          <a:prstGeom prst="rect">
            <a:avLst/>
          </a:prstGeom>
        </p:spPr>
        <p:txBody>
          <a:bodyPr lIns="0" tIns="0" rIns="0" bIns="0" anchor="t" anchorCtr="0"/>
          <a:lstStyle>
            <a:lvl1pPr algn="l">
              <a:defRPr sz="1700">
                <a:solidFill>
                  <a:schemeClr val="tx1"/>
                </a:solidFill>
              </a:defRPr>
            </a:lvl1pPr>
          </a:lstStyle>
          <a:p>
            <a:r>
              <a:rPr lang="en-US" dirty="0"/>
              <a:t>Click to edit Master title style</a:t>
            </a:r>
            <a:endParaRPr lang="en-GB" dirty="0"/>
          </a:p>
        </p:txBody>
      </p:sp>
      <p:sp>
        <p:nvSpPr>
          <p:cNvPr id="15" name="Rectangle 14">
            <a:extLst>
              <a:ext uri="{FF2B5EF4-FFF2-40B4-BE49-F238E27FC236}">
                <a16:creationId xmlns:a16="http://schemas.microsoft.com/office/drawing/2014/main" id="{19890BB2-578B-4573-9434-E4891FA8A085}"/>
              </a:ext>
            </a:extLst>
          </p:cNvPr>
          <p:cNvSpPr/>
          <p:nvPr userDrawn="1"/>
        </p:nvSpPr>
        <p:spPr>
          <a:xfrm>
            <a:off x="3270251" y="3205800"/>
            <a:ext cx="5651500" cy="44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5" name="Picture 4">
            <a:extLst>
              <a:ext uri="{FF2B5EF4-FFF2-40B4-BE49-F238E27FC236}">
                <a16:creationId xmlns:a16="http://schemas.microsoft.com/office/drawing/2014/main" id="{6AE75478-9CC7-1645-9AEF-AD6F36CDA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8764" y="6090835"/>
            <a:ext cx="530454" cy="568800"/>
          </a:xfrm>
          <a:prstGeom prst="rect">
            <a:avLst/>
          </a:prstGeom>
        </p:spPr>
      </p:pic>
    </p:spTree>
    <p:extLst>
      <p:ext uri="{BB962C8B-B14F-4D97-AF65-F5344CB8AC3E}">
        <p14:creationId xmlns:p14="http://schemas.microsoft.com/office/powerpoint/2010/main" val="38087347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BFAB67-AD53-4437-B355-7E8A5D079C53}"/>
              </a:ext>
            </a:extLst>
          </p:cNvPr>
          <p:cNvSpPr>
            <a:spLocks noGrp="1"/>
          </p:cNvSpPr>
          <p:nvPr>
            <p:ph type="body" sz="quarter" idx="12" hasCustomPrompt="1"/>
          </p:nvPr>
        </p:nvSpPr>
        <p:spPr>
          <a:xfrm>
            <a:off x="371474" y="1900238"/>
            <a:ext cx="8550275" cy="4338000"/>
          </a:xfrm>
          <a:prstGeom prst="rect">
            <a:avLst/>
          </a:prstGeom>
        </p:spPr>
        <p:txBody>
          <a:bodyPr lIns="0" tIns="0" rIns="0" bIns="0"/>
          <a:lstStyle>
            <a:lvl1pPr marL="360000" indent="-360000">
              <a:defRPr sz="2400"/>
            </a:lvl1pPr>
            <a:lvl2pPr marL="720000" indent="-360000">
              <a:defRPr sz="2000"/>
            </a:lvl2pPr>
            <a:lvl3pPr>
              <a:defRPr sz="1800"/>
            </a:lvl3pPr>
            <a:lvl4pPr>
              <a:defRPr sz="1600"/>
            </a:lvl4pPr>
            <a:lvl5pPr>
              <a:defRPr sz="1200"/>
            </a:lvl5pPr>
          </a:lstStyle>
          <a:p>
            <a:pPr lvl="0"/>
            <a:r>
              <a:rPr lang="en-US" dirty="0"/>
              <a:t> Edit Master text styles</a:t>
            </a:r>
          </a:p>
          <a:p>
            <a:pPr lvl="1"/>
            <a:r>
              <a:rPr lang="en-US" dirty="0"/>
              <a:t> 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48429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BFAB67-AD53-4437-B355-7E8A5D079C53}"/>
              </a:ext>
            </a:extLst>
          </p:cNvPr>
          <p:cNvSpPr>
            <a:spLocks noGrp="1"/>
          </p:cNvSpPr>
          <p:nvPr>
            <p:ph type="body" sz="quarter" idx="12" hasCustomPrompt="1"/>
          </p:nvPr>
        </p:nvSpPr>
        <p:spPr>
          <a:xfrm>
            <a:off x="371474" y="1900238"/>
            <a:ext cx="8550275" cy="4338000"/>
          </a:xfrm>
          <a:prstGeom prst="rect">
            <a:avLst/>
          </a:prstGeom>
        </p:spPr>
        <p:txBody>
          <a:bodyPr lIns="0" tIns="0" rIns="0" bIns="0"/>
          <a:lstStyle>
            <a:lvl1pPr marL="360000" indent="-360000">
              <a:defRPr sz="2000"/>
            </a:lvl1pPr>
            <a:lvl2pPr marL="720000" indent="-360000">
              <a:defRPr sz="1800"/>
            </a:lvl2pPr>
            <a:lvl3pPr>
              <a:defRPr sz="1600"/>
            </a:lvl3pPr>
            <a:lvl4pPr>
              <a:defRPr sz="1400"/>
            </a:lvl4pPr>
            <a:lvl5pPr>
              <a:defRPr sz="1100"/>
            </a:lvl5pPr>
          </a:lstStyle>
          <a:p>
            <a:pPr lvl="0"/>
            <a:r>
              <a:rPr lang="en-US" dirty="0"/>
              <a:t> Edit Master text styles</a:t>
            </a:r>
          </a:p>
          <a:p>
            <a:pPr lvl="1"/>
            <a:r>
              <a:rPr lang="en-US" dirty="0"/>
              <a:t> 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11091073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39954253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BFC0707-50E9-F743-B44E-3E5C21193DF0}"/>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915397-016A-E249-A016-5D5959C2FF9E}"/>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pic>
        <p:nvPicPr>
          <p:cNvPr id="17" name="Picture 16">
            <a:extLst>
              <a:ext uri="{FF2B5EF4-FFF2-40B4-BE49-F238E27FC236}">
                <a16:creationId xmlns:a16="http://schemas.microsoft.com/office/drawing/2014/main" id="{3EA3754C-3C20-4E42-B5E6-FE6FB24446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0071" y="5749873"/>
            <a:ext cx="530454" cy="568800"/>
          </a:xfrm>
          <a:prstGeom prst="rect">
            <a:avLst/>
          </a:prstGeom>
        </p:spPr>
      </p:pic>
      <p:sp>
        <p:nvSpPr>
          <p:cNvPr id="19" name="Text Placeholder 18">
            <a:extLst>
              <a:ext uri="{FF2B5EF4-FFF2-40B4-BE49-F238E27FC236}">
                <a16:creationId xmlns:a16="http://schemas.microsoft.com/office/drawing/2014/main" id="{2F63D878-236F-674B-BF92-EA72A0FC75C4}"/>
              </a:ext>
            </a:extLst>
          </p:cNvPr>
          <p:cNvSpPr>
            <a:spLocks noGrp="1"/>
          </p:cNvSpPr>
          <p:nvPr>
            <p:ph type="body" sz="quarter" idx="13" hasCustomPrompt="1"/>
          </p:nvPr>
        </p:nvSpPr>
        <p:spPr>
          <a:xfrm>
            <a:off x="368754" y="812249"/>
            <a:ext cx="6303266" cy="515937"/>
          </a:xfrm>
          <a:prstGeom prst="rect">
            <a:avLst/>
          </a:prstGeom>
        </p:spPr>
        <p:txBody>
          <a:bodyPr lIns="0" tIns="0" rIns="0" bIns="0"/>
          <a:lstStyle>
            <a:lvl1pPr marL="0" indent="0">
              <a:buNone/>
              <a:defRPr sz="2400" b="1" i="0">
                <a:latin typeface="Arial" panose="020B0604020202020204" pitchFamily="34" charset="0"/>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Tree>
    <p:extLst>
      <p:ext uri="{BB962C8B-B14F-4D97-AF65-F5344CB8AC3E}">
        <p14:creationId xmlns:p14="http://schemas.microsoft.com/office/powerpoint/2010/main" val="19576168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A179FE7-A573-0D4E-821A-1E2E909D0AB1}"/>
              </a:ext>
            </a:extLst>
          </p:cNvPr>
          <p:cNvCxnSpPr>
            <a:cxnSpLocks/>
          </p:cNvCxnSpPr>
          <p:nvPr userDrawn="1"/>
        </p:nvCxnSpPr>
        <p:spPr>
          <a:xfrm flipV="1">
            <a:off x="368754" y="6453188"/>
            <a:ext cx="11451771" cy="14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9C11C8-26C4-984B-AEEA-CC46C802981B}"/>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62594F-952A-3645-A551-889C2551FD3A}"/>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solidFill>
                  <a:schemeClr val="bg1"/>
                </a:solidFill>
                <a:latin typeface="Arial" panose="020B0604020202020204" pitchFamily="34" charset="0"/>
                <a:cs typeface="Arial" panose="020B0604020202020204" pitchFamily="34" charset="0"/>
              </a:rPr>
              <a:t>SONY MUSIC ENTERTAINMENT</a:t>
            </a:r>
          </a:p>
        </p:txBody>
      </p:sp>
      <p:cxnSp>
        <p:nvCxnSpPr>
          <p:cNvPr id="10" name="Straight Connector 9">
            <a:extLst>
              <a:ext uri="{FF2B5EF4-FFF2-40B4-BE49-F238E27FC236}">
                <a16:creationId xmlns:a16="http://schemas.microsoft.com/office/drawing/2014/main" id="{FDAE783E-D17E-2C4A-B504-0A27E442D92B}"/>
              </a:ext>
            </a:extLst>
          </p:cNvPr>
          <p:cNvCxnSpPr/>
          <p:nvPr userDrawn="1"/>
        </p:nvCxnSpPr>
        <p:spPr>
          <a:xfrm flipV="1">
            <a:off x="368753" y="785585"/>
            <a:ext cx="11451771" cy="14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4A09EC5-38FF-774A-957C-825D1738A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94779" y="5756447"/>
            <a:ext cx="525746" cy="562226"/>
          </a:xfrm>
          <a:prstGeom prst="rect">
            <a:avLst/>
          </a:prstGeom>
        </p:spPr>
      </p:pic>
    </p:spTree>
    <p:extLst>
      <p:ext uri="{BB962C8B-B14F-4D97-AF65-F5344CB8AC3E}">
        <p14:creationId xmlns:p14="http://schemas.microsoft.com/office/powerpoint/2010/main" val="22841714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37599-5005-4EE2-8106-8222F5FCFD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9238" y="2630422"/>
            <a:ext cx="1493523" cy="1597155"/>
          </a:xfrm>
          <a:prstGeom prst="rect">
            <a:avLst/>
          </a:prstGeom>
        </p:spPr>
      </p:pic>
    </p:spTree>
    <p:extLst>
      <p:ext uri="{BB962C8B-B14F-4D97-AF65-F5344CB8AC3E}">
        <p14:creationId xmlns:p14="http://schemas.microsoft.com/office/powerpoint/2010/main" val="94796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7" name="Content Placeholder 2">
            <a:extLst>
              <a:ext uri="{FF2B5EF4-FFF2-40B4-BE49-F238E27FC236}">
                <a16:creationId xmlns:a16="http://schemas.microsoft.com/office/drawing/2014/main" id="{FEF455BF-C776-274C-9D3A-0B3202BD2A0B}"/>
              </a:ext>
            </a:extLst>
          </p:cNvPr>
          <p:cNvSpPr>
            <a:spLocks noGrp="1"/>
          </p:cNvSpPr>
          <p:nvPr>
            <p:ph sz="quarter" idx="10"/>
          </p:nvPr>
        </p:nvSpPr>
        <p:spPr>
          <a:xfrm>
            <a:off x="2755932" y="367104"/>
            <a:ext cx="8266784" cy="2884569"/>
          </a:xfrm>
          <a:prstGeom prst="rect">
            <a:avLst/>
          </a:prstGeom>
        </p:spPr>
        <p:txBody>
          <a:bodyPr lIns="0" tIns="0" rIns="0" bIns="0"/>
          <a:lstStyle>
            <a:lvl1pPr marL="540000" indent="-540000">
              <a:lnSpc>
                <a:spcPts val="3300"/>
              </a:lnSpc>
              <a:spcBef>
                <a:spcPts val="1000"/>
              </a:spcBef>
              <a:buFont typeface="System Font"/>
              <a:buChar char="—"/>
              <a:defRPr lang="en-US" sz="2400" kern="1200" dirty="0" smtClean="0">
                <a:solidFill>
                  <a:srgbClr val="1C1B4E"/>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1C1B4E"/>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9" name="Content Placeholder 9">
            <a:extLst>
              <a:ext uri="{FF2B5EF4-FFF2-40B4-BE49-F238E27FC236}">
                <a16:creationId xmlns:a16="http://schemas.microsoft.com/office/drawing/2014/main" id="{BFD318EB-E022-B349-8472-DCEF49CDABBD}"/>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98141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889001" y="2266950"/>
            <a:ext cx="10414000" cy="2324100"/>
          </a:xfrm>
          <a:prstGeom prst="rect">
            <a:avLst/>
          </a:prstGeom>
        </p:spPr>
        <p:txBody>
          <a:bodyPr/>
          <a:lstStyle/>
          <a:p>
            <a:r>
              <a:t>Title Text</a:t>
            </a:r>
          </a:p>
        </p:txBody>
      </p:sp>
      <p:sp>
        <p:nvSpPr>
          <p:cNvPr id="31" name="Slide Number"/>
          <p:cNvSpPr>
            <a:spLocks noGrp="1"/>
          </p:cNvSpPr>
          <p:nvPr>
            <p:ph type="sldNum" sz="quarter" idx="2"/>
          </p:nvPr>
        </p:nvSpPr>
        <p:spPr>
          <a:xfrm>
            <a:off x="11381362" y="604119"/>
            <a:ext cx="439163" cy="221094"/>
          </a:xfrm>
          <a:prstGeom prst="rect">
            <a:avLst/>
          </a:prstGeom>
        </p:spPr>
        <p:txBody>
          <a:bodyPr/>
          <a:lstStyle/>
          <a:p>
            <a:fld id="{86CB4B4D-7CA3-9044-876B-883B54F8677D}"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79885015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396000" indent="-396000">
              <a:lnSpc>
                <a:spcPts val="2600"/>
              </a:lnSpc>
              <a:spcBef>
                <a:spcPts val="700"/>
              </a:spcBef>
              <a:buFont typeface="System Font"/>
              <a:buChar char="—"/>
              <a:defRPr lang="en-US" sz="1800" kern="1200" dirty="0" smtClean="0">
                <a:solidFill>
                  <a:schemeClr val="bg1"/>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283683"/>
                </a:solidFill>
                <a:latin typeface="Arial" panose="020B0604020202020204" pitchFamily="34" charset="0"/>
                <a:ea typeface="+mn-ea"/>
                <a:cs typeface="Arial" panose="020B0604020202020204" pitchFamily="34" charset="0"/>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5578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rgbClr val="E26C8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53546AC3-58D1-4A40-8501-E6C4B7E34DAB}"/>
              </a:ext>
            </a:extLst>
          </p:cNvPr>
          <p:cNvSpPr>
            <a:spLocks noGrp="1"/>
          </p:cNvSpPr>
          <p:nvPr>
            <p:ph sz="quarter" idx="10" hasCustomPrompt="1"/>
          </p:nvPr>
        </p:nvSpPr>
        <p:spPr>
          <a:xfrm>
            <a:off x="2755932" y="401301"/>
            <a:ext cx="8200993" cy="5542299"/>
          </a:xfrm>
          <a:prstGeom prst="rect">
            <a:avLst/>
          </a:prstGeom>
        </p:spPr>
        <p:txBody>
          <a:bodyPr lIns="0" tIns="0" rIns="0" bIns="0"/>
          <a:lstStyle>
            <a:lvl1pPr marL="0" indent="0">
              <a:lnSpc>
                <a:spcPts val="7000"/>
              </a:lnSpc>
              <a:spcBef>
                <a:spcPts val="1000"/>
              </a:spcBef>
              <a:buNone/>
              <a:defRPr lang="en-US" sz="6600" kern="1200" spc="40" dirty="0">
                <a:solidFill>
                  <a:schemeClr val="bg1"/>
                </a:solidFill>
                <a:latin typeface="Suisse Int'l Mono" panose="020B0509000000000000" pitchFamily="49" charset="77"/>
                <a:ea typeface="+mn-ea"/>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
        <p:nvSpPr>
          <p:cNvPr id="7" name="Content Placeholder 9">
            <a:extLst>
              <a:ext uri="{FF2B5EF4-FFF2-40B4-BE49-F238E27FC236}">
                <a16:creationId xmlns:a16="http://schemas.microsoft.com/office/drawing/2014/main" id="{0E22962B-3B54-4048-B085-21EE1DBFAC2F}"/>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1800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rgbClr val="E26C84"/>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rgbClr val="E26C84"/>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rgbClr val="E26C84"/>
                </a:solidFill>
                <a:latin typeface="Suisse Int'l Mono" panose="020B0509000000000000" pitchFamily="49" charset="77"/>
              </a:rPr>
              <a:t>‹#›</a:t>
            </a:fld>
            <a:endParaRPr lang="en-US" sz="1100" dirty="0">
              <a:solidFill>
                <a:srgbClr val="E26C84"/>
              </a:solidFill>
              <a:latin typeface="Suisse Int'l Mono" panose="020B0509000000000000" pitchFamily="49" charset="77"/>
            </a:endParaRPr>
          </a:p>
        </p:txBody>
      </p:sp>
    </p:spTree>
    <p:extLst>
      <p:ext uri="{BB962C8B-B14F-4D97-AF65-F5344CB8AC3E}">
        <p14:creationId xmlns:p14="http://schemas.microsoft.com/office/powerpoint/2010/main" val="9526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540000" indent="-540000">
              <a:lnSpc>
                <a:spcPts val="3300"/>
              </a:lnSpc>
              <a:spcBef>
                <a:spcPts val="1000"/>
              </a:spcBef>
              <a:buFont typeface="System Font"/>
              <a:buChar char="—"/>
              <a:defRPr lang="en-US" sz="2400" kern="1200" dirty="0" smtClean="0">
                <a:solidFill>
                  <a:srgbClr val="E26C84"/>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E26C84"/>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57512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15560F30-D014-B843-ABB1-9AF77139AE5C}"/>
              </a:ext>
            </a:extLst>
          </p:cNvPr>
          <p:cNvSpPr>
            <a:spLocks noGrp="1"/>
          </p:cNvSpPr>
          <p:nvPr>
            <p:ph sz="quarter" idx="10"/>
          </p:nvPr>
        </p:nvSpPr>
        <p:spPr>
          <a:xfrm>
            <a:off x="2755932" y="367104"/>
            <a:ext cx="8266784" cy="2884569"/>
          </a:xfrm>
          <a:prstGeom prst="rect">
            <a:avLst/>
          </a:prstGeom>
        </p:spPr>
        <p:txBody>
          <a:bodyPr lIns="0" tIns="0" rIns="0" bIns="0"/>
          <a:lstStyle>
            <a:lvl1pPr marL="396000" indent="-396000">
              <a:lnSpc>
                <a:spcPts val="2600"/>
              </a:lnSpc>
              <a:spcBef>
                <a:spcPts val="700"/>
              </a:spcBef>
              <a:buFont typeface="System Font"/>
              <a:buChar char="—"/>
              <a:defRPr lang="en-US" sz="1800" kern="1200" dirty="0" smtClean="0">
                <a:solidFill>
                  <a:srgbClr val="E26C84"/>
                </a:solidFill>
                <a:latin typeface="Arial" panose="020B0604020202020204" pitchFamily="34" charset="0"/>
                <a:ea typeface="+mn-ea"/>
                <a:cs typeface="Arial" panose="020B0604020202020204" pitchFamily="34" charset="0"/>
              </a:defRPr>
            </a:lvl1pPr>
            <a:lvl2pPr marL="1080000" indent="-540000">
              <a:lnSpc>
                <a:spcPts val="2600"/>
              </a:lnSpc>
              <a:spcBef>
                <a:spcPts val="700"/>
              </a:spcBef>
              <a:defRPr lang="en-US" sz="1800" kern="1200" dirty="0">
                <a:solidFill>
                  <a:srgbClr val="283683"/>
                </a:solidFill>
                <a:latin typeface="Arial" panose="020B0604020202020204" pitchFamily="34" charset="0"/>
                <a:ea typeface="+mn-ea"/>
                <a:cs typeface="Arial" panose="020B0604020202020204" pitchFamily="34" charset="0"/>
              </a:defRPr>
            </a:lvl2pPr>
          </a:lstStyle>
          <a:p>
            <a:pPr lvl="0"/>
            <a:r>
              <a:rPr lang="en-US" dirty="0"/>
              <a:t>Click to edit Master text styles</a:t>
            </a:r>
          </a:p>
        </p:txBody>
      </p:sp>
      <p:sp>
        <p:nvSpPr>
          <p:cNvPr id="10" name="Content Placeholder 9">
            <a:extLst>
              <a:ext uri="{FF2B5EF4-FFF2-40B4-BE49-F238E27FC236}">
                <a16:creationId xmlns:a16="http://schemas.microsoft.com/office/drawing/2014/main" id="{28C4EDE4-9B8F-FA4E-9D73-029099D7EECA}"/>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1347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rgbClr val="1C1B4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C1AF-7022-C44B-B3B0-4DE83B7D4FB6}"/>
              </a:ext>
            </a:extLst>
          </p:cNvPr>
          <p:cNvSpPr txBox="1"/>
          <p:nvPr userDrawn="1"/>
        </p:nvSpPr>
        <p:spPr>
          <a:xfrm>
            <a:off x="465219" y="6258846"/>
            <a:ext cx="1938616"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THINK.DO.SPRINTS.</a:t>
            </a:r>
          </a:p>
        </p:txBody>
      </p:sp>
      <p:sp>
        <p:nvSpPr>
          <p:cNvPr id="6" name="TextBox 5">
            <a:extLst>
              <a:ext uri="{FF2B5EF4-FFF2-40B4-BE49-F238E27FC236}">
                <a16:creationId xmlns:a16="http://schemas.microsoft.com/office/drawing/2014/main" id="{6BC2B8EF-0B8F-3F42-8D87-71A0B28C3134}"/>
              </a:ext>
            </a:extLst>
          </p:cNvPr>
          <p:cNvSpPr txBox="1"/>
          <p:nvPr userDrawn="1"/>
        </p:nvSpPr>
        <p:spPr>
          <a:xfrm>
            <a:off x="2755932" y="6258846"/>
            <a:ext cx="3060405" cy="169277"/>
          </a:xfrm>
          <a:prstGeom prst="rect">
            <a:avLst/>
          </a:prstGeom>
          <a:noFill/>
        </p:spPr>
        <p:txBody>
          <a:bodyPr wrap="square" lIns="0" tIns="0" rIns="0" bIns="0" rtlCol="0">
            <a:spAutoFit/>
          </a:bodyPr>
          <a:lstStyle/>
          <a:p>
            <a:r>
              <a:rPr lang="en-US" sz="1100" dirty="0">
                <a:solidFill>
                  <a:schemeClr val="bg1"/>
                </a:solidFill>
                <a:latin typeface="Suisse Int'l Mono" panose="020B0509000000000000" pitchFamily="49" charset="77"/>
              </a:rPr>
              <a:t>RENDRE CELA POSSIBLE</a:t>
            </a:r>
          </a:p>
        </p:txBody>
      </p:sp>
      <p:sp>
        <p:nvSpPr>
          <p:cNvPr id="8" name="TextBox 7">
            <a:extLst>
              <a:ext uri="{FF2B5EF4-FFF2-40B4-BE49-F238E27FC236}">
                <a16:creationId xmlns:a16="http://schemas.microsoft.com/office/drawing/2014/main" id="{03EFABE1-BAA0-EC44-B246-D6A1887BF706}"/>
              </a:ext>
            </a:extLst>
          </p:cNvPr>
          <p:cNvSpPr txBox="1"/>
          <p:nvPr userDrawn="1"/>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a:t>
            </a:fld>
            <a:endParaRPr lang="en-US" sz="1100" dirty="0">
              <a:solidFill>
                <a:schemeClr val="bg1"/>
              </a:solidFill>
              <a:latin typeface="Suisse Int'l Mono" panose="020B0509000000000000" pitchFamily="49" charset="77"/>
            </a:endParaRPr>
          </a:p>
        </p:txBody>
      </p:sp>
      <p:sp>
        <p:nvSpPr>
          <p:cNvPr id="3" name="Content Placeholder 2">
            <a:extLst>
              <a:ext uri="{FF2B5EF4-FFF2-40B4-BE49-F238E27FC236}">
                <a16:creationId xmlns:a16="http://schemas.microsoft.com/office/drawing/2014/main" id="{53546AC3-58D1-4A40-8501-E6C4B7E34DAB}"/>
              </a:ext>
            </a:extLst>
          </p:cNvPr>
          <p:cNvSpPr>
            <a:spLocks noGrp="1"/>
          </p:cNvSpPr>
          <p:nvPr>
            <p:ph sz="quarter" idx="10" hasCustomPrompt="1"/>
          </p:nvPr>
        </p:nvSpPr>
        <p:spPr>
          <a:xfrm>
            <a:off x="2755932" y="401301"/>
            <a:ext cx="8200993" cy="5542299"/>
          </a:xfrm>
          <a:prstGeom prst="rect">
            <a:avLst/>
          </a:prstGeom>
        </p:spPr>
        <p:txBody>
          <a:bodyPr lIns="0" tIns="0" rIns="0" bIns="0"/>
          <a:lstStyle>
            <a:lvl1pPr marL="0" indent="0">
              <a:lnSpc>
                <a:spcPts val="7000"/>
              </a:lnSpc>
              <a:spcBef>
                <a:spcPts val="1000"/>
              </a:spcBef>
              <a:buNone/>
              <a:defRPr lang="en-US" sz="6600" kern="1200" spc="40" dirty="0">
                <a:solidFill>
                  <a:srgbClr val="E26C84"/>
                </a:solidFill>
                <a:latin typeface="Suisse Int'l Mono" panose="020B0509000000000000" pitchFamily="49" charset="77"/>
                <a:ea typeface="+mn-ea"/>
                <a:cs typeface="Arial" panose="020B0604020202020204" pitchFamily="34" charset="0"/>
              </a:defRPr>
            </a:lvl1pPr>
            <a:lvl2pPr marL="252000" indent="0">
              <a:buNone/>
              <a:defRPr/>
            </a:lvl2pPr>
            <a:lvl3pPr marL="504000" indent="0">
              <a:buNone/>
              <a:defRPr/>
            </a:lvl3pPr>
            <a:lvl4pPr marL="756000" indent="0">
              <a:buNone/>
              <a:defRPr/>
            </a:lvl4pPr>
            <a:lvl5pPr marL="1008000" indent="0">
              <a:buNone/>
              <a:defRPr/>
            </a:lvl5pPr>
          </a:lstStyle>
          <a:p>
            <a:pPr lvl="0"/>
            <a:r>
              <a:rPr lang="en-US" dirty="0"/>
              <a:t>CLICK TO EDIT MASTER TEXT STYLES</a:t>
            </a:r>
          </a:p>
        </p:txBody>
      </p:sp>
      <p:sp>
        <p:nvSpPr>
          <p:cNvPr id="9" name="Content Placeholder 9">
            <a:extLst>
              <a:ext uri="{FF2B5EF4-FFF2-40B4-BE49-F238E27FC236}">
                <a16:creationId xmlns:a16="http://schemas.microsoft.com/office/drawing/2014/main" id="{53C26B26-52F5-5E4D-AE48-9CB6C5BEF402}"/>
              </a:ext>
            </a:extLst>
          </p:cNvPr>
          <p:cNvSpPr>
            <a:spLocks noGrp="1"/>
          </p:cNvSpPr>
          <p:nvPr>
            <p:ph sz="quarter" idx="11" hasCustomPrompt="1"/>
          </p:nvPr>
        </p:nvSpPr>
        <p:spPr>
          <a:xfrm>
            <a:off x="442913" y="441325"/>
            <a:ext cx="2130605" cy="433388"/>
          </a:xfrm>
          <a:prstGeom prst="rect">
            <a:avLst/>
          </a:prstGeom>
        </p:spPr>
        <p:txBody>
          <a:bodyPr lIns="0" tIns="0" rIns="0" bIns="0"/>
          <a:lstStyle>
            <a:lvl1pPr marL="0" indent="0">
              <a:buNone/>
              <a:defRPr lang="en-US" sz="1050" b="1" kern="1200" spc="40" dirty="0">
                <a:solidFill>
                  <a:schemeClr val="bg1"/>
                </a:solidFill>
                <a:latin typeface="Suisse Int'l Mono" panose="020B0509000000000000" pitchFamily="49" charset="77"/>
                <a:ea typeface="+mn-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74076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 Center">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F75D0-DE69-4E4F-B7AD-4BBCF34DCD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2012" y="6083086"/>
            <a:ext cx="531893" cy="568800"/>
          </a:xfrm>
          <a:prstGeom prst="rect">
            <a:avLst/>
          </a:prstGeom>
        </p:spPr>
      </p:pic>
    </p:spTree>
    <p:extLst>
      <p:ext uri="{BB962C8B-B14F-4D97-AF65-F5344CB8AC3E}">
        <p14:creationId xmlns:p14="http://schemas.microsoft.com/office/powerpoint/2010/main" val="12449470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425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0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075F67-1F51-A442-A5A8-D2DBBE428D55}"/>
              </a:ext>
            </a:extLst>
          </p:cNvPr>
          <p:cNvCxnSpPr>
            <a:cxnSpLocks/>
          </p:cNvCxnSpPr>
          <p:nvPr userDrawn="1"/>
        </p:nvCxnSpPr>
        <p:spPr>
          <a:xfrm flipV="1">
            <a:off x="368754" y="6453188"/>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909484-01D8-0245-9AB2-239C34E1332D}"/>
              </a:ext>
            </a:extLst>
          </p:cNvPr>
          <p:cNvCxnSpPr/>
          <p:nvPr userDrawn="1"/>
        </p:nvCxnSpPr>
        <p:spPr>
          <a:xfrm flipV="1">
            <a:off x="368754" y="617477"/>
            <a:ext cx="11451771" cy="145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7D92553-A8BE-3B40-957B-FA1C26E6DB66}"/>
              </a:ext>
            </a:extLst>
          </p:cNvPr>
          <p:cNvSpPr txBox="1"/>
          <p:nvPr userDrawn="1"/>
        </p:nvSpPr>
        <p:spPr>
          <a:xfrm>
            <a:off x="371475" y="336039"/>
            <a:ext cx="3265715" cy="215444"/>
          </a:xfrm>
          <a:prstGeom prst="rect">
            <a:avLst/>
          </a:prstGeom>
          <a:noFill/>
        </p:spPr>
        <p:txBody>
          <a:bodyPr wrap="square" lIns="0" tIns="0" rIns="0" bIns="0" rtlCol="0">
            <a:noAutofit/>
          </a:bodyPr>
          <a:lstStyle/>
          <a:p>
            <a:r>
              <a:rPr lang="en-GB" sz="900" spc="200" baseline="0" dirty="0">
                <a:latin typeface="Arial" panose="020B0604020202020204" pitchFamily="34" charset="0"/>
                <a:cs typeface="Arial" panose="020B0604020202020204" pitchFamily="34" charset="0"/>
              </a:rPr>
              <a:t>SONY MUSIC ENTERTAINMENT</a:t>
            </a:r>
          </a:p>
        </p:txBody>
      </p:sp>
    </p:spTree>
    <p:extLst>
      <p:ext uri="{BB962C8B-B14F-4D97-AF65-F5344CB8AC3E}">
        <p14:creationId xmlns:p14="http://schemas.microsoft.com/office/powerpoint/2010/main" val="174026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8" r:id="rId5"/>
    <p:sldLayoutId id="2147483709" r:id="rId6"/>
    <p:sldLayoutId id="2147483711" r:id="rId7"/>
    <p:sldLayoutId id="2147483710" r:id="rId8"/>
    <p:sldLayoutId id="2147483676" r:id="rId9"/>
    <p:sldLayoutId id="2147483677" r:id="rId10"/>
  </p:sldLayoutIdLst>
  <p:hf hdr="0" dt="0"/>
  <p:txStyles>
    <p:titleStyle>
      <a:lvl1pPr algn="l" defTabSz="914400" rtl="0" eaLnBrk="1" latinLnBrk="0" hangingPunct="1">
        <a:lnSpc>
          <a:spcPct val="105000"/>
        </a:lnSpc>
        <a:spcBef>
          <a:spcPct val="0"/>
        </a:spcBef>
        <a:buNone/>
        <a:defRPr sz="2100" b="1" kern="1200" cap="all" baseline="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2200"/>
        </a:spcBef>
        <a:buFont typeface=".SF NS Symbols Regular"/>
        <a:buChar char="★"/>
        <a:defRPr sz="1600" kern="1200">
          <a:solidFill>
            <a:schemeClr val="tx1"/>
          </a:solidFill>
          <a:latin typeface="+mn-lt"/>
          <a:ea typeface="+mn-ea"/>
          <a:cs typeface="+mn-cs"/>
        </a:defRPr>
      </a:lvl1pPr>
      <a:lvl2pPr marL="504000" indent="-252000" algn="l" defTabSz="914400" rtl="0" eaLnBrk="1" latinLnBrk="0" hangingPunct="1">
        <a:lnSpc>
          <a:spcPct val="100000"/>
        </a:lnSpc>
        <a:spcBef>
          <a:spcPts val="2200"/>
        </a:spcBef>
        <a:buFont typeface="Arial" panose="020B0604020202020204" pitchFamily="34" charset="0"/>
        <a:buChar char="—"/>
        <a:defRPr sz="1450" kern="1200">
          <a:solidFill>
            <a:schemeClr val="tx1"/>
          </a:solidFill>
          <a:latin typeface="+mn-lt"/>
          <a:ea typeface="+mn-ea"/>
          <a:cs typeface="+mn-cs"/>
        </a:defRPr>
      </a:lvl2pPr>
      <a:lvl3pPr marL="756000" indent="-252000" algn="l" defTabSz="914400" rtl="0" eaLnBrk="1" latinLnBrk="0" hangingPunct="1">
        <a:lnSpc>
          <a:spcPct val="100000"/>
        </a:lnSpc>
        <a:spcBef>
          <a:spcPts val="2200"/>
        </a:spcBef>
        <a:buFont typeface=".SF NS Symbols Regular"/>
        <a:buChar char="★"/>
        <a:defRPr sz="1300" kern="1200">
          <a:solidFill>
            <a:schemeClr val="tx1"/>
          </a:solidFill>
          <a:latin typeface="+mn-lt"/>
          <a:ea typeface="+mn-ea"/>
          <a:cs typeface="+mn-cs"/>
        </a:defRPr>
      </a:lvl3pPr>
      <a:lvl4pPr marL="1008000" indent="-252000" algn="l" defTabSz="914400" rtl="0" eaLnBrk="1" latinLnBrk="0" hangingPunct="1">
        <a:lnSpc>
          <a:spcPct val="100000"/>
        </a:lnSpc>
        <a:spcBef>
          <a:spcPts val="1800"/>
        </a:spcBef>
        <a:buFont typeface="Arial" panose="020B0604020202020204" pitchFamily="34" charset="0"/>
        <a:buChar char="—"/>
        <a:defRPr sz="1150" kern="1200">
          <a:solidFill>
            <a:schemeClr val="tx1"/>
          </a:solidFill>
          <a:latin typeface="+mn-lt"/>
          <a:ea typeface="+mn-ea"/>
          <a:cs typeface="+mn-cs"/>
        </a:defRPr>
      </a:lvl4pPr>
      <a:lvl5pPr marL="1260000" indent="-252000" algn="l" defTabSz="914400" rtl="0" eaLnBrk="1" latinLnBrk="0" hangingPunct="1">
        <a:lnSpc>
          <a:spcPct val="100000"/>
        </a:lnSpc>
        <a:spcBef>
          <a:spcPts val="18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234" userDrawn="1">
          <p15:clr>
            <a:srgbClr val="F26B43"/>
          </p15:clr>
        </p15:guide>
        <p15:guide id="3" pos="7446">
          <p15:clr>
            <a:srgbClr val="F26B43"/>
          </p15:clr>
        </p15:guide>
        <p15:guide id="4" orient="horz" pos="4065" userDrawn="1">
          <p15:clr>
            <a:srgbClr val="F26B43"/>
          </p15:clr>
        </p15:guide>
        <p15:guide id="5" pos="3885">
          <p15:clr>
            <a:srgbClr val="F26B43"/>
          </p15:clr>
        </p15:guide>
        <p15:guide id="6" pos="3795">
          <p15:clr>
            <a:srgbClr val="F26B43"/>
          </p15:clr>
        </p15:guide>
        <p15:guide id="7" pos="2060">
          <p15:clr>
            <a:srgbClr val="F26B43"/>
          </p15:clr>
        </p15:guide>
        <p15:guide id="8" pos="1969">
          <p15:clr>
            <a:srgbClr val="F26B43"/>
          </p15:clr>
        </p15:guide>
        <p15:guide id="9" pos="5620">
          <p15:clr>
            <a:srgbClr val="F26B43"/>
          </p15:clr>
        </p15:guide>
        <p15:guide id="10" pos="5712">
          <p15:clr>
            <a:srgbClr val="F26B43"/>
          </p15:clr>
        </p15:guide>
        <p15:guide id="11" orient="horz" pos="1197">
          <p15:clr>
            <a:srgbClr val="F26B43"/>
          </p15:clr>
        </p15:guide>
        <p15:guide id="12" orient="horz" pos="2500">
          <p15:clr>
            <a:srgbClr val="F26B43"/>
          </p15:clr>
        </p15:guide>
        <p15:guide id="13" orient="horz" pos="2591">
          <p15:clr>
            <a:srgbClr val="F26B43"/>
          </p15:clr>
        </p15:guide>
        <p15:guide id="14"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EEDE5-7639-F54B-9B21-3B3020662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 y="0"/>
            <a:ext cx="12187818" cy="6858000"/>
          </a:xfrm>
          <a:prstGeom prst="rect">
            <a:avLst/>
          </a:prstGeom>
        </p:spPr>
      </p:pic>
      <p:sp>
        <p:nvSpPr>
          <p:cNvPr id="7" name="Rectangle 6">
            <a:extLst>
              <a:ext uri="{FF2B5EF4-FFF2-40B4-BE49-F238E27FC236}">
                <a16:creationId xmlns:a16="http://schemas.microsoft.com/office/drawing/2014/main" id="{D46D40DF-389F-9946-823B-2FFB9AC61DF6}"/>
              </a:ext>
            </a:extLst>
          </p:cNvPr>
          <p:cNvSpPr/>
          <p:nvPr/>
        </p:nvSpPr>
        <p:spPr>
          <a:xfrm>
            <a:off x="484912" y="440037"/>
            <a:ext cx="7946631" cy="2548994"/>
          </a:xfrm>
          <a:prstGeom prst="rect">
            <a:avLst/>
          </a:prstGeom>
          <a:effectLst/>
        </p:spPr>
        <p:txBody>
          <a:bodyPr wrap="none" lIns="0" tIns="0" rIns="0" bIns="0">
            <a:noAutofit/>
          </a:bodyPr>
          <a:lstStyle/>
          <a:p>
            <a:pPr>
              <a:lnSpc>
                <a:spcPts val="7000"/>
              </a:lnSpc>
            </a:pPr>
            <a:r>
              <a:rPr lang="fr-FR" sz="6600" spc="40" dirty="0">
                <a:solidFill>
                  <a:schemeClr val="bg1"/>
                </a:solidFill>
                <a:latin typeface="Suisse Int'l Mono" panose="020B0509000000000000" pitchFamily="49" charset="77"/>
                <a:cs typeface="Arial" panose="020B0604020202020204" pitchFamily="34" charset="0"/>
              </a:rPr>
              <a:t>THINK.</a:t>
            </a:r>
            <a:br>
              <a:rPr lang="fr-FR" sz="6600" spc="40" dirty="0">
                <a:solidFill>
                  <a:schemeClr val="bg1"/>
                </a:solidFill>
                <a:latin typeface="Suisse Int'l Mono" panose="020B0509000000000000" pitchFamily="49" charset="77"/>
                <a:cs typeface="Arial" panose="020B0604020202020204" pitchFamily="34" charset="0"/>
              </a:rPr>
            </a:br>
            <a:r>
              <a:rPr lang="fr-FR" sz="6600" spc="40" dirty="0">
                <a:solidFill>
                  <a:schemeClr val="bg1"/>
                </a:solidFill>
                <a:latin typeface="Suisse Int'l Mono" panose="020B0509000000000000" pitchFamily="49" charset="77"/>
                <a:cs typeface="Arial" panose="020B0604020202020204" pitchFamily="34" charset="0"/>
              </a:rPr>
              <a:t>DO.SPRINTS.</a:t>
            </a:r>
          </a:p>
        </p:txBody>
      </p:sp>
      <p:pic>
        <p:nvPicPr>
          <p:cNvPr id="8" name="Picture 7">
            <a:extLst>
              <a:ext uri="{FF2B5EF4-FFF2-40B4-BE49-F238E27FC236}">
                <a16:creationId xmlns:a16="http://schemas.microsoft.com/office/drawing/2014/main" id="{8CA1B0C5-A7AD-1348-81B8-9AAECD52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13" y="5518803"/>
            <a:ext cx="839337" cy="899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546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1">
            <a:extLst>
              <a:ext uri="{FF2B5EF4-FFF2-40B4-BE49-F238E27FC236}">
                <a16:creationId xmlns:a16="http://schemas.microsoft.com/office/drawing/2014/main" id="{2ABE25E6-3DE6-0C45-8963-66304A5C8EFB}"/>
              </a:ext>
            </a:extLst>
          </p:cNvPr>
          <p:cNvSpPr>
            <a:spLocks noGrp="1"/>
          </p:cNvSpPr>
          <p:nvPr>
            <p:ph sz="quarter" idx="11"/>
          </p:nvPr>
        </p:nvSpPr>
        <p:spPr>
          <a:xfrm>
            <a:off x="442913" y="441325"/>
            <a:ext cx="2714400" cy="433388"/>
          </a:xfrm>
        </p:spPr>
        <p:txBody>
          <a:bodyPr/>
          <a:lstStyle/>
          <a:p>
            <a:r>
              <a:rPr lang="fr-FR" dirty="0"/>
              <a:t>LES DIFFÉRENCES GÉNÉRATIONNELLES AU TRAVAIL</a:t>
            </a:r>
            <a:br>
              <a:rPr lang="fr-FR" dirty="0"/>
            </a:br>
            <a:r>
              <a:rPr lang="fr-FR" dirty="0"/>
              <a:t>– STYLES, BESOINS ET MOTIVATIONS</a:t>
            </a:r>
          </a:p>
          <a:p>
            <a:endParaRPr lang="en-US" dirty="0"/>
          </a:p>
          <a:p>
            <a:endParaRPr lang="en-US" dirty="0"/>
          </a:p>
        </p:txBody>
      </p:sp>
      <p:sp>
        <p:nvSpPr>
          <p:cNvPr id="2" name="TextBox 1"/>
          <p:cNvSpPr txBox="1"/>
          <p:nvPr/>
        </p:nvSpPr>
        <p:spPr>
          <a:xfrm>
            <a:off x="7808524" y="5973193"/>
            <a:ext cx="3222125" cy="246221"/>
          </a:xfrm>
          <a:prstGeom prst="rect">
            <a:avLst/>
          </a:prstGeom>
          <a:noFill/>
        </p:spPr>
        <p:txBody>
          <a:bodyPr wrap="square" rtlCol="0">
            <a:spAutoFit/>
          </a:bodyPr>
          <a:lstStyle/>
          <a:p>
            <a:r>
              <a:rPr lang="fr-FR" sz="1000" dirty="0">
                <a:solidFill>
                  <a:schemeClr val="bg1"/>
                </a:solidFill>
                <a:latin typeface="Arial" panose="020B0604020202020204" pitchFamily="34" charset="0"/>
                <a:cs typeface="Arial" panose="020B0604020202020204" pitchFamily="34" charset="0"/>
              </a:rPr>
              <a:t>Référence : Blog </a:t>
            </a:r>
            <a:r>
              <a:rPr lang="fr-FR" sz="1000" dirty="0" err="1">
                <a:solidFill>
                  <a:schemeClr val="bg1"/>
                </a:solidFill>
                <a:latin typeface="Arial" panose="020B0604020202020204" pitchFamily="34" charset="0"/>
                <a:cs typeface="Arial" panose="020B0604020202020204" pitchFamily="34" charset="0"/>
              </a:rPr>
              <a:t>Innocentive</a:t>
            </a:r>
            <a:r>
              <a:rPr lang="fr-FR" sz="1000" dirty="0">
                <a:solidFill>
                  <a:schemeClr val="bg1"/>
                </a:solidFill>
                <a:latin typeface="Arial" panose="020B0604020202020204" pitchFamily="34" charset="0"/>
                <a:cs typeface="Arial" panose="020B0604020202020204" pitchFamily="34" charset="0"/>
              </a:rPr>
              <a:t> par </a:t>
            </a:r>
            <a:r>
              <a:rPr lang="fr-FR" sz="1000" dirty="0" err="1">
                <a:solidFill>
                  <a:schemeClr val="bg1"/>
                </a:solidFill>
                <a:latin typeface="Arial" panose="020B0604020202020204" pitchFamily="34" charset="0"/>
                <a:cs typeface="Arial" panose="020B0604020202020204" pitchFamily="34" charset="0"/>
              </a:rPr>
              <a:t>jartses</a:t>
            </a:r>
            <a:r>
              <a:rPr lang="fr-FR" sz="1000" dirty="0">
                <a:solidFill>
                  <a:schemeClr val="bg1"/>
                </a:solidFill>
                <a:latin typeface="Arial" panose="020B0604020202020204" pitchFamily="34" charset="0"/>
                <a:cs typeface="Arial" panose="020B0604020202020204" pitchFamily="34" charset="0"/>
              </a:rPr>
              <a:t>, nov. 2013</a:t>
            </a:r>
          </a:p>
        </p:txBody>
      </p:sp>
      <p:sp>
        <p:nvSpPr>
          <p:cNvPr id="22" name="Oval 21">
            <a:extLst>
              <a:ext uri="{FF2B5EF4-FFF2-40B4-BE49-F238E27FC236}">
                <a16:creationId xmlns:a16="http://schemas.microsoft.com/office/drawing/2014/main" id="{749DF425-DAF2-9547-AEE8-2203F879EF3C}"/>
              </a:ext>
            </a:extLst>
          </p:cNvPr>
          <p:cNvSpPr/>
          <p:nvPr/>
        </p:nvSpPr>
        <p:spPr>
          <a:xfrm>
            <a:off x="5775565" y="619706"/>
            <a:ext cx="510014" cy="51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1B4E"/>
              </a:solidFill>
            </a:endParaRPr>
          </a:p>
        </p:txBody>
      </p:sp>
      <p:graphicFrame>
        <p:nvGraphicFramePr>
          <p:cNvPr id="24" name="Table 23">
            <a:extLst>
              <a:ext uri="{FF2B5EF4-FFF2-40B4-BE49-F238E27FC236}">
                <a16:creationId xmlns:a16="http://schemas.microsoft.com/office/drawing/2014/main" id="{DB4FC77C-107F-154A-A5F3-734DF78251E1}"/>
              </a:ext>
            </a:extLst>
          </p:cNvPr>
          <p:cNvGraphicFramePr>
            <a:graphicFrameLocks noGrp="1"/>
          </p:cNvGraphicFramePr>
          <p:nvPr>
            <p:extLst>
              <p:ext uri="{D42A27DB-BD31-4B8C-83A1-F6EECF244321}">
                <p14:modId xmlns:p14="http://schemas.microsoft.com/office/powerpoint/2010/main" val="2837279610"/>
              </p:ext>
            </p:extLst>
          </p:nvPr>
        </p:nvGraphicFramePr>
        <p:xfrm>
          <a:off x="1446629" y="1398015"/>
          <a:ext cx="9144000" cy="4517525"/>
        </p:xfrm>
        <a:graphic>
          <a:graphicData uri="http://schemas.openxmlformats.org/drawingml/2006/table">
            <a:tbl>
              <a:tblPr firstRow="1" bandRow="1">
                <a:tableStyleId>{5C22544A-7EE6-4342-B048-85BDC9FD1C3A}</a:tableStyleId>
              </a:tblPr>
              <a:tblGrid>
                <a:gridCol w="3420000">
                  <a:extLst>
                    <a:ext uri="{9D8B030D-6E8A-4147-A177-3AD203B41FA5}">
                      <a16:colId xmlns:a16="http://schemas.microsoft.com/office/drawing/2014/main" val="20000"/>
                    </a:ext>
                  </a:extLst>
                </a:gridCol>
                <a:gridCol w="2304000">
                  <a:extLst>
                    <a:ext uri="{9D8B030D-6E8A-4147-A177-3AD203B41FA5}">
                      <a16:colId xmlns:a16="http://schemas.microsoft.com/office/drawing/2014/main" val="1802942136"/>
                    </a:ext>
                  </a:extLst>
                </a:gridCol>
                <a:gridCol w="3420000">
                  <a:extLst>
                    <a:ext uri="{9D8B030D-6E8A-4147-A177-3AD203B41FA5}">
                      <a16:colId xmlns:a16="http://schemas.microsoft.com/office/drawing/2014/main" val="20001"/>
                    </a:ext>
                  </a:extLst>
                </a:gridCol>
              </a:tblGrid>
              <a:tr h="862845">
                <a:tc>
                  <a:txBody>
                    <a:bodyPr/>
                    <a:lstStyle/>
                    <a:p>
                      <a:pPr algn="r"/>
                      <a:r>
                        <a:rPr lang="fr-FR" sz="1100" b="0" i="0" baseline="0" dirty="0">
                          <a:solidFill>
                            <a:srgbClr val="1C1B4E"/>
                          </a:solidFill>
                          <a:latin typeface="Arial" panose="020B0604020202020204" pitchFamily="34" charset="0"/>
                          <a:ea typeface="Courier New" charset="0"/>
                          <a:cs typeface="Arial" panose="020B0604020202020204" pitchFamily="34" charset="0"/>
                        </a:rPr>
                        <a:t>Le pouvoir vient avec l’ancienneté et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l’expérience, et découle d’une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position d’autorité. </a:t>
                      </a:r>
                    </a:p>
                    <a:p>
                      <a:pPr algn="r"/>
                      <a:r>
                        <a:rPr lang="fr-FR" sz="1100" b="0" i="0" baseline="0" dirty="0">
                          <a:solidFill>
                            <a:srgbClr val="1C1B4E"/>
                          </a:solidFill>
                          <a:latin typeface="Arial" panose="020B0604020202020204" pitchFamily="34" charset="0"/>
                          <a:ea typeface="Courier New" charset="0"/>
                          <a:cs typeface="Arial" panose="020B0604020202020204" pitchFamily="34" charset="0"/>
                        </a:rPr>
                        <a:t>Conserve la propriété des informations. </a:t>
                      </a: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100" b="0" i="0" dirty="0">
                          <a:solidFill>
                            <a:schemeClr val="bg1"/>
                          </a:solidFill>
                          <a:latin typeface="Arial" panose="020B0604020202020204" pitchFamily="34" charset="0"/>
                          <a:ea typeface="Courier New" charset="0"/>
                          <a:cs typeface="Arial" panose="020B0604020202020204" pitchFamily="34" charset="0"/>
                        </a:rPr>
                        <a:t>Le pouvoir est mieux partagé collectivement au sein de l’équipe.</a:t>
                      </a:r>
                      <a:r>
                        <a:rPr lang="fr-FR" sz="1100" b="0" i="0" baseline="0" dirty="0">
                          <a:solidFill>
                            <a:schemeClr val="bg1"/>
                          </a:solidFill>
                          <a:latin typeface="Arial" panose="020B0604020202020204" pitchFamily="34" charset="0"/>
                          <a:ea typeface="Courier New" charset="0"/>
                          <a:cs typeface="Arial" panose="020B0604020202020204" pitchFamily="34" charset="0"/>
                        </a:rPr>
                        <a:t> </a:t>
                      </a:r>
                      <a:r>
                        <a:rPr lang="fr-FR" sz="1100" b="0" i="0" dirty="0">
                          <a:solidFill>
                            <a:schemeClr val="bg1"/>
                          </a:solidFill>
                          <a:latin typeface="Arial" panose="020B0604020202020204" pitchFamily="34" charset="0"/>
                          <a:ea typeface="Courier New" charset="0"/>
                          <a:cs typeface="Arial" panose="020B0604020202020204" pitchFamily="34" charset="0"/>
                        </a:rPr>
                        <a:t>Partage ouvertement les informations à tous les niveaux et attend des autres qu’ils prennent des décisions.</a:t>
                      </a:r>
                    </a:p>
                  </a:txBody>
                  <a:tcPr marL="162652" marR="162652" marT="65060" marB="6506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2845">
                <a:tc>
                  <a:txBody>
                    <a:bodyPr/>
                    <a:lstStyle/>
                    <a:p>
                      <a:pPr algn="r"/>
                      <a:r>
                        <a:rPr lang="fr-FR" sz="1100" b="0" i="0" dirty="0">
                          <a:solidFill>
                            <a:srgbClr val="1C1B4E"/>
                          </a:solidFill>
                          <a:latin typeface="Arial" panose="020B0604020202020204" pitchFamily="34" charset="0"/>
                          <a:ea typeface="Courier New" charset="0"/>
                          <a:cs typeface="Arial" panose="020B0604020202020204" pitchFamily="34" charset="0"/>
                        </a:rPr>
                        <a:t>Structure la discussion et veut approuver</a:t>
                      </a:r>
                      <a:r>
                        <a:rPr lang="fr-FR" sz="1100" b="0" i="0" baseline="0" dirty="0">
                          <a:solidFill>
                            <a:srgbClr val="1C1B4E"/>
                          </a:solidFill>
                          <a:latin typeface="Arial" panose="020B0604020202020204" pitchFamily="34" charset="0"/>
                          <a:ea typeface="Courier New" charset="0"/>
                          <a:cs typeface="Arial" panose="020B0604020202020204" pitchFamily="34" charset="0"/>
                        </a:rPr>
                        <a:t> ou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être responsable de l’approbation de la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solution finale. </a:t>
                      </a:r>
                    </a:p>
                    <a:p>
                      <a:pPr algn="r"/>
                      <a:r>
                        <a:rPr lang="fr-FR" sz="1100" b="0" i="0" baseline="0" dirty="0">
                          <a:solidFill>
                            <a:srgbClr val="1C1B4E"/>
                          </a:solidFill>
                          <a:latin typeface="Arial" panose="020B0604020202020204" pitchFamily="34" charset="0"/>
                          <a:ea typeface="Courier New" charset="0"/>
                          <a:cs typeface="Arial" panose="020B0604020202020204" pitchFamily="34" charset="0"/>
                        </a:rPr>
                        <a:t>Applique des décisions prises ailleurs.</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100" b="0" i="0" baseline="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100" b="0" i="0" dirty="0">
                          <a:solidFill>
                            <a:schemeClr val="bg1"/>
                          </a:solidFill>
                          <a:latin typeface="Arial" panose="020B0604020202020204" pitchFamily="34" charset="0"/>
                          <a:ea typeface="Courier New" charset="0"/>
                          <a:cs typeface="Arial" panose="020B0604020202020204" pitchFamily="34" charset="0"/>
                        </a:rPr>
                        <a:t>Encourage les suggestions, facilite les brainstormings et attribue la prise de décision à l’équipe avec des paramètres clairement définis.</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2845">
                <a:tc>
                  <a:txBody>
                    <a:bodyPr/>
                    <a:lstStyle/>
                    <a:p>
                      <a:pPr algn="r"/>
                      <a:r>
                        <a:rPr lang="fr-FR" sz="1100" b="0" i="0" dirty="0">
                          <a:solidFill>
                            <a:srgbClr val="1C1B4E"/>
                          </a:solidFill>
                          <a:latin typeface="Arial" panose="020B0604020202020204" pitchFamily="34" charset="0"/>
                          <a:ea typeface="Courier New" charset="0"/>
                          <a:cs typeface="Arial" panose="020B0604020202020204" pitchFamily="34" charset="0"/>
                        </a:rPr>
                        <a:t>Se focalise uniquement sur les domaines à </a:t>
                      </a:r>
                      <a:br>
                        <a:rPr lang="fr-FR" sz="1100" b="0" i="0" dirty="0">
                          <a:solidFill>
                            <a:srgbClr val="1C1B4E"/>
                          </a:solidFill>
                          <a:latin typeface="Arial" panose="020B0604020202020204" pitchFamily="34" charset="0"/>
                          <a:ea typeface="Courier New" charset="0"/>
                          <a:cs typeface="Arial" panose="020B0604020202020204" pitchFamily="34" charset="0"/>
                        </a:rPr>
                      </a:br>
                      <a:r>
                        <a:rPr lang="fr-FR" sz="1100" b="0" i="0" dirty="0">
                          <a:solidFill>
                            <a:srgbClr val="1C1B4E"/>
                          </a:solidFill>
                          <a:latin typeface="Arial" panose="020B0604020202020204" pitchFamily="34" charset="0"/>
                          <a:ea typeface="Courier New" charset="0"/>
                          <a:cs typeface="Arial" panose="020B0604020202020204" pitchFamily="34" charset="0"/>
                        </a:rPr>
                        <a:t>fort impact avec une</a:t>
                      </a:r>
                      <a:r>
                        <a:rPr lang="fr-FR" sz="1100" b="0" i="0" baseline="0" dirty="0">
                          <a:solidFill>
                            <a:srgbClr val="1C1B4E"/>
                          </a:solidFill>
                          <a:latin typeface="Arial" panose="020B0604020202020204" pitchFamily="34" charset="0"/>
                          <a:ea typeface="Courier New" charset="0"/>
                          <a:cs typeface="Arial" panose="020B0604020202020204" pitchFamily="34" charset="0"/>
                        </a:rPr>
                        <a:t> approche « tant que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ça marche... ». Les « expérimentations »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sont une perte de temps et d’argent.</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100" b="0" i="0" spc="-10" dirty="0">
                          <a:solidFill>
                            <a:schemeClr val="bg1"/>
                          </a:solidFill>
                          <a:latin typeface="Arial" panose="020B0604020202020204" pitchFamily="34" charset="0"/>
                          <a:ea typeface="Courier New" charset="0"/>
                          <a:cs typeface="Arial" panose="020B0604020202020204" pitchFamily="34" charset="0"/>
                        </a:rPr>
                        <a:t>Encourage le questionnement du statu quo.</a:t>
                      </a:r>
                      <a:r>
                        <a:rPr lang="fr-FR" sz="1100" b="0" i="0" spc="-10" baseline="0" dirty="0">
                          <a:solidFill>
                            <a:schemeClr val="bg1"/>
                          </a:solidFill>
                          <a:latin typeface="Arial" panose="020B0604020202020204" pitchFamily="34" charset="0"/>
                          <a:ea typeface="Courier New" charset="0"/>
                          <a:cs typeface="Arial" panose="020B0604020202020204" pitchFamily="34" charset="0"/>
                        </a:rPr>
                        <a:t> Recherche les opportunités d’essayer de nouvelles idées et applique rapidement les apprentissages issus des réussites et des erreurs.</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6145">
                <a:tc>
                  <a:txBody>
                    <a:bodyPr/>
                    <a:lstStyle/>
                    <a:p>
                      <a:pPr marL="0" marR="0" indent="0" algn="r" defTabSz="457145" rtl="0" eaLnBrk="1" fontAlgn="auto" latinLnBrk="0" hangingPunct="1">
                        <a:lnSpc>
                          <a:spcPct val="100000"/>
                        </a:lnSpc>
                        <a:spcBef>
                          <a:spcPts val="0"/>
                        </a:spcBef>
                        <a:spcAft>
                          <a:spcPts val="0"/>
                        </a:spcAft>
                        <a:buClrTx/>
                        <a:buSzTx/>
                        <a:buFontTx/>
                        <a:buNone/>
                        <a:tabLst/>
                        <a:defRPr/>
                      </a:pPr>
                      <a:r>
                        <a:rPr lang="fr-FR" sz="1100" b="0" i="0" dirty="0">
                          <a:solidFill>
                            <a:srgbClr val="1C1B4E"/>
                          </a:solidFill>
                          <a:latin typeface="Arial" panose="020B0604020202020204" pitchFamily="34" charset="0"/>
                          <a:ea typeface="Courier New" charset="0"/>
                          <a:cs typeface="Arial" panose="020B0604020202020204" pitchFamily="34" charset="0"/>
                        </a:rPr>
                        <a:t>Cantonne les collaborateurs à des positions </a:t>
                      </a:r>
                      <a:br>
                        <a:rPr lang="fr-FR" sz="1100" b="0" i="0" dirty="0">
                          <a:solidFill>
                            <a:srgbClr val="1C1B4E"/>
                          </a:solidFill>
                          <a:latin typeface="Arial" panose="020B0604020202020204" pitchFamily="34" charset="0"/>
                          <a:ea typeface="Courier New" charset="0"/>
                          <a:cs typeface="Arial" panose="020B0604020202020204" pitchFamily="34" charset="0"/>
                        </a:rPr>
                      </a:br>
                      <a:r>
                        <a:rPr lang="fr-FR" sz="1100" b="0" i="0" dirty="0">
                          <a:solidFill>
                            <a:srgbClr val="1C1B4E"/>
                          </a:solidFill>
                          <a:latin typeface="Arial" panose="020B0604020202020204" pitchFamily="34" charset="0"/>
                          <a:ea typeface="Courier New" charset="0"/>
                          <a:cs typeface="Arial" panose="020B0604020202020204" pitchFamily="34" charset="0"/>
                        </a:rPr>
                        <a:t>de suiveurs au lieu de créer des leaders.</a:t>
                      </a:r>
                    </a:p>
                    <a:p>
                      <a:pPr marL="0" marR="0" indent="0" algn="r" defTabSz="457145" rtl="0" eaLnBrk="1" fontAlgn="auto" latinLnBrk="0" hangingPunct="1">
                        <a:lnSpc>
                          <a:spcPct val="100000"/>
                        </a:lnSpc>
                        <a:spcBef>
                          <a:spcPts val="0"/>
                        </a:spcBef>
                        <a:spcAft>
                          <a:spcPts val="0"/>
                        </a:spcAft>
                        <a:buClrTx/>
                        <a:buSzTx/>
                        <a:buFontTx/>
                        <a:buNone/>
                        <a:tabLst/>
                        <a:defRPr/>
                      </a:pPr>
                      <a:r>
                        <a:rPr lang="fr-FR" sz="1100" b="0" i="0" dirty="0">
                          <a:solidFill>
                            <a:srgbClr val="1C1B4E"/>
                          </a:solidFill>
                          <a:latin typeface="Arial" panose="020B0604020202020204" pitchFamily="34" charset="0"/>
                          <a:ea typeface="Courier New" charset="0"/>
                          <a:cs typeface="Arial" panose="020B0604020202020204" pitchFamily="34" charset="0"/>
                        </a:rPr>
                        <a:t>Peine à récompenser le bon travail.</a:t>
                      </a:r>
                    </a:p>
                    <a:p>
                      <a:pPr marL="0" marR="0" indent="0" algn="r" defTabSz="457145" rtl="0" eaLnBrk="1" fontAlgn="auto" latinLnBrk="0" hangingPunct="1">
                        <a:lnSpc>
                          <a:spcPct val="100000"/>
                        </a:lnSpc>
                        <a:spcBef>
                          <a:spcPts val="0"/>
                        </a:spcBef>
                        <a:spcAft>
                          <a:spcPts val="0"/>
                        </a:spcAft>
                        <a:buClrTx/>
                        <a:buSzTx/>
                        <a:buFontTx/>
                        <a:buNone/>
                        <a:tabLst/>
                        <a:defRPr/>
                      </a:pPr>
                      <a:r>
                        <a:rPr lang="fr-FR" sz="1100" b="0" i="0" baseline="0" dirty="0">
                          <a:solidFill>
                            <a:srgbClr val="1C1B4E"/>
                          </a:solidFill>
                          <a:latin typeface="Arial" panose="020B0604020202020204" pitchFamily="34" charset="0"/>
                          <a:ea typeface="Courier New" charset="0"/>
                          <a:cs typeface="Arial" panose="020B0604020202020204" pitchFamily="34" charset="0"/>
                        </a:rPr>
                        <a:t>Alloue des ressources uniquement lorsque </a:t>
                      </a:r>
                      <a:br>
                        <a:rPr lang="fr-FR" sz="1100" b="0" i="0" baseline="0" dirty="0">
                          <a:solidFill>
                            <a:srgbClr val="1C1B4E"/>
                          </a:solidFill>
                          <a:latin typeface="Arial" panose="020B0604020202020204" pitchFamily="34" charset="0"/>
                          <a:ea typeface="Courier New" charset="0"/>
                          <a:cs typeface="Arial" panose="020B0604020202020204" pitchFamily="34" charset="0"/>
                        </a:rPr>
                      </a:br>
                      <a:r>
                        <a:rPr lang="fr-FR" sz="1100" b="0" i="0" baseline="0" dirty="0">
                          <a:solidFill>
                            <a:srgbClr val="1C1B4E"/>
                          </a:solidFill>
                          <a:latin typeface="Arial" panose="020B0604020202020204" pitchFamily="34" charset="0"/>
                          <a:ea typeface="Courier New" charset="0"/>
                          <a:cs typeface="Arial" panose="020B0604020202020204" pitchFamily="34" charset="0"/>
                        </a:rPr>
                        <a:t>c’est nécessaire.</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145"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fr-FR" sz="1100" b="0" i="0" dirty="0">
                          <a:solidFill>
                            <a:schemeClr val="bg1"/>
                          </a:solidFill>
                          <a:latin typeface="Arial" panose="020B0604020202020204" pitchFamily="34" charset="0"/>
                          <a:ea typeface="Courier New" charset="0"/>
                          <a:cs typeface="Arial" panose="020B0604020202020204" pitchFamily="34" charset="0"/>
                        </a:rPr>
                        <a:t>Fait en sorte que les collaborateurs évoluent </a:t>
                      </a:r>
                      <a:br>
                        <a:rPr lang="fr-FR" sz="1100" b="0" i="0" dirty="0">
                          <a:solidFill>
                            <a:schemeClr val="bg1"/>
                          </a:solidFill>
                          <a:latin typeface="Arial" panose="020B0604020202020204" pitchFamily="34" charset="0"/>
                          <a:ea typeface="Courier New" charset="0"/>
                          <a:cs typeface="Arial" panose="020B0604020202020204" pitchFamily="34" charset="0"/>
                        </a:rPr>
                      </a:br>
                      <a:r>
                        <a:rPr lang="fr-FR" sz="1100" b="0" i="0" dirty="0">
                          <a:solidFill>
                            <a:schemeClr val="bg1"/>
                          </a:solidFill>
                          <a:latin typeface="Arial" panose="020B0604020202020204" pitchFamily="34" charset="0"/>
                          <a:ea typeface="Courier New" charset="0"/>
                          <a:cs typeface="Arial" panose="020B0604020202020204" pitchFamily="34" charset="0"/>
                        </a:rPr>
                        <a:t>et</a:t>
                      </a:r>
                      <a:r>
                        <a:rPr lang="fr-FR" sz="1100" b="0" i="0" baseline="0" dirty="0">
                          <a:solidFill>
                            <a:schemeClr val="bg1"/>
                          </a:solidFill>
                          <a:latin typeface="Arial" panose="020B0604020202020204" pitchFamily="34" charset="0"/>
                          <a:ea typeface="Courier New" charset="0"/>
                          <a:cs typeface="Arial" panose="020B0604020202020204" pitchFamily="34" charset="0"/>
                        </a:rPr>
                        <a:t> développent leur plein potentiel. </a:t>
                      </a:r>
                      <a:br>
                        <a:rPr lang="fr-FR" sz="1100" b="0" i="0" baseline="0" dirty="0">
                          <a:solidFill>
                            <a:schemeClr val="bg1"/>
                          </a:solidFill>
                          <a:latin typeface="Arial" panose="020B0604020202020204" pitchFamily="34" charset="0"/>
                          <a:ea typeface="Courier New" charset="0"/>
                          <a:cs typeface="Arial" panose="020B0604020202020204" pitchFamily="34" charset="0"/>
                        </a:rPr>
                      </a:br>
                      <a:r>
                        <a:rPr lang="fr-FR" sz="1100" b="0" i="0" baseline="0" dirty="0">
                          <a:solidFill>
                            <a:schemeClr val="bg1"/>
                          </a:solidFill>
                          <a:latin typeface="Arial" panose="020B0604020202020204" pitchFamily="34" charset="0"/>
                          <a:ea typeface="Courier New" charset="0"/>
                          <a:cs typeface="Arial" panose="020B0604020202020204" pitchFamily="34" charset="0"/>
                        </a:rPr>
                        <a:t>Récompense le bon travail.</a:t>
                      </a:r>
                    </a:p>
                    <a:p>
                      <a:pPr marL="0" marR="0" indent="0" algn="l" defTabSz="457145" rtl="0" eaLnBrk="1" fontAlgn="auto" latinLnBrk="0" hangingPunct="1">
                        <a:lnSpc>
                          <a:spcPct val="100000"/>
                        </a:lnSpc>
                        <a:spcBef>
                          <a:spcPts val="0"/>
                        </a:spcBef>
                        <a:spcAft>
                          <a:spcPts val="0"/>
                        </a:spcAft>
                        <a:buClrTx/>
                        <a:buSzTx/>
                        <a:buFontTx/>
                        <a:buNone/>
                        <a:tabLst/>
                        <a:defRPr/>
                      </a:pPr>
                      <a:r>
                        <a:rPr lang="fr-FR" sz="1100" b="0" i="0" baseline="0" dirty="0">
                          <a:solidFill>
                            <a:schemeClr val="bg1"/>
                          </a:solidFill>
                          <a:latin typeface="Arial" panose="020B0604020202020204" pitchFamily="34" charset="0"/>
                          <a:ea typeface="Courier New" charset="0"/>
                          <a:cs typeface="Arial" panose="020B0604020202020204" pitchFamily="34" charset="0"/>
                        </a:rPr>
                        <a:t>Partage les ressources de façon proactive.</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62845">
                <a:tc>
                  <a:txBody>
                    <a:bodyPr/>
                    <a:lstStyle/>
                    <a:p>
                      <a:pPr algn="r"/>
                      <a:r>
                        <a:rPr lang="fr-FR" sz="1100" b="0" i="0" dirty="0">
                          <a:solidFill>
                            <a:srgbClr val="1C1B4E"/>
                          </a:solidFill>
                          <a:latin typeface="Arial" panose="020B0604020202020204" pitchFamily="34" charset="0"/>
                          <a:ea typeface="Courier New" charset="0"/>
                          <a:cs typeface="Arial" panose="020B0604020202020204" pitchFamily="34" charset="0"/>
                        </a:rPr>
                        <a:t>Passe la performance en revue annuellement.</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100" b="0" i="0" dirty="0">
                        <a:solidFill>
                          <a:schemeClr val="tx1"/>
                        </a:solidFill>
                        <a:latin typeface="Arial" panose="020B0604020202020204" pitchFamily="34" charset="0"/>
                        <a:ea typeface="Courier New" charset="0"/>
                        <a:cs typeface="Arial" panose="020B0604020202020204" pitchFamily="34" charset="0"/>
                      </a:endParaRP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fr-FR" sz="1100" b="0" i="0" dirty="0">
                          <a:solidFill>
                            <a:schemeClr val="bg1"/>
                          </a:solidFill>
                          <a:latin typeface="Arial" panose="020B0604020202020204" pitchFamily="34" charset="0"/>
                          <a:ea typeface="Courier New" charset="0"/>
                          <a:cs typeface="Arial" panose="020B0604020202020204" pitchFamily="34" charset="0"/>
                        </a:rPr>
                        <a:t>Feedback immédiat et continu, et coaching personnalisé. </a:t>
                      </a:r>
                    </a:p>
                  </a:txBody>
                  <a:tcPr marL="162652" marR="162652" marT="65060" marB="6506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5" name="Rectangle 24">
            <a:extLst>
              <a:ext uri="{FF2B5EF4-FFF2-40B4-BE49-F238E27FC236}">
                <a16:creationId xmlns:a16="http://schemas.microsoft.com/office/drawing/2014/main" id="{38868111-3559-CC43-B26F-1F3E25D15842}"/>
              </a:ext>
            </a:extLst>
          </p:cNvPr>
          <p:cNvSpPr/>
          <p:nvPr/>
        </p:nvSpPr>
        <p:spPr>
          <a:xfrm rot="16200000">
            <a:off x="8465210" y="3478530"/>
            <a:ext cx="4547645" cy="326371"/>
          </a:xfrm>
          <a:prstGeom prst="rect">
            <a:avLst/>
          </a:prstGeom>
        </p:spPr>
        <p:txBody>
          <a:bodyPr wrap="square">
            <a:spAutoFit/>
          </a:bodyPr>
          <a:lstStyle/>
          <a:p>
            <a:pPr algn="ctr">
              <a:lnSpc>
                <a:spcPts val="1758"/>
              </a:lnSpc>
            </a:pPr>
            <a:r>
              <a:rPr lang="fr-FR" b="1" dirty="0">
                <a:solidFill>
                  <a:schemeClr val="bg1"/>
                </a:solidFill>
                <a:latin typeface="Arial" panose="020B0604020202020204" pitchFamily="34" charset="0"/>
                <a:cs typeface="Arial" panose="020B0604020202020204" pitchFamily="34" charset="0"/>
              </a:rPr>
              <a:t>APPROCHE COLLABORATIVE</a:t>
            </a:r>
          </a:p>
        </p:txBody>
      </p:sp>
      <p:sp>
        <p:nvSpPr>
          <p:cNvPr id="26" name="Rectangle 25">
            <a:extLst>
              <a:ext uri="{FF2B5EF4-FFF2-40B4-BE49-F238E27FC236}">
                <a16:creationId xmlns:a16="http://schemas.microsoft.com/office/drawing/2014/main" id="{85F94428-5DA8-C242-AF3A-2A6954E9DF3F}"/>
              </a:ext>
            </a:extLst>
          </p:cNvPr>
          <p:cNvSpPr/>
          <p:nvPr/>
        </p:nvSpPr>
        <p:spPr>
          <a:xfrm rot="16200000">
            <a:off x="-731779" y="3478531"/>
            <a:ext cx="4547645" cy="326371"/>
          </a:xfrm>
          <a:prstGeom prst="rect">
            <a:avLst/>
          </a:prstGeom>
        </p:spPr>
        <p:txBody>
          <a:bodyPr wrap="square">
            <a:spAutoFit/>
          </a:bodyPr>
          <a:lstStyle/>
          <a:p>
            <a:pPr algn="ctr">
              <a:lnSpc>
                <a:spcPts val="1758"/>
              </a:lnSpc>
            </a:pPr>
            <a:r>
              <a:rPr lang="fr-FR" b="1" dirty="0">
                <a:solidFill>
                  <a:srgbClr val="1C1B4E"/>
                </a:solidFill>
                <a:latin typeface="Arial" panose="020B0604020202020204" pitchFamily="34" charset="0"/>
                <a:cs typeface="Arial" panose="020B0604020202020204" pitchFamily="34" charset="0"/>
              </a:rPr>
              <a:t>APPROCHE TRADITIONNELLE</a:t>
            </a:r>
          </a:p>
        </p:txBody>
      </p:sp>
      <p:sp>
        <p:nvSpPr>
          <p:cNvPr id="27" name="Rectangle 26">
            <a:extLst>
              <a:ext uri="{FF2B5EF4-FFF2-40B4-BE49-F238E27FC236}">
                <a16:creationId xmlns:a16="http://schemas.microsoft.com/office/drawing/2014/main" id="{F734E1CD-3215-CD47-9133-8E424784E8D6}"/>
              </a:ext>
            </a:extLst>
          </p:cNvPr>
          <p:cNvSpPr/>
          <p:nvPr/>
        </p:nvSpPr>
        <p:spPr>
          <a:xfrm>
            <a:off x="5652855" y="732622"/>
            <a:ext cx="755434" cy="323165"/>
          </a:xfrm>
          <a:prstGeom prst="rect">
            <a:avLst/>
          </a:prstGeom>
        </p:spPr>
        <p:txBody>
          <a:bodyPr wrap="square">
            <a:spAutoFit/>
          </a:bodyPr>
          <a:lstStyle/>
          <a:p>
            <a:pPr algn="ctr">
              <a:lnSpc>
                <a:spcPts val="1758"/>
              </a:lnSpc>
            </a:pPr>
            <a:r>
              <a:rPr lang="fr-FR" b="1" dirty="0">
                <a:solidFill>
                  <a:srgbClr val="E26C84"/>
                </a:solidFill>
                <a:latin typeface="Arial" panose="020B0604020202020204" pitchFamily="34" charset="0"/>
                <a:cs typeface="Arial" panose="020B0604020202020204" pitchFamily="34" charset="0"/>
              </a:rPr>
              <a:t>VS.</a:t>
            </a:r>
          </a:p>
        </p:txBody>
      </p:sp>
      <p:cxnSp>
        <p:nvCxnSpPr>
          <p:cNvPr id="28" name="Straight Connector 27">
            <a:extLst>
              <a:ext uri="{FF2B5EF4-FFF2-40B4-BE49-F238E27FC236}">
                <a16:creationId xmlns:a16="http://schemas.microsoft.com/office/drawing/2014/main" id="{0800048D-1376-3042-8DEE-2058BF6AACD4}"/>
              </a:ext>
            </a:extLst>
          </p:cNvPr>
          <p:cNvCxnSpPr>
            <a:cxnSpLocks/>
          </p:cNvCxnSpPr>
          <p:nvPr/>
        </p:nvCxnSpPr>
        <p:spPr>
          <a:xfrm>
            <a:off x="12449338" y="1095245"/>
            <a:ext cx="0" cy="4594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D7E83C6-1195-D742-AE81-E329E0D53609}"/>
              </a:ext>
            </a:extLst>
          </p:cNvPr>
          <p:cNvSpPr/>
          <p:nvPr/>
        </p:nvSpPr>
        <p:spPr>
          <a:xfrm>
            <a:off x="5496780" y="1659197"/>
            <a:ext cx="1067584" cy="369332"/>
          </a:xfrm>
          <a:prstGeom prst="rect">
            <a:avLst/>
          </a:prstGeom>
        </p:spPr>
        <p:txBody>
          <a:bodyPr wrap="square">
            <a:spAutoFit/>
          </a:bodyPr>
          <a:lstStyle/>
          <a:p>
            <a:pPr algn="ctr"/>
            <a:r>
              <a:rPr lang="fr-FR" sz="900" dirty="0">
                <a:solidFill>
                  <a:srgbClr val="1C1B4E"/>
                </a:solidFill>
                <a:latin typeface="Arial" panose="020B0604020202020204" pitchFamily="34" charset="0"/>
                <a:cs typeface="Arial" panose="020B0604020202020204" pitchFamily="34" charset="0"/>
              </a:rPr>
              <a:t>POUVOIR &amp; INFORMATIONS</a:t>
            </a:r>
          </a:p>
        </p:txBody>
      </p:sp>
      <p:sp>
        <p:nvSpPr>
          <p:cNvPr id="30" name="Rectangle 29">
            <a:extLst>
              <a:ext uri="{FF2B5EF4-FFF2-40B4-BE49-F238E27FC236}">
                <a16:creationId xmlns:a16="http://schemas.microsoft.com/office/drawing/2014/main" id="{993F16CC-00A0-0542-A1A3-1F26ECCB4487}"/>
              </a:ext>
            </a:extLst>
          </p:cNvPr>
          <p:cNvSpPr/>
          <p:nvPr/>
        </p:nvSpPr>
        <p:spPr>
          <a:xfrm>
            <a:off x="5496780" y="2499745"/>
            <a:ext cx="1067584" cy="369332"/>
          </a:xfrm>
          <a:prstGeom prst="rect">
            <a:avLst/>
          </a:prstGeom>
        </p:spPr>
        <p:txBody>
          <a:bodyPr wrap="square">
            <a:spAutoFit/>
          </a:bodyPr>
          <a:lstStyle/>
          <a:p>
            <a:pPr algn="ctr"/>
            <a:r>
              <a:rPr lang="fr-FR" sz="900" dirty="0">
                <a:solidFill>
                  <a:srgbClr val="1C1B4E"/>
                </a:solidFill>
                <a:latin typeface="Arial" panose="020B0604020202020204" pitchFamily="34" charset="0"/>
                <a:cs typeface="Arial" panose="020B0604020202020204" pitchFamily="34" charset="0"/>
              </a:rPr>
              <a:t>PRISE DE DÉCISION</a:t>
            </a:r>
          </a:p>
        </p:txBody>
      </p:sp>
      <p:sp>
        <p:nvSpPr>
          <p:cNvPr id="31" name="Rectangle 30">
            <a:extLst>
              <a:ext uri="{FF2B5EF4-FFF2-40B4-BE49-F238E27FC236}">
                <a16:creationId xmlns:a16="http://schemas.microsoft.com/office/drawing/2014/main" id="{9C0B62EB-D301-484E-8348-36CE2B7D0E19}"/>
              </a:ext>
            </a:extLst>
          </p:cNvPr>
          <p:cNvSpPr/>
          <p:nvPr/>
        </p:nvSpPr>
        <p:spPr>
          <a:xfrm>
            <a:off x="5115827" y="3410562"/>
            <a:ext cx="1829490" cy="230832"/>
          </a:xfrm>
          <a:prstGeom prst="rect">
            <a:avLst/>
          </a:prstGeom>
        </p:spPr>
        <p:txBody>
          <a:bodyPr wrap="square">
            <a:spAutoFit/>
          </a:bodyPr>
          <a:lstStyle/>
          <a:p>
            <a:pPr algn="ctr"/>
            <a:r>
              <a:rPr lang="fr-FR" sz="900" dirty="0">
                <a:solidFill>
                  <a:srgbClr val="1C1B4E"/>
                </a:solidFill>
                <a:latin typeface="Arial" panose="020B0604020202020204" pitchFamily="34" charset="0"/>
                <a:cs typeface="Arial" panose="020B0604020202020204" pitchFamily="34" charset="0"/>
              </a:rPr>
              <a:t>INNOVATION</a:t>
            </a:r>
          </a:p>
        </p:txBody>
      </p:sp>
      <p:sp>
        <p:nvSpPr>
          <p:cNvPr id="32" name="Rectangle 31">
            <a:extLst>
              <a:ext uri="{FF2B5EF4-FFF2-40B4-BE49-F238E27FC236}">
                <a16:creationId xmlns:a16="http://schemas.microsoft.com/office/drawing/2014/main" id="{DA90A87A-6F28-2C42-B2D2-A4A5F821D373}"/>
              </a:ext>
            </a:extLst>
          </p:cNvPr>
          <p:cNvSpPr/>
          <p:nvPr/>
        </p:nvSpPr>
        <p:spPr>
          <a:xfrm>
            <a:off x="5115827" y="4414064"/>
            <a:ext cx="1829490" cy="230832"/>
          </a:xfrm>
          <a:prstGeom prst="rect">
            <a:avLst/>
          </a:prstGeom>
        </p:spPr>
        <p:txBody>
          <a:bodyPr wrap="square">
            <a:spAutoFit/>
          </a:bodyPr>
          <a:lstStyle/>
          <a:p>
            <a:pPr algn="ctr"/>
            <a:r>
              <a:rPr lang="fr-FR" sz="900" spc="-10" dirty="0">
                <a:solidFill>
                  <a:srgbClr val="1C1B4E"/>
                </a:solidFill>
                <a:latin typeface="Arial" panose="020B0604020202020204" pitchFamily="34" charset="0"/>
                <a:cs typeface="Arial" panose="020B0604020202020204" pitchFamily="34" charset="0"/>
              </a:rPr>
              <a:t>RECONNAISSANCE</a:t>
            </a:r>
          </a:p>
        </p:txBody>
      </p:sp>
      <p:sp>
        <p:nvSpPr>
          <p:cNvPr id="33" name="Rectangle 32">
            <a:extLst>
              <a:ext uri="{FF2B5EF4-FFF2-40B4-BE49-F238E27FC236}">
                <a16:creationId xmlns:a16="http://schemas.microsoft.com/office/drawing/2014/main" id="{C1AC451D-D80C-8B45-B72D-EA8C17F24D5D}"/>
              </a:ext>
            </a:extLst>
          </p:cNvPr>
          <p:cNvSpPr/>
          <p:nvPr/>
        </p:nvSpPr>
        <p:spPr>
          <a:xfrm>
            <a:off x="5115827" y="5391973"/>
            <a:ext cx="1829490" cy="230832"/>
          </a:xfrm>
          <a:prstGeom prst="rect">
            <a:avLst/>
          </a:prstGeom>
        </p:spPr>
        <p:txBody>
          <a:bodyPr wrap="square">
            <a:spAutoFit/>
          </a:bodyPr>
          <a:lstStyle/>
          <a:p>
            <a:pPr algn="ctr"/>
            <a:r>
              <a:rPr lang="fr-FR" sz="900">
                <a:solidFill>
                  <a:srgbClr val="1C1B4E"/>
                </a:solidFill>
                <a:latin typeface="Arial" panose="020B0604020202020204" pitchFamily="34" charset="0"/>
                <a:cs typeface="Arial" panose="020B0604020202020204" pitchFamily="34" charset="0"/>
              </a:rPr>
              <a:t>FEEDBACK</a:t>
            </a:r>
          </a:p>
        </p:txBody>
      </p:sp>
      <p:pic>
        <p:nvPicPr>
          <p:cNvPr id="34" name="Picture 33">
            <a:extLst>
              <a:ext uri="{FF2B5EF4-FFF2-40B4-BE49-F238E27FC236}">
                <a16:creationId xmlns:a16="http://schemas.microsoft.com/office/drawing/2014/main" id="{D15F6C5B-9974-C749-8E7C-D7F5C8D7E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2155" y="2381713"/>
            <a:ext cx="642093" cy="642093"/>
          </a:xfrm>
          <a:prstGeom prst="rect">
            <a:avLst/>
          </a:prstGeom>
        </p:spPr>
      </p:pic>
      <p:pic>
        <p:nvPicPr>
          <p:cNvPr id="35" name="Picture 34">
            <a:extLst>
              <a:ext uri="{FF2B5EF4-FFF2-40B4-BE49-F238E27FC236}">
                <a16:creationId xmlns:a16="http://schemas.microsoft.com/office/drawing/2014/main" id="{AA502FE0-058D-C14C-B26A-BCBEF9B56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155" y="4188936"/>
            <a:ext cx="642093" cy="642093"/>
          </a:xfrm>
          <a:prstGeom prst="rect">
            <a:avLst/>
          </a:prstGeom>
        </p:spPr>
      </p:pic>
      <p:pic>
        <p:nvPicPr>
          <p:cNvPr id="37" name="Picture 36">
            <a:extLst>
              <a:ext uri="{FF2B5EF4-FFF2-40B4-BE49-F238E27FC236}">
                <a16:creationId xmlns:a16="http://schemas.microsoft.com/office/drawing/2014/main" id="{3335E310-D2FC-D64F-8280-DF36F4DD8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7080" y="3216451"/>
            <a:ext cx="717784" cy="717784"/>
          </a:xfrm>
          <a:prstGeom prst="rect">
            <a:avLst/>
          </a:prstGeom>
        </p:spPr>
      </p:pic>
      <p:pic>
        <p:nvPicPr>
          <p:cNvPr id="38" name="Picture 37">
            <a:extLst>
              <a:ext uri="{FF2B5EF4-FFF2-40B4-BE49-F238E27FC236}">
                <a16:creationId xmlns:a16="http://schemas.microsoft.com/office/drawing/2014/main" id="{7863DAD7-3D1F-4B4A-BB7D-23C58AAB9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819" y="4202577"/>
            <a:ext cx="642093" cy="642093"/>
          </a:xfrm>
          <a:prstGeom prst="rect">
            <a:avLst/>
          </a:prstGeom>
        </p:spPr>
      </p:pic>
      <p:pic>
        <p:nvPicPr>
          <p:cNvPr id="39" name="Picture 38">
            <a:extLst>
              <a:ext uri="{FF2B5EF4-FFF2-40B4-BE49-F238E27FC236}">
                <a16:creationId xmlns:a16="http://schemas.microsoft.com/office/drawing/2014/main" id="{9CECA05D-DA50-8047-B062-001E13624A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155" y="1518884"/>
            <a:ext cx="642093" cy="642093"/>
          </a:xfrm>
          <a:prstGeom prst="rect">
            <a:avLst/>
          </a:prstGeom>
        </p:spPr>
      </p:pic>
      <p:pic>
        <p:nvPicPr>
          <p:cNvPr id="40" name="Picture 39">
            <a:extLst>
              <a:ext uri="{FF2B5EF4-FFF2-40B4-BE49-F238E27FC236}">
                <a16:creationId xmlns:a16="http://schemas.microsoft.com/office/drawing/2014/main" id="{6D30C0AA-E83C-1547-BEAF-D111096A0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1819" y="1527636"/>
            <a:ext cx="642093" cy="642093"/>
          </a:xfrm>
          <a:prstGeom prst="rect">
            <a:avLst/>
          </a:prstGeom>
        </p:spPr>
      </p:pic>
      <p:pic>
        <p:nvPicPr>
          <p:cNvPr id="41" name="Picture 40">
            <a:extLst>
              <a:ext uri="{FF2B5EF4-FFF2-40B4-BE49-F238E27FC236}">
                <a16:creationId xmlns:a16="http://schemas.microsoft.com/office/drawing/2014/main" id="{F3934B24-C4D6-2348-8C37-B28BCD4DB4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342" y="3207780"/>
            <a:ext cx="717784" cy="717784"/>
          </a:xfrm>
          <a:prstGeom prst="rect">
            <a:avLst/>
          </a:prstGeom>
        </p:spPr>
      </p:pic>
      <p:pic>
        <p:nvPicPr>
          <p:cNvPr id="42" name="Picture 41">
            <a:extLst>
              <a:ext uri="{FF2B5EF4-FFF2-40B4-BE49-F238E27FC236}">
                <a16:creationId xmlns:a16="http://schemas.microsoft.com/office/drawing/2014/main" id="{7F4E1ABD-6116-104E-A882-CB5E2D5ED5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2155" y="3216451"/>
            <a:ext cx="642093" cy="642093"/>
          </a:xfrm>
          <a:prstGeom prst="rect">
            <a:avLst/>
          </a:prstGeom>
        </p:spPr>
      </p:pic>
      <p:pic>
        <p:nvPicPr>
          <p:cNvPr id="43" name="Picture 42">
            <a:extLst>
              <a:ext uri="{FF2B5EF4-FFF2-40B4-BE49-F238E27FC236}">
                <a16:creationId xmlns:a16="http://schemas.microsoft.com/office/drawing/2014/main" id="{27E8CB9B-D07B-0C45-B709-C05C385A5E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1819" y="3220891"/>
            <a:ext cx="642093" cy="642093"/>
          </a:xfrm>
          <a:prstGeom prst="rect">
            <a:avLst/>
          </a:prstGeom>
        </p:spPr>
      </p:pic>
      <p:pic>
        <p:nvPicPr>
          <p:cNvPr id="44" name="Picture 43">
            <a:extLst>
              <a:ext uri="{FF2B5EF4-FFF2-40B4-BE49-F238E27FC236}">
                <a16:creationId xmlns:a16="http://schemas.microsoft.com/office/drawing/2014/main" id="{F7980655-9059-6B4A-824B-43E3011CBC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2155" y="5175510"/>
            <a:ext cx="642093" cy="642093"/>
          </a:xfrm>
          <a:prstGeom prst="rect">
            <a:avLst/>
          </a:prstGeom>
        </p:spPr>
      </p:pic>
      <p:pic>
        <p:nvPicPr>
          <p:cNvPr id="45" name="Picture 44">
            <a:extLst>
              <a:ext uri="{FF2B5EF4-FFF2-40B4-BE49-F238E27FC236}">
                <a16:creationId xmlns:a16="http://schemas.microsoft.com/office/drawing/2014/main" id="{A0F20321-E21A-414B-8ED9-12DDF31E8D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1819" y="5184263"/>
            <a:ext cx="642093" cy="642093"/>
          </a:xfrm>
          <a:prstGeom prst="rect">
            <a:avLst/>
          </a:prstGeom>
        </p:spPr>
      </p:pic>
      <p:pic>
        <p:nvPicPr>
          <p:cNvPr id="47" name="Picture 46">
            <a:extLst>
              <a:ext uri="{FF2B5EF4-FFF2-40B4-BE49-F238E27FC236}">
                <a16:creationId xmlns:a16="http://schemas.microsoft.com/office/drawing/2014/main" id="{FFFD8906-CABD-F047-8218-4691A061B2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21819" y="2388653"/>
            <a:ext cx="642093" cy="642093"/>
          </a:xfrm>
          <a:prstGeom prst="rect">
            <a:avLst/>
          </a:prstGeom>
        </p:spPr>
      </p:pic>
    </p:spTree>
    <p:extLst>
      <p:ext uri="{BB962C8B-B14F-4D97-AF65-F5344CB8AC3E}">
        <p14:creationId xmlns:p14="http://schemas.microsoft.com/office/powerpoint/2010/main" val="309516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lvl="0"/>
            <a:r>
              <a:rPr lang="fr-FR" dirty="0"/>
              <a:t>Soyez respectueux.</a:t>
            </a:r>
          </a:p>
          <a:p>
            <a:pPr lvl="0"/>
            <a:r>
              <a:rPr lang="fr-FR" dirty="0"/>
              <a:t>Faites preuve de flexibilité et d’empathie.</a:t>
            </a:r>
          </a:p>
          <a:p>
            <a:pPr lvl="0"/>
            <a:r>
              <a:rPr lang="fr-FR" dirty="0"/>
              <a:t>Luttez contre vos préjugés inconscients.</a:t>
            </a:r>
          </a:p>
          <a:p>
            <a:pPr lvl="0"/>
            <a:r>
              <a:rPr lang="fr-FR" dirty="0"/>
              <a:t>Restez ouvert afin d’apprendre des autres </a:t>
            </a:r>
            <a:br>
              <a:rPr lang="fr-FR" dirty="0"/>
            </a:br>
            <a:r>
              <a:rPr lang="fr-FR" dirty="0"/>
              <a:t>(et encouragez‑les à apprendre de vous).</a:t>
            </a:r>
          </a:p>
          <a:p>
            <a:pPr lvl="0"/>
            <a:r>
              <a:rPr lang="fr-FR" dirty="0"/>
              <a:t>Adaptez votre style de communication.</a:t>
            </a:r>
          </a:p>
          <a:p>
            <a:r>
              <a:rPr lang="fr-FR" dirty="0"/>
              <a:t>Focalisez‑vous sur les similarités individuelles plutôt </a:t>
            </a:r>
            <a:br>
              <a:rPr lang="fr-FR" dirty="0"/>
            </a:br>
            <a:r>
              <a:rPr lang="fr-FR" dirty="0"/>
              <a:t>que sur les différences générationnelles. </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dirty="0"/>
              <a:t>CHARTE « ALL‑STAR »</a:t>
            </a:r>
          </a:p>
        </p:txBody>
      </p:sp>
      <p:sp>
        <p:nvSpPr>
          <p:cNvPr id="5" name="5-Point Star 4">
            <a:extLst>
              <a:ext uri="{FF2B5EF4-FFF2-40B4-BE49-F238E27FC236}">
                <a16:creationId xmlns:a16="http://schemas.microsoft.com/office/drawing/2014/main" id="{EF87719C-CC12-BC48-9418-1938BEDAC745}"/>
              </a:ext>
            </a:extLst>
          </p:cNvPr>
          <p:cNvSpPr/>
          <p:nvPr/>
        </p:nvSpPr>
        <p:spPr>
          <a:xfrm>
            <a:off x="8821383" y="4190999"/>
            <a:ext cx="2201333" cy="2201333"/>
          </a:xfrm>
          <a:prstGeom prst="star5">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60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anim calcmode="lin" valueType="num">
                                      <p:cBhvr additive="base">
                                        <p:cTn id="13"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additive="base">
                                        <p:cTn id="19"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xEl>
                                              <p:pRg st="3" end="3"/>
                                            </p:txEl>
                                          </p:spTgt>
                                        </p:tgtEl>
                                        <p:attrNameLst>
                                          <p:attrName>style.visibility</p:attrName>
                                        </p:attrNameLst>
                                      </p:cBhvr>
                                      <p:to>
                                        <p:strVal val="visible"/>
                                      </p:to>
                                    </p:set>
                                    <p:anim calcmode="lin" valueType="num">
                                      <p:cBhvr additive="base">
                                        <p:cTn id="25" dur="500" fill="hold"/>
                                        <p:tgtEl>
                                          <p:spTgt spid="3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xEl>
                                              <p:pRg st="4" end="4"/>
                                            </p:txEl>
                                          </p:spTgt>
                                        </p:tgtEl>
                                        <p:attrNameLst>
                                          <p:attrName>style.visibility</p:attrName>
                                        </p:attrNameLst>
                                      </p:cBhvr>
                                      <p:to>
                                        <p:strVal val="visible"/>
                                      </p:to>
                                    </p:set>
                                    <p:anim calcmode="lin" valueType="num">
                                      <p:cBhvr additive="base">
                                        <p:cTn id="31"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
                                            <p:txEl>
                                              <p:pRg st="5" end="5"/>
                                            </p:txEl>
                                          </p:spTgt>
                                        </p:tgtEl>
                                        <p:attrNameLst>
                                          <p:attrName>style.visibility</p:attrName>
                                        </p:attrNameLst>
                                      </p:cBhvr>
                                      <p:to>
                                        <p:strVal val="visible"/>
                                      </p:to>
                                    </p:set>
                                    <p:anim calcmode="lin" valueType="num">
                                      <p:cBhvr additive="base">
                                        <p:cTn id="37"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0"/>
          </p:nvPr>
        </p:nvSpPr>
        <p:spPr/>
        <p:txBody>
          <a:bodyPr/>
          <a:lstStyle/>
          <a:p>
            <a:pPr lvl="0"/>
            <a:r>
              <a:rPr lang="fr-FR" dirty="0"/>
              <a:t>Qui vit particulièrement bien la charte « All‑Star » ? Comment ?</a:t>
            </a:r>
          </a:p>
        </p:txBody>
      </p:sp>
      <p:sp>
        <p:nvSpPr>
          <p:cNvPr id="6" name="Content Placeholder 5">
            <a:extLst>
              <a:ext uri="{FF2B5EF4-FFF2-40B4-BE49-F238E27FC236}">
                <a16:creationId xmlns:a16="http://schemas.microsoft.com/office/drawing/2014/main" id="{328787AE-A068-114A-8E16-9A2BEC074D7A}"/>
              </a:ext>
            </a:extLst>
          </p:cNvPr>
          <p:cNvSpPr>
            <a:spLocks noGrp="1"/>
          </p:cNvSpPr>
          <p:nvPr>
            <p:ph sz="quarter" idx="11"/>
          </p:nvPr>
        </p:nvSpPr>
        <p:spPr/>
        <p:txBody>
          <a:bodyPr/>
          <a:lstStyle/>
          <a:p>
            <a:r>
              <a:rPr lang="fr-FR"/>
              <a:t>RÉFLEXION</a:t>
            </a:r>
          </a:p>
        </p:txBody>
      </p:sp>
      <p:pic>
        <p:nvPicPr>
          <p:cNvPr id="5" name="Picture 4" descr="TEAM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381" y="2235673"/>
            <a:ext cx="5675376" cy="2441448"/>
          </a:xfrm>
          <a:prstGeom prst="rect">
            <a:avLst/>
          </a:prstGeom>
        </p:spPr>
      </p:pic>
    </p:spTree>
    <p:extLst>
      <p:ext uri="{BB962C8B-B14F-4D97-AF65-F5344CB8AC3E}">
        <p14:creationId xmlns:p14="http://schemas.microsoft.com/office/powerpoint/2010/main" val="2401355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13BC5-7F75-CD4B-9874-E09EAFCA89AE}"/>
              </a:ext>
            </a:extLst>
          </p:cNvPr>
          <p:cNvSpPr>
            <a:spLocks noGrp="1"/>
          </p:cNvSpPr>
          <p:nvPr>
            <p:ph sz="quarter" idx="10"/>
          </p:nvPr>
        </p:nvSpPr>
        <p:spPr>
          <a:xfrm>
            <a:off x="2755931" y="367104"/>
            <a:ext cx="8993155" cy="2884569"/>
          </a:xfrm>
        </p:spPr>
        <p:txBody>
          <a:bodyPr/>
          <a:lstStyle/>
          <a:p>
            <a:pPr>
              <a:lnSpc>
                <a:spcPts val="2900"/>
              </a:lnSpc>
            </a:pPr>
            <a:r>
              <a:rPr lang="fr-FR" sz="1950" b="1" dirty="0">
                <a:solidFill>
                  <a:srgbClr val="1C1B4E"/>
                </a:solidFill>
              </a:rPr>
              <a:t>1 Sécurité psychologique</a:t>
            </a:r>
            <a:br>
              <a:rPr lang="fr-FR" sz="1950" dirty="0">
                <a:solidFill>
                  <a:srgbClr val="1C1B4E"/>
                </a:solidFill>
              </a:rPr>
            </a:br>
            <a:r>
              <a:rPr lang="fr-FR" sz="1950" dirty="0">
                <a:solidFill>
                  <a:srgbClr val="1C1B4E"/>
                </a:solidFill>
              </a:rPr>
              <a:t>Les membres de l’équipe n’ont pas peur de prendre des risques et de se montrer vulnérables face aux autres</a:t>
            </a:r>
          </a:p>
          <a:p>
            <a:pPr>
              <a:lnSpc>
                <a:spcPts val="2900"/>
              </a:lnSpc>
            </a:pPr>
            <a:r>
              <a:rPr lang="fr-FR" sz="1950" b="1" dirty="0">
                <a:solidFill>
                  <a:srgbClr val="1C1B4E"/>
                </a:solidFill>
              </a:rPr>
              <a:t>2 Fiabilité</a:t>
            </a:r>
            <a:br>
              <a:rPr lang="fr-FR" sz="1950" dirty="0">
                <a:solidFill>
                  <a:srgbClr val="1C1B4E"/>
                </a:solidFill>
              </a:rPr>
            </a:br>
            <a:r>
              <a:rPr lang="fr-FR" sz="1950" dirty="0">
                <a:solidFill>
                  <a:srgbClr val="1C1B4E"/>
                </a:solidFill>
              </a:rPr>
              <a:t>Les membres de l’équipe font les choses en temps et en heure et répondent aux exigences les plus élevées de Sony Music en termes d’excellence.</a:t>
            </a:r>
          </a:p>
          <a:p>
            <a:pPr>
              <a:lnSpc>
                <a:spcPts val="2900"/>
              </a:lnSpc>
            </a:pPr>
            <a:r>
              <a:rPr lang="fr-FR" sz="1950" b="1" dirty="0">
                <a:solidFill>
                  <a:srgbClr val="1C1B4E"/>
                </a:solidFill>
              </a:rPr>
              <a:t>3 Structure &amp; clarté</a:t>
            </a:r>
            <a:br>
              <a:rPr lang="fr-FR" sz="1950" dirty="0">
                <a:solidFill>
                  <a:srgbClr val="1C1B4E"/>
                </a:solidFill>
              </a:rPr>
            </a:br>
            <a:r>
              <a:rPr lang="fr-FR" sz="1950" dirty="0">
                <a:solidFill>
                  <a:srgbClr val="1C1B4E"/>
                </a:solidFill>
              </a:rPr>
              <a:t>Les membres de l’équipe ont des rôles, des plannings et des objectifs clairs.</a:t>
            </a:r>
          </a:p>
          <a:p>
            <a:pPr>
              <a:lnSpc>
                <a:spcPts val="2900"/>
              </a:lnSpc>
            </a:pPr>
            <a:r>
              <a:rPr lang="fr-FR" sz="1950" b="1" dirty="0">
                <a:solidFill>
                  <a:srgbClr val="1C1B4E"/>
                </a:solidFill>
              </a:rPr>
              <a:t>4 Signification</a:t>
            </a:r>
            <a:br>
              <a:rPr lang="fr-FR" sz="1950" dirty="0">
                <a:solidFill>
                  <a:srgbClr val="1C1B4E"/>
                </a:solidFill>
              </a:rPr>
            </a:br>
            <a:r>
              <a:rPr lang="fr-FR" sz="1950" dirty="0">
                <a:solidFill>
                  <a:srgbClr val="1C1B4E"/>
                </a:solidFill>
              </a:rPr>
              <a:t>Le travail est personnellement important pour les membres de l’équipe.</a:t>
            </a:r>
          </a:p>
          <a:p>
            <a:pPr>
              <a:lnSpc>
                <a:spcPts val="2900"/>
              </a:lnSpc>
            </a:pPr>
            <a:r>
              <a:rPr lang="fr-FR" sz="1950" b="1" dirty="0">
                <a:solidFill>
                  <a:srgbClr val="1C1B4E"/>
                </a:solidFill>
              </a:rPr>
              <a:t>5 Impact</a:t>
            </a:r>
            <a:br>
              <a:rPr lang="fr-FR" sz="1950" dirty="0">
                <a:solidFill>
                  <a:srgbClr val="1C1B4E"/>
                </a:solidFill>
              </a:rPr>
            </a:br>
            <a:r>
              <a:rPr lang="fr-FR" sz="1950" dirty="0"/>
              <a:t>Les membres de l’équipe pensent que leur travail compte et qu’il crée le changement.</a:t>
            </a:r>
          </a:p>
          <a:p>
            <a:pPr>
              <a:lnSpc>
                <a:spcPts val="2900"/>
              </a:lnSpc>
            </a:pPr>
            <a:endParaRPr lang="en-US" sz="1950" dirty="0">
              <a:solidFill>
                <a:srgbClr val="1C1B4E"/>
              </a:solidFill>
            </a:endParaRPr>
          </a:p>
          <a:p>
            <a:pPr>
              <a:lnSpc>
                <a:spcPts val="2900"/>
              </a:lnSpc>
            </a:pPr>
            <a:endParaRPr lang="en-US" sz="1950" dirty="0">
              <a:solidFill>
                <a:srgbClr val="1C1B4E"/>
              </a:solidFill>
            </a:endParaRPr>
          </a:p>
          <a:p>
            <a:pPr>
              <a:lnSpc>
                <a:spcPts val="2900"/>
              </a:lnSpc>
            </a:pPr>
            <a:endParaRPr lang="en-US" sz="1950" dirty="0"/>
          </a:p>
        </p:txBody>
      </p:sp>
      <p:sp>
        <p:nvSpPr>
          <p:cNvPr id="12" name="Content Placeholder 11">
            <a:extLst>
              <a:ext uri="{FF2B5EF4-FFF2-40B4-BE49-F238E27FC236}">
                <a16:creationId xmlns:a16="http://schemas.microsoft.com/office/drawing/2014/main" id="{56E186B8-352A-1649-BE55-81817D557E29}"/>
              </a:ext>
            </a:extLst>
          </p:cNvPr>
          <p:cNvSpPr>
            <a:spLocks noGrp="1"/>
          </p:cNvSpPr>
          <p:nvPr>
            <p:ph sz="quarter" idx="11"/>
          </p:nvPr>
        </p:nvSpPr>
        <p:spPr/>
        <p:txBody>
          <a:bodyPr/>
          <a:lstStyle/>
          <a:p>
            <a:r>
              <a:rPr lang="fr-FR" dirty="0"/>
              <a:t>CRÉER DES ENVIRONNEMENTS PSYCHOLOGIQUEMENT </a:t>
            </a:r>
            <a:br>
              <a:rPr lang="fr-FR" dirty="0"/>
            </a:br>
            <a:r>
              <a:rPr lang="fr-FR" dirty="0"/>
              <a:t>SÛRS </a:t>
            </a:r>
          </a:p>
          <a:p>
            <a:endParaRPr lang="en-US" dirty="0"/>
          </a:p>
        </p:txBody>
      </p:sp>
      <p:sp>
        <p:nvSpPr>
          <p:cNvPr id="5" name="TextBox 4"/>
          <p:cNvSpPr txBox="1"/>
          <p:nvPr/>
        </p:nvSpPr>
        <p:spPr>
          <a:xfrm>
            <a:off x="7785005" y="5759117"/>
            <a:ext cx="3599062" cy="246221"/>
          </a:xfrm>
          <a:prstGeom prst="rect">
            <a:avLst/>
          </a:prstGeom>
          <a:noFill/>
        </p:spPr>
        <p:txBody>
          <a:bodyPr wrap="none" rtlCol="0">
            <a:spAutoFit/>
          </a:bodyPr>
          <a:lstStyle/>
          <a:p>
            <a:r>
              <a:rPr lang="fr-FR" sz="1000" dirty="0">
                <a:solidFill>
                  <a:srgbClr val="1C1B4E"/>
                </a:solidFill>
              </a:rPr>
              <a:t>Référence : Julia </a:t>
            </a:r>
            <a:r>
              <a:rPr lang="fr-FR" sz="1000" dirty="0" err="1">
                <a:solidFill>
                  <a:srgbClr val="1C1B4E"/>
                </a:solidFill>
              </a:rPr>
              <a:t>Rozovsky</a:t>
            </a:r>
            <a:r>
              <a:rPr lang="fr-FR" sz="1000" dirty="0">
                <a:solidFill>
                  <a:srgbClr val="1C1B4E"/>
                </a:solidFill>
              </a:rPr>
              <a:t>, Google People Operations, nov. 2015  </a:t>
            </a:r>
          </a:p>
        </p:txBody>
      </p:sp>
    </p:spTree>
    <p:extLst>
      <p:ext uri="{BB962C8B-B14F-4D97-AF65-F5344CB8AC3E}">
        <p14:creationId xmlns:p14="http://schemas.microsoft.com/office/powerpoint/2010/main" val="231260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568CD9D9-BEE2-F049-88B0-12184934BF2E}"/>
              </a:ext>
            </a:extLst>
          </p:cNvPr>
          <p:cNvPicPr>
            <a:picLocks noChangeAspect="1"/>
          </p:cNvPicPr>
          <p:nvPr/>
        </p:nvPicPr>
        <p:blipFill rotWithShape="1">
          <a:blip r:embed="rId5">
            <a:extLst>
              <a:ext uri="{28A0092B-C50C-407E-A947-70E740481C1C}">
                <a14:useLocalDpi xmlns:a14="http://schemas.microsoft.com/office/drawing/2010/main" val="0"/>
              </a:ext>
            </a:extLst>
          </a:blip>
          <a:srcRect t="2319" b="18036"/>
          <a:stretch/>
        </p:blipFill>
        <p:spPr>
          <a:xfrm>
            <a:off x="0" y="1"/>
            <a:ext cx="12192000" cy="6858000"/>
          </a:xfrm>
          <a:prstGeom prst="rect">
            <a:avLst/>
          </a:prstGeom>
        </p:spPr>
      </p:pic>
      <p:sp>
        <p:nvSpPr>
          <p:cNvPr id="19" name="Text Placeholder 2">
            <a:extLst>
              <a:ext uri="{FF2B5EF4-FFF2-40B4-BE49-F238E27FC236}">
                <a16:creationId xmlns:a16="http://schemas.microsoft.com/office/drawing/2014/main" id="{1911AAFB-48B7-BA4A-A72D-6CD90B909807}"/>
              </a:ext>
            </a:extLst>
          </p:cNvPr>
          <p:cNvSpPr>
            <a:spLocks noGrp="1"/>
          </p:cNvSpPr>
          <p:nvPr>
            <p:ph sz="quarter" idx="10"/>
          </p:nvPr>
        </p:nvSpPr>
        <p:spPr>
          <a:xfrm>
            <a:off x="2755932" y="465953"/>
            <a:ext cx="8200993" cy="5542299"/>
          </a:xfrm>
        </p:spPr>
        <p:txBody>
          <a:bodyPr/>
          <a:lstStyle/>
          <a:p>
            <a:pPr>
              <a:lnSpc>
                <a:spcPts val="6700"/>
              </a:lnSpc>
            </a:pPr>
            <a:r>
              <a:rPr lang="fr-FR" sz="5200" spc="-20" dirty="0">
                <a:solidFill>
                  <a:srgbClr val="1C1B4E"/>
                </a:solidFill>
              </a:rPr>
              <a:t>QU’EST‑CE QUI FAIT UNE GRANDE ÉQUIPE ?</a:t>
            </a:r>
          </a:p>
        </p:txBody>
      </p:sp>
      <p:sp>
        <p:nvSpPr>
          <p:cNvPr id="13" name="TextBox 12">
            <a:extLst>
              <a:ext uri="{FF2B5EF4-FFF2-40B4-BE49-F238E27FC236}">
                <a16:creationId xmlns:a16="http://schemas.microsoft.com/office/drawing/2014/main" id="{E1EE7375-B713-F74A-B5D2-FD0A843FCD9A}"/>
              </a:ext>
            </a:extLst>
          </p:cNvPr>
          <p:cNvSpPr txBox="1"/>
          <p:nvPr/>
        </p:nvSpPr>
        <p:spPr>
          <a:xfrm>
            <a:off x="465219" y="6258846"/>
            <a:ext cx="1938616" cy="169277"/>
          </a:xfrm>
          <a:prstGeom prst="rect">
            <a:avLst/>
          </a:prstGeom>
          <a:noFill/>
        </p:spPr>
        <p:txBody>
          <a:bodyPr wrap="square" lIns="0" tIns="0" rIns="0" bIns="0" rtlCol="0">
            <a:spAutoFit/>
          </a:bodyPr>
          <a:lstStyle/>
          <a:p>
            <a:r>
              <a:rPr lang="fr-FR" sz="1100" dirty="0">
                <a:solidFill>
                  <a:schemeClr val="bg1"/>
                </a:solidFill>
                <a:latin typeface="Suisse Int'l Mono" panose="020B0509000000000000" pitchFamily="49" charset="77"/>
              </a:rPr>
              <a:t>THINK.DO.SPRINTS.</a:t>
            </a:r>
          </a:p>
        </p:txBody>
      </p:sp>
      <p:sp>
        <p:nvSpPr>
          <p:cNvPr id="14" name="TextBox 13">
            <a:extLst>
              <a:ext uri="{FF2B5EF4-FFF2-40B4-BE49-F238E27FC236}">
                <a16:creationId xmlns:a16="http://schemas.microsoft.com/office/drawing/2014/main" id="{D01554AE-BF84-524C-BD73-9F9EA6AC1795}"/>
              </a:ext>
            </a:extLst>
          </p:cNvPr>
          <p:cNvSpPr txBox="1"/>
          <p:nvPr/>
        </p:nvSpPr>
        <p:spPr>
          <a:xfrm>
            <a:off x="2755932" y="6258846"/>
            <a:ext cx="3060405" cy="169277"/>
          </a:xfrm>
          <a:prstGeom prst="rect">
            <a:avLst/>
          </a:prstGeom>
          <a:noFill/>
        </p:spPr>
        <p:txBody>
          <a:bodyPr wrap="square" lIns="0" tIns="0" rIns="0" bIns="0" rtlCol="0">
            <a:spAutoFit/>
          </a:bodyPr>
          <a:lstStyle/>
          <a:p>
            <a:r>
              <a:rPr lang="fr-FR" sz="1100">
                <a:solidFill>
                  <a:schemeClr val="bg1"/>
                </a:solidFill>
                <a:latin typeface="Suisse Int'l Mono" panose="020B0509000000000000" pitchFamily="49" charset="77"/>
              </a:rPr>
              <a:t>RENDRE CELA POSSIBLE</a:t>
            </a:r>
          </a:p>
        </p:txBody>
      </p:sp>
      <p:sp>
        <p:nvSpPr>
          <p:cNvPr id="15" name="TextBox 14">
            <a:extLst>
              <a:ext uri="{FF2B5EF4-FFF2-40B4-BE49-F238E27FC236}">
                <a16:creationId xmlns:a16="http://schemas.microsoft.com/office/drawing/2014/main" id="{D9A7A65B-142A-B04D-9E42-2B0FF9384AB3}"/>
              </a:ext>
            </a:extLst>
          </p:cNvPr>
          <p:cNvSpPr txBox="1"/>
          <p:nvPr/>
        </p:nvSpPr>
        <p:spPr>
          <a:xfrm>
            <a:off x="9788165" y="6258846"/>
            <a:ext cx="1938616" cy="169277"/>
          </a:xfrm>
          <a:prstGeom prst="rect">
            <a:avLst/>
          </a:prstGeom>
          <a:noFill/>
        </p:spPr>
        <p:txBody>
          <a:bodyPr wrap="square" lIns="0" tIns="0" rIns="0" bIns="0" rtlCol="0">
            <a:spAutoFit/>
          </a:bodyPr>
          <a:lstStyle/>
          <a:p>
            <a:pPr algn="r"/>
            <a:fld id="{8D87387A-D4FB-DC4D-AE8D-9294557E7C07}" type="slidenum">
              <a:rPr lang="en-US" sz="1100" smtClean="0">
                <a:solidFill>
                  <a:schemeClr val="bg1"/>
                </a:solidFill>
                <a:latin typeface="Suisse Int'l Mono" panose="020B0509000000000000" pitchFamily="49" charset="77"/>
              </a:rPr>
              <a:t>14</a:t>
            </a:fld>
            <a:endParaRPr lang="en-US" sz="1100">
              <a:solidFill>
                <a:schemeClr val="bg1"/>
              </a:solidFill>
              <a:latin typeface="Suisse Int'l Mono" panose="020B0509000000000000" pitchFamily="49" charset="77"/>
            </a:endParaRPr>
          </a:p>
        </p:txBody>
      </p:sp>
      <p:pic>
        <p:nvPicPr>
          <p:cNvPr id="8" name="Online Media 1" descr="Charles Duhigg Asks What Makes a Great Team LR.mp4">
            <a:hlinkClick r:id="" action="ppaction://media"/>
            <a:extLst>
              <a:ext uri="{FF2B5EF4-FFF2-40B4-BE49-F238E27FC236}">
                <a16:creationId xmlns:a16="http://schemas.microsoft.com/office/drawing/2014/main" id="{19A150D5-92CE-234E-B47C-D873B83551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5932" y="2164466"/>
            <a:ext cx="7058059" cy="3967059"/>
          </a:xfrm>
          <a:prstGeom prst="rect">
            <a:avLst/>
          </a:prstGeom>
        </p:spPr>
      </p:pic>
    </p:spTree>
    <p:extLst>
      <p:ext uri="{BB962C8B-B14F-4D97-AF65-F5344CB8AC3E}">
        <p14:creationId xmlns:p14="http://schemas.microsoft.com/office/powerpoint/2010/main" val="17374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dirty="0"/>
              <a:t>Comment créer un environnement sûr au sein de Sony Music ?</a:t>
            </a:r>
          </a:p>
          <a:p>
            <a:pPr lvl="0"/>
            <a:r>
              <a:rPr lang="fr-FR" dirty="0"/>
              <a:t>Comment puis‑je favoriser la sécurité psychologique </a:t>
            </a:r>
            <a:br>
              <a:rPr lang="fr-FR" dirty="0"/>
            </a:br>
            <a:r>
              <a:rPr lang="fr-FR" dirty="0"/>
              <a:t>au sein de mon équipe ? </a:t>
            </a:r>
          </a:p>
          <a:p>
            <a:pPr lvl="0"/>
            <a:r>
              <a:rPr lang="fr-FR" dirty="0"/>
              <a:t>Que puis‑je démontrer / mettre en pratique au sein de Sony Music ?</a:t>
            </a:r>
          </a:p>
          <a:p>
            <a:pPr marL="0" lvl="0" indent="0">
              <a:buNone/>
            </a:pPr>
            <a:endParaRPr lang="en-GB" dirty="0"/>
          </a:p>
          <a:p>
            <a:pPr lvl="0"/>
            <a:endParaRPr lang="en-GB" dirty="0"/>
          </a:p>
        </p:txBody>
      </p:sp>
      <p:sp>
        <p:nvSpPr>
          <p:cNvPr id="5"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dirty="0"/>
              <a:t>CRÉER DES ENVIRONNEMENTS PSYCHOLOGIQUEMENT </a:t>
            </a:r>
            <a:br>
              <a:rPr lang="fr-FR" dirty="0"/>
            </a:br>
            <a:r>
              <a:rPr lang="fr-FR" dirty="0"/>
              <a:t>SÛRS </a:t>
            </a:r>
          </a:p>
        </p:txBody>
      </p:sp>
    </p:spTree>
    <p:extLst>
      <p:ext uri="{BB962C8B-B14F-4D97-AF65-F5344CB8AC3E}">
        <p14:creationId xmlns:p14="http://schemas.microsoft.com/office/powerpoint/2010/main" val="150889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11AAFB-48B7-BA4A-A72D-6CD90B909807}"/>
              </a:ext>
            </a:extLst>
          </p:cNvPr>
          <p:cNvSpPr>
            <a:spLocks noGrp="1"/>
          </p:cNvSpPr>
          <p:nvPr>
            <p:ph sz="quarter" idx="10"/>
          </p:nvPr>
        </p:nvSpPr>
        <p:spPr/>
        <p:txBody>
          <a:bodyPr/>
          <a:lstStyle/>
          <a:p>
            <a:r>
              <a:rPr lang="fr-FR" sz="2400" dirty="0"/>
              <a:t>La capacité d’identifier, d’évaluer et de gérer vos propres émotions ainsi que celles des autres	</a:t>
            </a:r>
          </a:p>
          <a:p>
            <a:pPr lvl="1">
              <a:buClr>
                <a:srgbClr val="E26C84"/>
              </a:buClr>
              <a:buFont typeface="Arial" panose="020B0604020202020204" pitchFamily="34" charset="0"/>
              <a:buChar char="—"/>
            </a:pPr>
            <a:r>
              <a:rPr lang="fr-FR" dirty="0"/>
              <a:t>Connaissance de soi</a:t>
            </a:r>
          </a:p>
          <a:p>
            <a:pPr lvl="1">
              <a:buClr>
                <a:srgbClr val="E26C84"/>
              </a:buClr>
              <a:buFont typeface="Arial" panose="020B0604020202020204" pitchFamily="34" charset="0"/>
              <a:buChar char="—"/>
            </a:pPr>
            <a:r>
              <a:rPr lang="fr-FR" dirty="0"/>
              <a:t>Maîtrise de soi </a:t>
            </a:r>
          </a:p>
          <a:p>
            <a:pPr lvl="1">
              <a:buClr>
                <a:srgbClr val="E26C84"/>
              </a:buClr>
              <a:buFont typeface="Arial" panose="020B0604020202020204" pitchFamily="34" charset="0"/>
              <a:buChar char="—"/>
            </a:pPr>
            <a:r>
              <a:rPr lang="fr-FR" dirty="0"/>
              <a:t>Motivation</a:t>
            </a:r>
          </a:p>
          <a:p>
            <a:pPr lvl="1">
              <a:buClr>
                <a:srgbClr val="E26C84"/>
              </a:buClr>
              <a:buFont typeface="Arial" panose="020B0604020202020204" pitchFamily="34" charset="0"/>
              <a:buChar char="—"/>
            </a:pPr>
            <a:r>
              <a:rPr lang="fr-FR" dirty="0"/>
              <a:t>Empathie</a:t>
            </a:r>
          </a:p>
          <a:p>
            <a:pPr lvl="1">
              <a:buClr>
                <a:srgbClr val="E26C84"/>
              </a:buClr>
              <a:buFont typeface="Arial" panose="020B0604020202020204" pitchFamily="34" charset="0"/>
              <a:buChar char="—"/>
            </a:pPr>
            <a:r>
              <a:rPr lang="fr-FR" dirty="0"/>
              <a:t>Compétences sociales</a:t>
            </a:r>
          </a:p>
          <a:p>
            <a:endParaRPr lang="en-GB" sz="2000" dirty="0"/>
          </a:p>
        </p:txBody>
      </p:sp>
      <p:sp>
        <p:nvSpPr>
          <p:cNvPr id="4" name="Content Placeholder 3">
            <a:extLst>
              <a:ext uri="{FF2B5EF4-FFF2-40B4-BE49-F238E27FC236}">
                <a16:creationId xmlns:a16="http://schemas.microsoft.com/office/drawing/2014/main" id="{6C501E18-8805-644C-930E-75D688FD1B64}"/>
              </a:ext>
            </a:extLst>
          </p:cNvPr>
          <p:cNvSpPr>
            <a:spLocks noGrp="1"/>
          </p:cNvSpPr>
          <p:nvPr>
            <p:ph sz="quarter" idx="11"/>
          </p:nvPr>
        </p:nvSpPr>
        <p:spPr/>
        <p:txBody>
          <a:bodyPr/>
          <a:lstStyle/>
          <a:p>
            <a:r>
              <a:rPr lang="fr-FR" dirty="0"/>
              <a:t>LE RÔLE DE L’INTELLIGENCE ÉMOTIONNELLE ET SON IMPACT SUR LES AUTRES ET LA RÉUSSITE</a:t>
            </a:r>
            <a:br>
              <a:rPr lang="fr-FR" dirty="0"/>
            </a:br>
            <a:endParaRPr lang="fr-FR" dirty="0"/>
          </a:p>
          <a:p>
            <a:endParaRPr lang="en-US" dirty="0"/>
          </a:p>
        </p:txBody>
      </p:sp>
    </p:spTree>
    <p:extLst>
      <p:ext uri="{BB962C8B-B14F-4D97-AF65-F5344CB8AC3E}">
        <p14:creationId xmlns:p14="http://schemas.microsoft.com/office/powerpoint/2010/main" val="118008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dirty="0"/>
              <a:t>Quels sont mes déclencheurs émotionnels (par ex., situations, personnes) au sein de Sony Music ?</a:t>
            </a:r>
          </a:p>
          <a:p>
            <a:pPr lvl="0"/>
            <a:r>
              <a:rPr lang="fr-FR" sz="2400" dirty="0"/>
              <a:t>Réfléchissez à des stratégies permettant de les maîtriser. </a:t>
            </a:r>
            <a:r>
              <a:rPr lang="fr-FR" dirty="0"/>
              <a:t>Que puis‑je faire différemment pour répondre à ces situations ou à ces personnes avec davantage d’intelligence émotionnelle ?</a:t>
            </a:r>
          </a:p>
          <a:p>
            <a:pPr marL="0" lvl="0" indent="0">
              <a:buNone/>
            </a:pPr>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a:t>RÉFLEXION</a:t>
            </a:r>
          </a:p>
        </p:txBody>
      </p:sp>
    </p:spTree>
    <p:extLst>
      <p:ext uri="{BB962C8B-B14F-4D97-AF65-F5344CB8AC3E}">
        <p14:creationId xmlns:p14="http://schemas.microsoft.com/office/powerpoint/2010/main" val="408483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dirty="0"/>
              <a:t>Appuyez‑vous sur votre travail préparatoire.</a:t>
            </a:r>
          </a:p>
          <a:p>
            <a:r>
              <a:rPr lang="fr-FR" dirty="0"/>
              <a:t>Quelle conversation, que vous n’avez pas encore eue, pourrait influencer de façon positive votre réussite si vous choisissiez de l’avoir ?</a:t>
            </a:r>
          </a:p>
          <a:p>
            <a:pPr lvl="0"/>
            <a:r>
              <a:rPr lang="fr-FR" dirty="0"/>
              <a:t>Par groupes de trois, travaillez à la résolution d’un scénario ou d’un problème réel auquel vous êtes confronté dans votre travail quotidien.</a:t>
            </a:r>
          </a:p>
          <a:p>
            <a:pPr lvl="0"/>
            <a:r>
              <a:rPr lang="fr-FR" dirty="0"/>
              <a:t>Cette approche vous permet de travailler la collaboration, la résolution de problème, le coaching et l’écoute active. </a:t>
            </a:r>
          </a:p>
          <a:p>
            <a:pPr lvl="0"/>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dirty="0"/>
              <a:t>CONVERSATION DE COACHING ENTRE PAIRS</a:t>
            </a:r>
          </a:p>
        </p:txBody>
      </p:sp>
    </p:spTree>
    <p:extLst>
      <p:ext uri="{BB962C8B-B14F-4D97-AF65-F5344CB8AC3E}">
        <p14:creationId xmlns:p14="http://schemas.microsoft.com/office/powerpoint/2010/main" val="115141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a:xfrm>
            <a:off x="2755932" y="367104"/>
            <a:ext cx="8266784" cy="4712461"/>
          </a:xfrm>
        </p:spPr>
        <p:txBody>
          <a:bodyPr numCol="2" spcCol="288000"/>
          <a:lstStyle/>
          <a:p>
            <a:pPr marL="0" lvl="0" indent="0">
              <a:buNone/>
            </a:pPr>
            <a:r>
              <a:rPr lang="fr-FR" b="1" dirty="0">
                <a:solidFill>
                  <a:schemeClr val="bg1"/>
                </a:solidFill>
              </a:rPr>
              <a:t>20 minutes </a:t>
            </a:r>
            <a:r>
              <a:rPr lang="fr-FR" dirty="0">
                <a:solidFill>
                  <a:schemeClr val="bg1"/>
                </a:solidFill>
              </a:rPr>
              <a:t>par personne. </a:t>
            </a:r>
            <a:br>
              <a:rPr lang="fr-FR" b="1" dirty="0">
                <a:solidFill>
                  <a:schemeClr val="bg1"/>
                </a:solidFill>
              </a:rPr>
            </a:br>
            <a:r>
              <a:rPr lang="fr-FR" b="1" dirty="0">
                <a:solidFill>
                  <a:schemeClr val="bg1"/>
                </a:solidFill>
              </a:rPr>
              <a:t>60 minutes </a:t>
            </a:r>
            <a:r>
              <a:rPr lang="fr-FR" dirty="0">
                <a:solidFill>
                  <a:schemeClr val="bg1"/>
                </a:solidFill>
              </a:rPr>
              <a:t>au total.</a:t>
            </a:r>
          </a:p>
          <a:p>
            <a:pPr marL="0" indent="0">
              <a:buNone/>
            </a:pPr>
            <a:r>
              <a:rPr lang="fr-FR" dirty="0">
                <a:solidFill>
                  <a:srgbClr val="1C1B4E"/>
                </a:solidFill>
              </a:rPr>
              <a:t>Identifiez‑vous comme étant la personne </a:t>
            </a:r>
            <a:r>
              <a:rPr lang="fr-FR" b="1" dirty="0">
                <a:solidFill>
                  <a:srgbClr val="1C1B4E"/>
                </a:solidFill>
              </a:rPr>
              <a:t>A, B </a:t>
            </a:r>
            <a:r>
              <a:rPr lang="fr-FR" dirty="0">
                <a:solidFill>
                  <a:srgbClr val="1C1B4E"/>
                </a:solidFill>
              </a:rPr>
              <a:t>ou </a:t>
            </a:r>
            <a:r>
              <a:rPr lang="fr-FR" b="1" dirty="0">
                <a:solidFill>
                  <a:srgbClr val="1C1B4E"/>
                </a:solidFill>
              </a:rPr>
              <a:t>C</a:t>
            </a:r>
            <a:r>
              <a:rPr lang="fr-FR" dirty="0">
                <a:solidFill>
                  <a:srgbClr val="1C1B4E"/>
                </a:solidFill>
              </a:rPr>
              <a:t>. </a:t>
            </a:r>
          </a:p>
          <a:p>
            <a:pPr lvl="0"/>
            <a:r>
              <a:rPr lang="fr-FR" b="1" dirty="0">
                <a:solidFill>
                  <a:srgbClr val="1C1B4E"/>
                </a:solidFill>
              </a:rPr>
              <a:t>A</a:t>
            </a:r>
            <a:r>
              <a:rPr lang="fr-FR" dirty="0">
                <a:solidFill>
                  <a:srgbClr val="1C1B4E"/>
                </a:solidFill>
              </a:rPr>
              <a:t> : 3 minutes</a:t>
            </a:r>
            <a:br>
              <a:rPr lang="fr-FR" dirty="0">
                <a:solidFill>
                  <a:srgbClr val="1C1B4E"/>
                </a:solidFill>
              </a:rPr>
            </a:br>
            <a:r>
              <a:rPr lang="fr-FR" b="1" dirty="0">
                <a:solidFill>
                  <a:srgbClr val="1C1B4E"/>
                </a:solidFill>
              </a:rPr>
              <a:t>A</a:t>
            </a:r>
            <a:r>
              <a:rPr lang="fr-FR" dirty="0">
                <a:solidFill>
                  <a:srgbClr val="1C1B4E"/>
                </a:solidFill>
              </a:rPr>
              <a:t> fait part de la conversation qu’il souhaiterait avoir ou de son scénario à </a:t>
            </a:r>
            <a:r>
              <a:rPr lang="fr-FR" b="1" dirty="0">
                <a:solidFill>
                  <a:srgbClr val="1C1B4E"/>
                </a:solidFill>
              </a:rPr>
              <a:t>B</a:t>
            </a:r>
            <a:r>
              <a:rPr lang="fr-FR" dirty="0">
                <a:solidFill>
                  <a:srgbClr val="1C1B4E"/>
                </a:solidFill>
              </a:rPr>
              <a:t> et </a:t>
            </a:r>
            <a:r>
              <a:rPr lang="fr-FR" b="1" dirty="0">
                <a:solidFill>
                  <a:srgbClr val="1C1B4E"/>
                </a:solidFill>
              </a:rPr>
              <a:t>C</a:t>
            </a:r>
            <a:r>
              <a:rPr lang="fr-FR" dirty="0">
                <a:solidFill>
                  <a:srgbClr val="1C1B4E"/>
                </a:solidFill>
              </a:rPr>
              <a:t>. </a:t>
            </a:r>
            <a:r>
              <a:rPr lang="fr-FR" b="1" dirty="0">
                <a:solidFill>
                  <a:srgbClr val="1C1B4E"/>
                </a:solidFill>
              </a:rPr>
              <a:t>B</a:t>
            </a:r>
            <a:r>
              <a:rPr lang="fr-FR" dirty="0">
                <a:solidFill>
                  <a:srgbClr val="1C1B4E"/>
                </a:solidFill>
              </a:rPr>
              <a:t> et </a:t>
            </a:r>
            <a:r>
              <a:rPr lang="fr-FR" b="1" dirty="0">
                <a:solidFill>
                  <a:srgbClr val="1C1B4E"/>
                </a:solidFill>
              </a:rPr>
              <a:t>C</a:t>
            </a:r>
            <a:r>
              <a:rPr lang="fr-FR" dirty="0">
                <a:solidFill>
                  <a:srgbClr val="1C1B4E"/>
                </a:solidFill>
              </a:rPr>
              <a:t> se contentent de l’écouter.</a:t>
            </a:r>
          </a:p>
          <a:p>
            <a:pPr lvl="0"/>
            <a:endParaRPr lang="en-GB" dirty="0">
              <a:solidFill>
                <a:srgbClr val="1C1B4E"/>
              </a:solidFill>
            </a:endParaRPr>
          </a:p>
          <a:p>
            <a:pPr lvl="0"/>
            <a:r>
              <a:rPr lang="fr-FR" b="1" dirty="0">
                <a:solidFill>
                  <a:srgbClr val="1C1B4E"/>
                </a:solidFill>
              </a:rPr>
              <a:t>B</a:t>
            </a:r>
            <a:r>
              <a:rPr lang="fr-FR" dirty="0">
                <a:solidFill>
                  <a:srgbClr val="1C1B4E"/>
                </a:solidFill>
              </a:rPr>
              <a:t> ou </a:t>
            </a:r>
            <a:r>
              <a:rPr lang="fr-FR" b="1" dirty="0">
                <a:solidFill>
                  <a:srgbClr val="1C1B4E"/>
                </a:solidFill>
              </a:rPr>
              <a:t>C</a:t>
            </a:r>
            <a:r>
              <a:rPr lang="fr-FR" dirty="0">
                <a:solidFill>
                  <a:srgbClr val="1C1B4E"/>
                </a:solidFill>
              </a:rPr>
              <a:t> : 2 minutes</a:t>
            </a:r>
            <a:br>
              <a:rPr lang="fr-FR" dirty="0">
                <a:solidFill>
                  <a:srgbClr val="1C1B4E"/>
                </a:solidFill>
              </a:rPr>
            </a:br>
            <a:r>
              <a:rPr lang="fr-FR" b="1" dirty="0">
                <a:solidFill>
                  <a:srgbClr val="1C1B4E"/>
                </a:solidFill>
              </a:rPr>
              <a:t>B</a:t>
            </a:r>
            <a:r>
              <a:rPr lang="fr-FR" dirty="0">
                <a:solidFill>
                  <a:srgbClr val="1C1B4E"/>
                </a:solidFill>
              </a:rPr>
              <a:t> ou </a:t>
            </a:r>
            <a:r>
              <a:rPr lang="fr-FR" b="1" dirty="0">
                <a:solidFill>
                  <a:srgbClr val="1C1B4E"/>
                </a:solidFill>
              </a:rPr>
              <a:t>C</a:t>
            </a:r>
            <a:r>
              <a:rPr lang="fr-FR" dirty="0">
                <a:solidFill>
                  <a:srgbClr val="1C1B4E"/>
                </a:solidFill>
              </a:rPr>
              <a:t> reformule ce qu’il a entendu de </a:t>
            </a:r>
            <a:r>
              <a:rPr lang="fr-FR" b="1" dirty="0">
                <a:solidFill>
                  <a:srgbClr val="1C1B4E"/>
                </a:solidFill>
              </a:rPr>
              <a:t>A</a:t>
            </a:r>
            <a:r>
              <a:rPr lang="fr-FR" dirty="0">
                <a:solidFill>
                  <a:srgbClr val="1C1B4E"/>
                </a:solidFill>
              </a:rPr>
              <a:t> et demande une clarification, si nécessaire. </a:t>
            </a:r>
          </a:p>
          <a:p>
            <a:pPr lvl="0"/>
            <a:endParaRPr lang="en-US" b="1" dirty="0">
              <a:solidFill>
                <a:srgbClr val="1C1B4E"/>
              </a:solidFill>
            </a:endParaRPr>
          </a:p>
          <a:p>
            <a:pPr lvl="0"/>
            <a:r>
              <a:rPr lang="fr-FR" b="1" dirty="0">
                <a:solidFill>
                  <a:srgbClr val="1C1B4E"/>
                </a:solidFill>
              </a:rPr>
              <a:t>B</a:t>
            </a:r>
            <a:r>
              <a:rPr lang="fr-FR" dirty="0">
                <a:solidFill>
                  <a:srgbClr val="1C1B4E"/>
                </a:solidFill>
              </a:rPr>
              <a:t> et </a:t>
            </a:r>
            <a:r>
              <a:rPr lang="fr-FR" b="1" dirty="0">
                <a:solidFill>
                  <a:srgbClr val="1C1B4E"/>
                </a:solidFill>
              </a:rPr>
              <a:t>C</a:t>
            </a:r>
            <a:r>
              <a:rPr lang="fr-FR" dirty="0">
                <a:solidFill>
                  <a:srgbClr val="1C1B4E"/>
                </a:solidFill>
              </a:rPr>
              <a:t> : 10 minutes</a:t>
            </a:r>
            <a:br>
              <a:rPr lang="fr-FR" dirty="0">
                <a:solidFill>
                  <a:srgbClr val="1C1B4E"/>
                </a:solidFill>
              </a:rPr>
            </a:br>
            <a:r>
              <a:rPr lang="fr-FR" b="1" dirty="0">
                <a:solidFill>
                  <a:srgbClr val="1C1B4E"/>
                </a:solidFill>
              </a:rPr>
              <a:t>B</a:t>
            </a:r>
            <a:r>
              <a:rPr lang="fr-FR" dirty="0">
                <a:solidFill>
                  <a:srgbClr val="1C1B4E"/>
                </a:solidFill>
              </a:rPr>
              <a:t> et </a:t>
            </a:r>
            <a:r>
              <a:rPr lang="fr-FR" b="1" dirty="0">
                <a:solidFill>
                  <a:srgbClr val="1C1B4E"/>
                </a:solidFill>
              </a:rPr>
              <a:t>C</a:t>
            </a:r>
            <a:r>
              <a:rPr lang="fr-FR" dirty="0">
                <a:solidFill>
                  <a:srgbClr val="1C1B4E"/>
                </a:solidFill>
              </a:rPr>
              <a:t> discutent de la conversation/du scénario de </a:t>
            </a:r>
            <a:r>
              <a:rPr lang="fr-FR" b="1" dirty="0">
                <a:solidFill>
                  <a:srgbClr val="1C1B4E"/>
                </a:solidFill>
              </a:rPr>
              <a:t>A</a:t>
            </a:r>
            <a:r>
              <a:rPr lang="fr-FR" dirty="0">
                <a:solidFill>
                  <a:srgbClr val="1C1B4E"/>
                </a:solidFill>
              </a:rPr>
              <a:t>, en proposant des suggestions, des approches et des idées pouvant servir de bases de réflexion. </a:t>
            </a:r>
            <a:r>
              <a:rPr lang="fr-FR" b="1" dirty="0">
                <a:solidFill>
                  <a:srgbClr val="1C1B4E"/>
                </a:solidFill>
              </a:rPr>
              <a:t>A</a:t>
            </a:r>
            <a:r>
              <a:rPr lang="fr-FR" dirty="0">
                <a:solidFill>
                  <a:srgbClr val="1C1B4E"/>
                </a:solidFill>
              </a:rPr>
              <a:t> est uniquement autorisé à écouter. </a:t>
            </a:r>
            <a:br>
              <a:rPr lang="fr-FR" dirty="0">
                <a:solidFill>
                  <a:srgbClr val="1C1B4E"/>
                </a:solidFill>
              </a:rPr>
            </a:br>
            <a:r>
              <a:rPr lang="fr-FR" b="1" dirty="0">
                <a:solidFill>
                  <a:srgbClr val="1C1B4E"/>
                </a:solidFill>
              </a:rPr>
              <a:t>A</a:t>
            </a:r>
            <a:r>
              <a:rPr lang="fr-FR" dirty="0">
                <a:solidFill>
                  <a:srgbClr val="1C1B4E"/>
                </a:solidFill>
              </a:rPr>
              <a:t> peut prendre des notes. </a:t>
            </a:r>
          </a:p>
          <a:p>
            <a:pPr lvl="0"/>
            <a:endParaRPr lang="en-GB" dirty="0">
              <a:solidFill>
                <a:srgbClr val="1C1B4E"/>
              </a:solidFill>
            </a:endParaRPr>
          </a:p>
          <a:p>
            <a:pPr lvl="0"/>
            <a:r>
              <a:rPr lang="fr-FR" b="1" dirty="0">
                <a:solidFill>
                  <a:srgbClr val="1C1B4E"/>
                </a:solidFill>
              </a:rPr>
              <a:t>A</a:t>
            </a:r>
            <a:r>
              <a:rPr lang="fr-FR" dirty="0">
                <a:solidFill>
                  <a:srgbClr val="1C1B4E"/>
                </a:solidFill>
              </a:rPr>
              <a:t> : 5 minutes</a:t>
            </a:r>
            <a:br>
              <a:rPr lang="fr-FR" dirty="0">
                <a:solidFill>
                  <a:srgbClr val="1C1B4E"/>
                </a:solidFill>
              </a:rPr>
            </a:br>
            <a:r>
              <a:rPr lang="fr-FR" b="1" dirty="0">
                <a:solidFill>
                  <a:srgbClr val="1C1B4E"/>
                </a:solidFill>
              </a:rPr>
              <a:t>A</a:t>
            </a:r>
            <a:r>
              <a:rPr lang="fr-FR" dirty="0">
                <a:solidFill>
                  <a:srgbClr val="1C1B4E"/>
                </a:solidFill>
              </a:rPr>
              <a:t> s’exprime sur ce qu’il a entendu, ce qu’il a apprécié et ce qu’il souhaiterait clarifier (le cas échéant). </a:t>
            </a:r>
          </a:p>
          <a:p>
            <a:pPr marL="0" lvl="0" indent="0">
              <a:buNone/>
            </a:pPr>
            <a:r>
              <a:rPr lang="fr-FR" dirty="0">
                <a:solidFill>
                  <a:schemeClr val="bg1"/>
                </a:solidFill>
              </a:rPr>
              <a:t>Renouveler l’exercice à deux reprises afin que chacun puisse passer.</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dirty="0"/>
              <a:t>CONVERSATION DE COACHING ENTRE PAIRS</a:t>
            </a:r>
          </a:p>
        </p:txBody>
      </p:sp>
    </p:spTree>
    <p:extLst>
      <p:ext uri="{BB962C8B-B14F-4D97-AF65-F5344CB8AC3E}">
        <p14:creationId xmlns:p14="http://schemas.microsoft.com/office/powerpoint/2010/main" val="189575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4C4D26-1A54-7047-B357-98061846276A}"/>
              </a:ext>
            </a:extLst>
          </p:cNvPr>
          <p:cNvSpPr/>
          <p:nvPr/>
        </p:nvSpPr>
        <p:spPr>
          <a:xfrm>
            <a:off x="2781072" y="429877"/>
            <a:ext cx="7946631" cy="2548994"/>
          </a:xfrm>
          <a:prstGeom prst="rect">
            <a:avLst/>
          </a:prstGeom>
        </p:spPr>
        <p:txBody>
          <a:bodyPr wrap="none" lIns="0" tIns="0" rIns="0" bIns="0">
            <a:noAutofit/>
          </a:bodyPr>
          <a:lstStyle/>
          <a:p>
            <a:pPr>
              <a:lnSpc>
                <a:spcPts val="7000"/>
              </a:lnSpc>
            </a:pPr>
            <a:r>
              <a:rPr lang="fr-FR" sz="6600" dirty="0">
                <a:solidFill>
                  <a:schemeClr val="bg1"/>
                </a:solidFill>
                <a:latin typeface="Suisse Int'l Mono" panose="020B0509000000000000" pitchFamily="49" charset="77"/>
                <a:cs typeface="Arial" panose="020B0604020202020204" pitchFamily="34" charset="0"/>
              </a:rPr>
              <a:t>RENDRE</a:t>
            </a:r>
          </a:p>
          <a:p>
            <a:pPr>
              <a:lnSpc>
                <a:spcPts val="7000"/>
              </a:lnSpc>
            </a:pPr>
            <a:r>
              <a:rPr lang="fr-FR" sz="6600" dirty="0">
                <a:solidFill>
                  <a:schemeClr val="bg1"/>
                </a:solidFill>
                <a:latin typeface="Suisse Int'l Mono" panose="020B0509000000000000" pitchFamily="49" charset="77"/>
                <a:cs typeface="Arial" panose="020B0604020202020204" pitchFamily="34" charset="0"/>
              </a:rPr>
              <a:t>CELA  POSSIBLE</a:t>
            </a:r>
          </a:p>
        </p:txBody>
      </p:sp>
      <p:sp>
        <p:nvSpPr>
          <p:cNvPr id="7" name="TextBox 6">
            <a:extLst>
              <a:ext uri="{FF2B5EF4-FFF2-40B4-BE49-F238E27FC236}">
                <a16:creationId xmlns:a16="http://schemas.microsoft.com/office/drawing/2014/main" id="{D3933DB1-9A3B-0342-AD1B-783F5D99EAE6}"/>
              </a:ext>
            </a:extLst>
          </p:cNvPr>
          <p:cNvSpPr txBox="1"/>
          <p:nvPr/>
        </p:nvSpPr>
        <p:spPr>
          <a:xfrm>
            <a:off x="2781072" y="3082565"/>
            <a:ext cx="9247530" cy="3609834"/>
          </a:xfrm>
          <a:prstGeom prst="rect">
            <a:avLst/>
          </a:prstGeom>
          <a:noFill/>
          <a:ln>
            <a:noFill/>
          </a:ln>
        </p:spPr>
        <p:txBody>
          <a:bodyPr wrap="square" lIns="0" tIns="0" rIns="0" bIns="0" rtlCol="0">
            <a:spAutoFit/>
          </a:bodyPr>
          <a:lstStyle/>
          <a:p>
            <a:pPr lvl="0">
              <a:lnSpc>
                <a:spcPts val="7000"/>
              </a:lnSpc>
            </a:pPr>
            <a:r>
              <a:rPr lang="fr-FR" sz="6600" dirty="0">
                <a:ln>
                  <a:solidFill>
                    <a:srgbClr val="1C1B4E"/>
                  </a:solidFill>
                </a:ln>
                <a:noFill/>
                <a:latin typeface="Suisse Int'l Mono" panose="020B0509000000000000" pitchFamily="49" charset="77"/>
                <a:cs typeface="Arial" panose="020B0604020202020204" pitchFamily="34" charset="0"/>
              </a:rPr>
              <a:t>CINQ </a:t>
            </a:r>
          </a:p>
          <a:p>
            <a:pPr lvl="0">
              <a:lnSpc>
                <a:spcPts val="7000"/>
              </a:lnSpc>
            </a:pPr>
            <a:r>
              <a:rPr lang="fr-FR" sz="6600" dirty="0">
                <a:ln>
                  <a:solidFill>
                    <a:srgbClr val="1C1B4E"/>
                  </a:solidFill>
                </a:ln>
                <a:noFill/>
                <a:latin typeface="Suisse Int'l Mono" panose="020B0509000000000000" pitchFamily="49" charset="77"/>
                <a:cs typeface="Arial" panose="020B0604020202020204" pitchFamily="34" charset="0"/>
              </a:rPr>
              <a:t>GÉNÉRATIONS </a:t>
            </a:r>
          </a:p>
          <a:p>
            <a:pPr lvl="0">
              <a:lnSpc>
                <a:spcPts val="7000"/>
              </a:lnSpc>
            </a:pPr>
            <a:r>
              <a:rPr lang="fr-FR" sz="6600" dirty="0">
                <a:ln>
                  <a:solidFill>
                    <a:srgbClr val="1C1B4E"/>
                  </a:solidFill>
                </a:ln>
                <a:noFill/>
                <a:latin typeface="Suisse Int'l Mono" panose="020B0509000000000000" pitchFamily="49" charset="77"/>
                <a:cs typeface="Arial" panose="020B0604020202020204" pitchFamily="34" charset="0"/>
              </a:rPr>
              <a:t>AU  TRAVAIL</a:t>
            </a:r>
          </a:p>
          <a:p>
            <a:pPr lvl="0">
              <a:lnSpc>
                <a:spcPts val="7000"/>
              </a:lnSpc>
            </a:pPr>
            <a:endParaRPr lang="en-US" sz="6600" dirty="0">
              <a:ln>
                <a:solidFill>
                  <a:srgbClr val="1C1B4E"/>
                </a:solidFill>
              </a:ln>
              <a:noFill/>
              <a:latin typeface="Suisse Int'l Mono" panose="020B0509000000000000" pitchFamily="49" charset="77"/>
              <a:cs typeface="Arial" panose="020B0604020202020204" pitchFamily="34" charset="0"/>
            </a:endParaRPr>
          </a:p>
        </p:txBody>
      </p:sp>
      <p:sp>
        <p:nvSpPr>
          <p:cNvPr id="8" name="TextBox 7">
            <a:extLst>
              <a:ext uri="{FF2B5EF4-FFF2-40B4-BE49-F238E27FC236}">
                <a16:creationId xmlns:a16="http://schemas.microsoft.com/office/drawing/2014/main" id="{05790DAE-AEE6-D346-AF1B-EE92F6EB6236}"/>
              </a:ext>
            </a:extLst>
          </p:cNvPr>
          <p:cNvSpPr txBox="1"/>
          <p:nvPr/>
        </p:nvSpPr>
        <p:spPr>
          <a:xfrm>
            <a:off x="776304" y="354465"/>
            <a:ext cx="2234153" cy="1015663"/>
          </a:xfrm>
          <a:prstGeom prst="rect">
            <a:avLst/>
          </a:prstGeom>
          <a:noFill/>
        </p:spPr>
        <p:txBody>
          <a:bodyPr wrap="square" lIns="0" tIns="0" rIns="0" bIns="0" rtlCol="0">
            <a:spAutoFit/>
          </a:bodyPr>
          <a:lstStyle/>
          <a:p>
            <a:r>
              <a:rPr lang="fr-FR" sz="6600" spc="40" dirty="0">
                <a:solidFill>
                  <a:srgbClr val="1C1B4E"/>
                </a:solidFill>
                <a:latin typeface="Suisse Int'l Mono" panose="020B0509000000000000" pitchFamily="49" charset="77"/>
                <a:cs typeface="Arial" panose="020B0604020202020204" pitchFamily="34" charset="0"/>
              </a:rPr>
              <a:t>05</a:t>
            </a:r>
          </a:p>
        </p:txBody>
      </p:sp>
      <p:sp>
        <p:nvSpPr>
          <p:cNvPr id="9" name="TextBox 8">
            <a:extLst>
              <a:ext uri="{FF2B5EF4-FFF2-40B4-BE49-F238E27FC236}">
                <a16:creationId xmlns:a16="http://schemas.microsoft.com/office/drawing/2014/main" id="{6A109B7E-25F1-8C4B-AAB0-B76EE7AE8C04}"/>
              </a:ext>
            </a:extLst>
          </p:cNvPr>
          <p:cNvSpPr txBox="1"/>
          <p:nvPr/>
        </p:nvSpPr>
        <p:spPr>
          <a:xfrm rot="16200000">
            <a:off x="74270" y="711985"/>
            <a:ext cx="1018947" cy="215444"/>
          </a:xfrm>
          <a:prstGeom prst="rect">
            <a:avLst/>
          </a:prstGeom>
          <a:noFill/>
        </p:spPr>
        <p:txBody>
          <a:bodyPr wrap="square" lIns="0" tIns="0" rIns="0" bIns="0" rtlCol="0">
            <a:spAutoFit/>
          </a:bodyPr>
          <a:lstStyle/>
          <a:p>
            <a:pPr algn="ctr"/>
            <a:r>
              <a:rPr lang="fr-FR" sz="1400">
                <a:solidFill>
                  <a:schemeClr val="bg1"/>
                </a:solidFill>
                <a:latin typeface="Suisse Int'l Mono" panose="020B0509000000000000" pitchFamily="49" charset="77"/>
              </a:rPr>
              <a:t>MODULE</a:t>
            </a:r>
          </a:p>
        </p:txBody>
      </p:sp>
      <p:sp>
        <p:nvSpPr>
          <p:cNvPr id="10" name="TextBox 9">
            <a:extLst>
              <a:ext uri="{FF2B5EF4-FFF2-40B4-BE49-F238E27FC236}">
                <a16:creationId xmlns:a16="http://schemas.microsoft.com/office/drawing/2014/main" id="{8898C61A-0ACC-5E44-9EAF-5B8F16D406AA}"/>
              </a:ext>
            </a:extLst>
          </p:cNvPr>
          <p:cNvSpPr txBox="1"/>
          <p:nvPr/>
        </p:nvSpPr>
        <p:spPr>
          <a:xfrm>
            <a:off x="474646" y="4000187"/>
            <a:ext cx="2234153" cy="738664"/>
          </a:xfrm>
          <a:prstGeom prst="rect">
            <a:avLst/>
          </a:prstGeom>
          <a:noFill/>
        </p:spPr>
        <p:txBody>
          <a:bodyPr wrap="square" lIns="0" tIns="0" rIns="0" bIns="0" rtlCol="0">
            <a:spAutoFit/>
          </a:bodyPr>
          <a:lstStyle/>
          <a:p>
            <a:r>
              <a:rPr lang="fr-FR" sz="2400">
                <a:solidFill>
                  <a:srgbClr val="1C1B4E"/>
                </a:solidFill>
                <a:latin typeface="Suisse Int'l Mono" panose="020B0509000000000000" pitchFamily="49" charset="77"/>
              </a:rPr>
              <a:t>INFLUENCER</a:t>
            </a:r>
          </a:p>
          <a:p>
            <a:r>
              <a:rPr lang="fr-FR" sz="2400">
                <a:solidFill>
                  <a:srgbClr val="1C1B4E"/>
                </a:solidFill>
                <a:latin typeface="Suisse Int'l Mono" panose="020B0509000000000000" pitchFamily="49" charset="77"/>
              </a:rPr>
              <a:t>LA MUSIQUE</a:t>
            </a:r>
          </a:p>
        </p:txBody>
      </p:sp>
    </p:spTree>
    <p:extLst>
      <p:ext uri="{BB962C8B-B14F-4D97-AF65-F5344CB8AC3E}">
        <p14:creationId xmlns:p14="http://schemas.microsoft.com/office/powerpoint/2010/main" val="275633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dirty="0"/>
              <a:t>Réfléchissez à votre conversation de coaching entre pairs.</a:t>
            </a:r>
          </a:p>
          <a:p>
            <a:pPr lvl="0"/>
            <a:r>
              <a:rPr lang="fr-FR" dirty="0"/>
              <a:t>Créez un plan d’action qui servira de base à votre confiance et à l’engagement que vous prendrez une fois de retour au travail ; par exemple : avoir la conversation à l’issue de cet atelier de travail.</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a:t>PLAN D’ACTION</a:t>
            </a:r>
          </a:p>
        </p:txBody>
      </p:sp>
    </p:spTree>
    <p:extLst>
      <p:ext uri="{BB962C8B-B14F-4D97-AF65-F5344CB8AC3E}">
        <p14:creationId xmlns:p14="http://schemas.microsoft.com/office/powerpoint/2010/main" val="3301172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a:solidFill>
                  <a:srgbClr val="EA1A1F"/>
                </a:solidFill>
              </a:rPr>
              <a:t>Emplacement réservé pour tout support supplémentaire sur le sujet.</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a:t>SUPPORT SUPPLÉMENTAIRE</a:t>
            </a:r>
          </a:p>
        </p:txBody>
      </p:sp>
    </p:spTree>
    <p:extLst>
      <p:ext uri="{BB962C8B-B14F-4D97-AF65-F5344CB8AC3E}">
        <p14:creationId xmlns:p14="http://schemas.microsoft.com/office/powerpoint/2010/main" val="247221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a:t>Partagez un engagement ou un stimulus qui a raisonné en vous.</a:t>
            </a:r>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dirty="0"/>
              <a:t>Réflexions finales</a:t>
            </a:r>
          </a:p>
        </p:txBody>
      </p:sp>
    </p:spTree>
    <p:extLst>
      <p:ext uri="{BB962C8B-B14F-4D97-AF65-F5344CB8AC3E}">
        <p14:creationId xmlns:p14="http://schemas.microsoft.com/office/powerpoint/2010/main" val="2104331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A2144-2444-BC42-93BA-1C4B8877B66B}"/>
              </a:ext>
            </a:extLst>
          </p:cNvPr>
          <p:cNvSpPr>
            <a:spLocks noGrp="1"/>
          </p:cNvSpPr>
          <p:nvPr>
            <p:ph sz="quarter" idx="10"/>
          </p:nvPr>
        </p:nvSpPr>
        <p:spPr/>
        <p:txBody>
          <a:bodyPr/>
          <a:lstStyle/>
          <a:p>
            <a:pPr lvl="0"/>
            <a:r>
              <a:rPr lang="fr-FR" dirty="0"/>
              <a:t>Qu’avez‑vous aimé ?</a:t>
            </a:r>
          </a:p>
          <a:p>
            <a:pPr lvl="0"/>
            <a:r>
              <a:rPr lang="fr-FR" dirty="0"/>
              <a:t>Qu’avez‑vous appris ?</a:t>
            </a:r>
          </a:p>
          <a:p>
            <a:pPr lvl="0"/>
            <a:r>
              <a:rPr lang="fr-FR" dirty="0"/>
              <a:t>Que voudriez‑vous améliorer ?</a:t>
            </a:r>
          </a:p>
          <a:p>
            <a:pPr lvl="0"/>
            <a:endParaRPr lang="en-GB" dirty="0"/>
          </a:p>
        </p:txBody>
      </p:sp>
      <p:sp>
        <p:nvSpPr>
          <p:cNvPr id="3" name="Text Placeholder 2">
            <a:extLst>
              <a:ext uri="{FF2B5EF4-FFF2-40B4-BE49-F238E27FC236}">
                <a16:creationId xmlns:a16="http://schemas.microsoft.com/office/drawing/2014/main" id="{1911AAFB-48B7-BA4A-A72D-6CD90B909807}"/>
              </a:ext>
            </a:extLst>
          </p:cNvPr>
          <p:cNvSpPr>
            <a:spLocks noGrp="1"/>
          </p:cNvSpPr>
          <p:nvPr>
            <p:ph sz="quarter" idx="11"/>
          </p:nvPr>
        </p:nvSpPr>
        <p:spPr/>
        <p:txBody>
          <a:bodyPr/>
          <a:lstStyle/>
          <a:p>
            <a:r>
              <a:rPr lang="fr-FR"/>
              <a:t>FEEDBACK</a:t>
            </a:r>
          </a:p>
        </p:txBody>
      </p:sp>
    </p:spTree>
    <p:extLst>
      <p:ext uri="{BB962C8B-B14F-4D97-AF65-F5344CB8AC3E}">
        <p14:creationId xmlns:p14="http://schemas.microsoft.com/office/powerpoint/2010/main" val="382389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E4A63-EA78-324A-BE08-351C8C794CD6}"/>
              </a:ext>
            </a:extLst>
          </p:cNvPr>
          <p:cNvSpPr/>
          <p:nvPr/>
        </p:nvSpPr>
        <p:spPr>
          <a:xfrm>
            <a:off x="2781072" y="2472987"/>
            <a:ext cx="7946631" cy="2548994"/>
          </a:xfrm>
          <a:prstGeom prst="rect">
            <a:avLst/>
          </a:prstGeom>
        </p:spPr>
        <p:txBody>
          <a:bodyPr wrap="none" lIns="0" tIns="0" rIns="0" bIns="0" anchor="t">
            <a:noAutofit/>
          </a:bodyPr>
          <a:lstStyle/>
          <a:p>
            <a:pPr>
              <a:lnSpc>
                <a:spcPts val="7000"/>
              </a:lnSpc>
            </a:pPr>
            <a:r>
              <a:rPr lang="fr-FR" sz="6600" dirty="0">
                <a:solidFill>
                  <a:srgbClr val="1C1B4E"/>
                </a:solidFill>
                <a:latin typeface="Suisse Int'l Mono" panose="020B0509000000000000" pitchFamily="49" charset="77"/>
                <a:cs typeface="Arial" panose="020B0604020202020204" pitchFamily="34" charset="0"/>
              </a:rPr>
              <a:t>MERCI</a:t>
            </a:r>
          </a:p>
          <a:p>
            <a:pPr>
              <a:lnSpc>
                <a:spcPts val="7000"/>
              </a:lnSpc>
            </a:pPr>
            <a:r>
              <a:rPr lang="fr-FR" sz="6600" dirty="0">
                <a:ln>
                  <a:solidFill>
                    <a:srgbClr val="1C1B4E"/>
                  </a:solidFill>
                </a:ln>
                <a:noFill/>
                <a:latin typeface="Suisse Int'l Mono" panose="020B0509000000000000" pitchFamily="49" charset="77"/>
                <a:cs typeface="Arial" panose="020B0604020202020204" pitchFamily="34" charset="0"/>
              </a:rPr>
              <a:t>&amp;  AU REVOIR</a:t>
            </a:r>
          </a:p>
          <a:p>
            <a:pPr>
              <a:lnSpc>
                <a:spcPts val="7000"/>
              </a:lnSpc>
            </a:pPr>
            <a:endParaRPr lang="en-US" sz="6600" spc="40" dirty="0">
              <a:solidFill>
                <a:srgbClr val="1C1B4E"/>
              </a:solidFill>
              <a:latin typeface="Suisse Int'l Mono" panose="020B0509000000000000" pitchFamily="49" charset="77"/>
              <a:cs typeface="Arial" panose="020B0604020202020204" pitchFamily="34" charset="0"/>
            </a:endParaRPr>
          </a:p>
        </p:txBody>
      </p:sp>
      <p:sp>
        <p:nvSpPr>
          <p:cNvPr id="4" name="TextBox 3">
            <a:extLst>
              <a:ext uri="{FF2B5EF4-FFF2-40B4-BE49-F238E27FC236}">
                <a16:creationId xmlns:a16="http://schemas.microsoft.com/office/drawing/2014/main" id="{2397C63A-3F98-B94C-A473-A111E3EDA059}"/>
              </a:ext>
            </a:extLst>
          </p:cNvPr>
          <p:cNvSpPr txBox="1"/>
          <p:nvPr/>
        </p:nvSpPr>
        <p:spPr>
          <a:xfrm>
            <a:off x="474646" y="4000187"/>
            <a:ext cx="2234153" cy="738664"/>
          </a:xfrm>
          <a:prstGeom prst="rect">
            <a:avLst/>
          </a:prstGeom>
          <a:noFill/>
        </p:spPr>
        <p:txBody>
          <a:bodyPr wrap="square" lIns="0" tIns="0" rIns="0" bIns="0" rtlCol="0">
            <a:spAutoFit/>
          </a:bodyPr>
          <a:lstStyle/>
          <a:p>
            <a:r>
              <a:rPr lang="fr-FR" sz="2400">
                <a:solidFill>
                  <a:srgbClr val="1C1B4E"/>
                </a:solidFill>
                <a:latin typeface="Suisse Int'l Mono" panose="020B0509000000000000" pitchFamily="49" charset="77"/>
              </a:rPr>
              <a:t>INFLUENCER</a:t>
            </a:r>
          </a:p>
          <a:p>
            <a:r>
              <a:rPr lang="fr-FR" sz="2400">
                <a:solidFill>
                  <a:srgbClr val="1C1B4E"/>
                </a:solidFill>
                <a:latin typeface="Suisse Int'l Mono" panose="020B0509000000000000" pitchFamily="49" charset="77"/>
              </a:rPr>
              <a:t>LA MUSIQUE</a:t>
            </a:r>
          </a:p>
        </p:txBody>
      </p:sp>
      <p:sp>
        <p:nvSpPr>
          <p:cNvPr id="5" name="Rectangle 4">
            <a:extLst>
              <a:ext uri="{FF2B5EF4-FFF2-40B4-BE49-F238E27FC236}">
                <a16:creationId xmlns:a16="http://schemas.microsoft.com/office/drawing/2014/main" id="{5CEE55BF-3C18-604C-BC6E-FAF0C988B6B6}"/>
              </a:ext>
            </a:extLst>
          </p:cNvPr>
          <p:cNvSpPr/>
          <p:nvPr/>
        </p:nvSpPr>
        <p:spPr>
          <a:xfrm>
            <a:off x="278296" y="6228522"/>
            <a:ext cx="1789043" cy="304800"/>
          </a:xfrm>
          <a:prstGeom prst="rect">
            <a:avLst/>
          </a:prstGeom>
          <a:solidFill>
            <a:srgbClr val="E26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C0AF"/>
              </a:solidFill>
            </a:endParaRPr>
          </a:p>
        </p:txBody>
      </p:sp>
      <p:pic>
        <p:nvPicPr>
          <p:cNvPr id="6" name="Picture 5">
            <a:extLst>
              <a:ext uri="{FF2B5EF4-FFF2-40B4-BE49-F238E27FC236}">
                <a16:creationId xmlns:a16="http://schemas.microsoft.com/office/drawing/2014/main" id="{508FED9D-5C77-124F-803C-B415D4FD0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13" y="5518803"/>
            <a:ext cx="839337" cy="899160"/>
          </a:xfrm>
          <a:prstGeom prst="rect">
            <a:avLst/>
          </a:prstGeom>
          <a:effectLst/>
        </p:spPr>
      </p:pic>
      <p:sp>
        <p:nvSpPr>
          <p:cNvPr id="7" name="TextBox 6">
            <a:extLst>
              <a:ext uri="{FF2B5EF4-FFF2-40B4-BE49-F238E27FC236}">
                <a16:creationId xmlns:a16="http://schemas.microsoft.com/office/drawing/2014/main" id="{104BF733-A799-4E48-947D-2EF0EA6136D1}"/>
              </a:ext>
            </a:extLst>
          </p:cNvPr>
          <p:cNvSpPr txBox="1"/>
          <p:nvPr/>
        </p:nvSpPr>
        <p:spPr>
          <a:xfrm>
            <a:off x="2781072" y="499252"/>
            <a:ext cx="1938616" cy="169277"/>
          </a:xfrm>
          <a:prstGeom prst="rect">
            <a:avLst/>
          </a:prstGeom>
          <a:noFill/>
        </p:spPr>
        <p:txBody>
          <a:bodyPr wrap="square" lIns="0" tIns="0" rIns="0" bIns="0" rtlCol="0">
            <a:spAutoFit/>
          </a:bodyPr>
          <a:lstStyle/>
          <a:p>
            <a:r>
              <a:rPr lang="fr-FR" sz="1100">
                <a:solidFill>
                  <a:schemeClr val="bg1"/>
                </a:solidFill>
                <a:latin typeface="Suisse Int'l Mono" panose="020B0509000000000000" pitchFamily="49" charset="77"/>
              </a:rPr>
              <a:t>THINK.DO.SPRINTS.</a:t>
            </a:r>
          </a:p>
        </p:txBody>
      </p:sp>
    </p:spTree>
    <p:extLst>
      <p:ext uri="{BB962C8B-B14F-4D97-AF65-F5344CB8AC3E}">
        <p14:creationId xmlns:p14="http://schemas.microsoft.com/office/powerpoint/2010/main" val="84442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9A8D-F428-A644-A669-F5778036C9C6}"/>
              </a:ext>
            </a:extLst>
          </p:cNvPr>
          <p:cNvSpPr>
            <a:spLocks noGrp="1"/>
          </p:cNvSpPr>
          <p:nvPr>
            <p:ph sz="quarter" idx="10"/>
          </p:nvPr>
        </p:nvSpPr>
        <p:spPr>
          <a:xfrm>
            <a:off x="2755932" y="367104"/>
            <a:ext cx="8247348" cy="4314963"/>
          </a:xfrm>
        </p:spPr>
        <p:txBody>
          <a:bodyPr lIns="0" tIns="0" rIns="0" bIns="0"/>
          <a:lstStyle/>
          <a:p>
            <a:pPr>
              <a:lnSpc>
                <a:spcPts val="3000"/>
              </a:lnSpc>
              <a:spcBef>
                <a:spcPts val="0"/>
              </a:spcBef>
            </a:pPr>
            <a:r>
              <a:rPr lang="fr-FR" sz="1200" dirty="0"/>
              <a:t>Bienvenue dans le module </a:t>
            </a:r>
            <a:r>
              <a:rPr lang="fr-FR" sz="1200" b="1" dirty="0" err="1"/>
              <a:t>Think.Do.Sprints</a:t>
            </a:r>
            <a:r>
              <a:rPr lang="fr-FR" sz="1200" dirty="0"/>
              <a:t>. Le moment est venu pour vous de réfléchir à de nouvelles façons de travailler, et de les expérimenter. L’objectif est de vous apporter la confiance nécessaire à l’adoption de nouvelles pratiques qui auront une influence positive sur votre quotidien au sein de Sony Music. </a:t>
            </a:r>
          </a:p>
          <a:p>
            <a:pPr>
              <a:lnSpc>
                <a:spcPts val="3000"/>
              </a:lnSpc>
              <a:spcBef>
                <a:spcPts val="0"/>
              </a:spcBef>
            </a:pPr>
            <a:endParaRPr lang="en-GB" sz="1200" dirty="0"/>
          </a:p>
          <a:p>
            <a:pPr>
              <a:lnSpc>
                <a:spcPts val="3000"/>
              </a:lnSpc>
              <a:spcBef>
                <a:spcPts val="0"/>
              </a:spcBef>
            </a:pPr>
            <a:r>
              <a:rPr lang="fr-FR" sz="1200" dirty="0"/>
              <a:t>Afin de vous permettre de tirer le meilleur parti de cette session, réfléchissez à une conversation que vous n’avez pas encore eue mais qui, si vous choisissiez de l’avoir, pourrait influencer de façon positive votre réussite. </a:t>
            </a:r>
          </a:p>
          <a:p>
            <a:pPr>
              <a:lnSpc>
                <a:spcPts val="3000"/>
              </a:lnSpc>
              <a:spcBef>
                <a:spcPts val="0"/>
              </a:spcBef>
            </a:pPr>
            <a:endParaRPr lang="en-GB" sz="1200" dirty="0"/>
          </a:p>
          <a:p>
            <a:pPr>
              <a:lnSpc>
                <a:spcPts val="3000"/>
              </a:lnSpc>
              <a:spcBef>
                <a:spcPts val="0"/>
              </a:spcBef>
            </a:pPr>
            <a:r>
              <a:rPr lang="fr-FR" sz="1200" dirty="0"/>
              <a:t>Vous trouverez ci‑dessous deux scénarios susceptibles de susciter votre réflexion. Soyez prêt à discuter de l’un de ces deux scénarios, ou de la conversation que vous aurez choisie, avec les autres participants de cet atelier </a:t>
            </a:r>
            <a:br>
              <a:rPr lang="fr-FR" sz="1200" dirty="0"/>
            </a:br>
            <a:r>
              <a:rPr lang="fr-FR" sz="1200" dirty="0"/>
              <a:t>de travail.</a:t>
            </a:r>
          </a:p>
          <a:p>
            <a:pPr lvl="1">
              <a:lnSpc>
                <a:spcPts val="2400"/>
              </a:lnSpc>
            </a:pPr>
            <a:r>
              <a:rPr lang="fr-FR" sz="1200" dirty="0"/>
              <a:t>Je dois donner ce feedback à l’un des membres de mon équipe. Cela affecte le moral de l’ensemble de l’équipe. Je ne sais pas comment faire car il est très différent de moi. </a:t>
            </a:r>
          </a:p>
          <a:p>
            <a:pPr lvl="1">
              <a:lnSpc>
                <a:spcPts val="2400"/>
              </a:lnSpc>
            </a:pPr>
            <a:r>
              <a:rPr lang="fr-FR" sz="1200" dirty="0"/>
              <a:t>Ma responsable me demande souvent de la tenir informée par téléphone, mais cela me rend plutôt nerveux. Je préfèrerais lui écrire un e‑mail car je me sens plus en confiance lorsque je peux choisir les bons mots. Comment pouvons‑nous mieux travailler ensemble ?</a:t>
            </a:r>
          </a:p>
        </p:txBody>
      </p:sp>
      <p:sp>
        <p:nvSpPr>
          <p:cNvPr id="4" name="Content Placeholder 3">
            <a:extLst>
              <a:ext uri="{FF2B5EF4-FFF2-40B4-BE49-F238E27FC236}">
                <a16:creationId xmlns:a16="http://schemas.microsoft.com/office/drawing/2014/main" id="{31A4D59C-A7A4-E841-B9D6-3D54EDEB8265}"/>
              </a:ext>
            </a:extLst>
          </p:cNvPr>
          <p:cNvSpPr>
            <a:spLocks noGrp="1"/>
          </p:cNvSpPr>
          <p:nvPr>
            <p:ph sz="quarter" idx="11"/>
          </p:nvPr>
        </p:nvSpPr>
        <p:spPr/>
        <p:txBody>
          <a:bodyPr/>
          <a:lstStyle/>
          <a:p>
            <a:r>
              <a:rPr lang="fr-FR"/>
              <a:t>TRAVAIL PRÉPARATOIRE</a:t>
            </a:r>
          </a:p>
        </p:txBody>
      </p:sp>
    </p:spTree>
    <p:extLst>
      <p:ext uri="{BB962C8B-B14F-4D97-AF65-F5344CB8AC3E}">
        <p14:creationId xmlns:p14="http://schemas.microsoft.com/office/powerpoint/2010/main" val="276432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a:spcBef>
                <a:spcPts val="0"/>
              </a:spcBef>
              <a:defRPr/>
            </a:pPr>
            <a:r>
              <a:rPr lang="fr-FR" dirty="0">
                <a:latin typeface="Arial" panose="020B0604020202020204" pitchFamily="34" charset="0"/>
                <a:cs typeface="Arial" panose="020B0604020202020204" pitchFamily="34" charset="0"/>
              </a:rPr>
              <a:t>Découvrez comment valoriser la différence afin d’établir des relations propices à la collaboration, à une émulation saine et à l’obtention de grands résultats.</a:t>
            </a:r>
          </a:p>
          <a:p>
            <a:pPr>
              <a:spcBef>
                <a:spcPts val="0"/>
              </a:spcBef>
              <a:defRPr/>
            </a:pPr>
            <a:endParaRPr lang="en-GB" dirty="0">
              <a:latin typeface="Arial" panose="020B0604020202020204" pitchFamily="34" charset="0"/>
              <a:ea typeface="Vista Sans OT Book" charset="0"/>
              <a:cs typeface="Arial" panose="020B0604020202020204" pitchFamily="34" charset="0"/>
            </a:endParaRPr>
          </a:p>
          <a:p>
            <a:r>
              <a:rPr lang="fr-FR" dirty="0">
                <a:latin typeface="Arial" panose="020B0604020202020204" pitchFamily="34" charset="0"/>
                <a:cs typeface="Arial" panose="020B0604020202020204" pitchFamily="34" charset="0"/>
              </a:rPr>
              <a:t>La création d’une solide culture de la diversité et de l’inclusion, au sein de laquelle tout le monde se sent accepté et respecté, permet à chacun de travailler en harmonie, de tirer le meilleur parti de ses différences et d’avoir le sentiment de pouvoir soulever des montagnes.</a:t>
            </a:r>
          </a:p>
        </p:txBody>
      </p:sp>
      <p:sp>
        <p:nvSpPr>
          <p:cNvPr id="2" name="Content Placeholder 1">
            <a:extLst>
              <a:ext uri="{FF2B5EF4-FFF2-40B4-BE49-F238E27FC236}">
                <a16:creationId xmlns:a16="http://schemas.microsoft.com/office/drawing/2014/main" id="{73F6C895-6F71-FD4D-9677-2D000AAF34F6}"/>
              </a:ext>
            </a:extLst>
          </p:cNvPr>
          <p:cNvSpPr>
            <a:spLocks noGrp="1"/>
          </p:cNvSpPr>
          <p:nvPr>
            <p:ph sz="quarter" idx="11"/>
          </p:nvPr>
        </p:nvSpPr>
        <p:spPr/>
        <p:txBody>
          <a:bodyPr/>
          <a:lstStyle/>
          <a:p>
            <a:r>
              <a:rPr lang="fr-FR" dirty="0"/>
              <a:t>OBJECTIF DE </a:t>
            </a:r>
            <a:br>
              <a:rPr lang="fr-FR" dirty="0"/>
            </a:br>
            <a:r>
              <a:rPr lang="fr-FR" dirty="0"/>
              <a:t>LA SESSION</a:t>
            </a:r>
          </a:p>
          <a:p>
            <a:endParaRPr lang="en-US" dirty="0"/>
          </a:p>
          <a:p>
            <a:r>
              <a:rPr lang="fr-FR" dirty="0"/>
              <a:t>PRÉCEPTE</a:t>
            </a:r>
          </a:p>
          <a:p>
            <a:endParaRPr lang="en-US" dirty="0"/>
          </a:p>
          <a:p>
            <a:endParaRPr lang="en-US" dirty="0"/>
          </a:p>
          <a:p>
            <a:endParaRPr lang="en-US" dirty="0"/>
          </a:p>
          <a:p>
            <a:endParaRPr lang="en-US" dirty="0"/>
          </a:p>
          <a:p>
            <a:r>
              <a:rPr lang="fr-FR" dirty="0"/>
              <a:t>VUE D’ENSEMBLE</a:t>
            </a:r>
          </a:p>
          <a:p>
            <a:endParaRPr lang="en-US" dirty="0"/>
          </a:p>
          <a:p>
            <a:endParaRPr lang="en-US" dirty="0"/>
          </a:p>
        </p:txBody>
      </p:sp>
    </p:spTree>
    <p:extLst>
      <p:ext uri="{BB962C8B-B14F-4D97-AF65-F5344CB8AC3E}">
        <p14:creationId xmlns:p14="http://schemas.microsoft.com/office/powerpoint/2010/main" val="311228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marL="0" lvl="0" indent="0">
              <a:buNone/>
            </a:pPr>
            <a:r>
              <a:rPr lang="fr-FR" sz="2400" b="1" dirty="0"/>
              <a:t>À l’issue de cette session vous aurez acquis les apprentissages suivants : </a:t>
            </a:r>
          </a:p>
          <a:p>
            <a:r>
              <a:rPr lang="fr-FR" sz="2400" dirty="0"/>
              <a:t>Avoir conscience de toutes les capacités que procure le fait de travailler au sein d’une équipe diversifiée et inclusive.</a:t>
            </a:r>
          </a:p>
          <a:p>
            <a:r>
              <a:rPr lang="fr-FR" sz="2400" dirty="0"/>
              <a:t>Valoriser la différence et avoir un regard plus profond sur vous‑même et sur les autres.</a:t>
            </a:r>
          </a:p>
          <a:p>
            <a:r>
              <a:rPr lang="fr-FR" sz="2400" dirty="0"/>
              <a:t>Savoir créer des environnements offrant une grande sécurité psychologique.</a:t>
            </a:r>
          </a:p>
          <a:p>
            <a:r>
              <a:rPr lang="fr-FR" sz="2400" dirty="0"/>
              <a:t>Comprendre le rôle de l’intelligence émotionnelle dans l’amélioration des relations avec les autres.</a:t>
            </a:r>
          </a:p>
        </p:txBody>
      </p:sp>
      <p:sp>
        <p:nvSpPr>
          <p:cNvPr id="2" name="Content Placeholder 1">
            <a:extLst>
              <a:ext uri="{FF2B5EF4-FFF2-40B4-BE49-F238E27FC236}">
                <a16:creationId xmlns:a16="http://schemas.microsoft.com/office/drawing/2014/main" id="{C5C6290D-2CF4-D84D-A267-96ADC1BA3C91}"/>
              </a:ext>
            </a:extLst>
          </p:cNvPr>
          <p:cNvSpPr>
            <a:spLocks noGrp="1"/>
          </p:cNvSpPr>
          <p:nvPr>
            <p:ph sz="quarter" idx="11"/>
          </p:nvPr>
        </p:nvSpPr>
        <p:spPr/>
        <p:txBody>
          <a:bodyPr/>
          <a:lstStyle/>
          <a:p>
            <a:r>
              <a:rPr lang="fr-FR" dirty="0"/>
              <a:t>ABOUTISSEMENTS </a:t>
            </a:r>
            <a:br>
              <a:rPr lang="fr-FR" dirty="0"/>
            </a:br>
            <a:r>
              <a:rPr lang="fr-FR" dirty="0"/>
              <a:t>DE LA SESSION</a:t>
            </a:r>
          </a:p>
          <a:p>
            <a:endParaRPr lang="en-US" dirty="0"/>
          </a:p>
          <a:p>
            <a:endParaRPr lang="en-US" dirty="0"/>
          </a:p>
        </p:txBody>
      </p:sp>
    </p:spTree>
    <p:extLst>
      <p:ext uri="{BB962C8B-B14F-4D97-AF65-F5344CB8AC3E}">
        <p14:creationId xmlns:p14="http://schemas.microsoft.com/office/powerpoint/2010/main" val="34820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pPr lvl="0"/>
            <a:r>
              <a:rPr lang="fr-FR" dirty="0"/>
              <a:t>Les différences générationnelles au travail – styles, besoins et motivations.</a:t>
            </a:r>
          </a:p>
          <a:p>
            <a:pPr lvl="0"/>
            <a:r>
              <a:rPr lang="fr-FR" dirty="0"/>
              <a:t>Créer des environnements psychologiquement sûrs.</a:t>
            </a:r>
          </a:p>
          <a:p>
            <a:r>
              <a:rPr lang="fr-FR" dirty="0"/>
              <a:t>Le rôle de l’intelligence émotionnelle et son impact sur les autres et la réussite. </a:t>
            </a:r>
          </a:p>
          <a:p>
            <a:r>
              <a:rPr lang="fr-FR" dirty="0"/>
              <a:t>Mise en pratique.</a:t>
            </a:r>
          </a:p>
          <a:p>
            <a:pPr lvl="0"/>
            <a:r>
              <a:rPr lang="fr-FR" dirty="0"/>
              <a:t>Plan d’action. </a:t>
            </a:r>
          </a:p>
          <a:p>
            <a:endParaRPr lang="en-GB" dirty="0"/>
          </a:p>
          <a:p>
            <a:pPr marL="0" indent="0">
              <a:buNone/>
            </a:pPr>
            <a:endParaRPr lang="en-GB" dirty="0"/>
          </a:p>
          <a:p>
            <a:endParaRPr lang="en-GB" dirty="0"/>
          </a:p>
        </p:txBody>
      </p:sp>
      <p:sp>
        <p:nvSpPr>
          <p:cNvPr id="6" name="Content Placeholder 5">
            <a:extLst>
              <a:ext uri="{FF2B5EF4-FFF2-40B4-BE49-F238E27FC236}">
                <a16:creationId xmlns:a16="http://schemas.microsoft.com/office/drawing/2014/main" id="{3B15EDF4-488C-0F4D-86BC-6349B4096218}"/>
              </a:ext>
            </a:extLst>
          </p:cNvPr>
          <p:cNvSpPr>
            <a:spLocks noGrp="1"/>
          </p:cNvSpPr>
          <p:nvPr>
            <p:ph sz="quarter" idx="11"/>
          </p:nvPr>
        </p:nvSpPr>
        <p:spPr/>
        <p:txBody>
          <a:bodyPr/>
          <a:lstStyle/>
          <a:p>
            <a:r>
              <a:rPr lang="fr-FR" dirty="0"/>
              <a:t>PROGRAMME POUR LES</a:t>
            </a:r>
            <a:br>
              <a:rPr lang="fr-FR" dirty="0"/>
            </a:br>
            <a:r>
              <a:rPr lang="fr-FR" dirty="0"/>
              <a:t>3 PROCHAINES </a:t>
            </a:r>
            <a:br>
              <a:rPr lang="fr-FR" dirty="0"/>
            </a:br>
            <a:r>
              <a:rPr lang="fr-FR" dirty="0"/>
              <a:t>HEURES</a:t>
            </a:r>
            <a:r>
              <a:rPr lang="en-GB" dirty="0"/>
              <a:t>…</a:t>
            </a:r>
            <a:endParaRPr lang="fr-FR" dirty="0"/>
          </a:p>
          <a:p>
            <a:endParaRPr lang="en-GB" dirty="0"/>
          </a:p>
        </p:txBody>
      </p:sp>
    </p:spTree>
    <p:extLst>
      <p:ext uri="{BB962C8B-B14F-4D97-AF65-F5344CB8AC3E}">
        <p14:creationId xmlns:p14="http://schemas.microsoft.com/office/powerpoint/2010/main" val="57896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1004BBB-276D-B540-B558-C5705DEF7656}"/>
              </a:ext>
            </a:extLst>
          </p:cNvPr>
          <p:cNvSpPr>
            <a:spLocks noGrp="1"/>
          </p:cNvSpPr>
          <p:nvPr>
            <p:ph sz="quarter" idx="10"/>
          </p:nvPr>
        </p:nvSpPr>
        <p:spPr/>
        <p:txBody>
          <a:bodyPr lIns="0" tIns="0" rIns="0" bIns="0"/>
          <a:lstStyle/>
          <a:p>
            <a:r>
              <a:rPr lang="fr-FR" dirty="0"/>
              <a:t>Quel est votre nom ?</a:t>
            </a:r>
          </a:p>
          <a:p>
            <a:r>
              <a:rPr lang="fr-FR" dirty="0"/>
              <a:t>Quel est votre rôle ?</a:t>
            </a:r>
          </a:p>
          <a:p>
            <a:r>
              <a:rPr lang="fr-FR" dirty="0"/>
              <a:t>Décrivez une qualité que vous apportez au travail chaque jour.</a:t>
            </a:r>
          </a:p>
        </p:txBody>
      </p:sp>
      <p:sp>
        <p:nvSpPr>
          <p:cNvPr id="3" name="Content Placeholder 2">
            <a:extLst>
              <a:ext uri="{FF2B5EF4-FFF2-40B4-BE49-F238E27FC236}">
                <a16:creationId xmlns:a16="http://schemas.microsoft.com/office/drawing/2014/main" id="{08B8896F-091B-7A4F-B266-74BD5310A576}"/>
              </a:ext>
            </a:extLst>
          </p:cNvPr>
          <p:cNvSpPr>
            <a:spLocks noGrp="1"/>
          </p:cNvSpPr>
          <p:nvPr>
            <p:ph sz="quarter" idx="11"/>
          </p:nvPr>
        </p:nvSpPr>
        <p:spPr/>
        <p:txBody>
          <a:bodyPr/>
          <a:lstStyle/>
          <a:p>
            <a:r>
              <a:rPr lang="fr-FR" dirty="0"/>
              <a:t>QUI SUIS‑JE ?</a:t>
            </a:r>
          </a:p>
          <a:p>
            <a:endParaRPr lang="en-US" dirty="0"/>
          </a:p>
          <a:p>
            <a:endParaRPr lang="en-US" dirty="0"/>
          </a:p>
        </p:txBody>
      </p:sp>
    </p:spTree>
    <p:extLst>
      <p:ext uri="{BB962C8B-B14F-4D97-AF65-F5344CB8AC3E}">
        <p14:creationId xmlns:p14="http://schemas.microsoft.com/office/powerpoint/2010/main" val="120933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64B2022-A29D-BE46-A4DE-45F8786031FA}"/>
              </a:ext>
            </a:extLst>
          </p:cNvPr>
          <p:cNvSpPr txBox="1"/>
          <p:nvPr/>
        </p:nvSpPr>
        <p:spPr>
          <a:xfrm>
            <a:off x="1164211" y="946800"/>
            <a:ext cx="7060676" cy="2564805"/>
          </a:xfrm>
          <a:prstGeom prst="rect">
            <a:avLst/>
          </a:prstGeom>
          <a:noFill/>
        </p:spPr>
        <p:txBody>
          <a:bodyPr wrap="square" lIns="0" tIns="0" rIns="0" bIns="0" rtlCol="0">
            <a:spAutoFit/>
          </a:bodyPr>
          <a:lstStyle/>
          <a:p>
            <a:pPr lvl="0">
              <a:lnSpc>
                <a:spcPts val="7000"/>
              </a:lnSpc>
            </a:pPr>
            <a:r>
              <a:rPr lang="fr-FR" sz="5000" dirty="0">
                <a:solidFill>
                  <a:schemeClr val="bg1"/>
                </a:solidFill>
                <a:latin typeface="Suisse Int'l Mono" panose="020B0509000000000000" pitchFamily="49" charset="77"/>
                <a:cs typeface="Arial" panose="020B0604020202020204" pitchFamily="34" charset="0"/>
              </a:rPr>
              <a:t>LE MANIFESTE DE L’ACCÉLÉRATEUR</a:t>
            </a:r>
          </a:p>
          <a:p>
            <a:endParaRPr lang="en-US" sz="5000" dirty="0">
              <a:solidFill>
                <a:schemeClr val="bg1"/>
              </a:solidFill>
            </a:endParaRPr>
          </a:p>
        </p:txBody>
      </p:sp>
      <p:pic>
        <p:nvPicPr>
          <p:cNvPr id="28" name="Picture 27">
            <a:extLst>
              <a:ext uri="{FF2B5EF4-FFF2-40B4-BE49-F238E27FC236}">
                <a16:creationId xmlns:a16="http://schemas.microsoft.com/office/drawing/2014/main" id="{DD1AAFC3-7377-734E-B344-87FDAE5E4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0446">
            <a:off x="9563380" y="3288321"/>
            <a:ext cx="1239380" cy="2812111"/>
          </a:xfrm>
          <a:prstGeom prst="rect">
            <a:avLst/>
          </a:prstGeom>
        </p:spPr>
      </p:pic>
      <p:pic>
        <p:nvPicPr>
          <p:cNvPr id="29" name="Picture 28">
            <a:extLst>
              <a:ext uri="{FF2B5EF4-FFF2-40B4-BE49-F238E27FC236}">
                <a16:creationId xmlns:a16="http://schemas.microsoft.com/office/drawing/2014/main" id="{0BCAA4B2-6DFC-7B49-9103-01043DD6B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577" y="3100737"/>
            <a:ext cx="2766040" cy="2792721"/>
          </a:xfrm>
          <a:prstGeom prst="rect">
            <a:avLst/>
          </a:prstGeom>
        </p:spPr>
      </p:pic>
      <p:pic>
        <p:nvPicPr>
          <p:cNvPr id="30" name="Picture 29">
            <a:extLst>
              <a:ext uri="{FF2B5EF4-FFF2-40B4-BE49-F238E27FC236}">
                <a16:creationId xmlns:a16="http://schemas.microsoft.com/office/drawing/2014/main" id="{37F46B9C-9008-1847-9C1E-7946A5F31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204" y="833016"/>
            <a:ext cx="2403865" cy="1916483"/>
          </a:xfrm>
          <a:prstGeom prst="rect">
            <a:avLst/>
          </a:prstGeom>
        </p:spPr>
      </p:pic>
      <p:pic>
        <p:nvPicPr>
          <p:cNvPr id="31" name="Picture 30">
            <a:extLst>
              <a:ext uri="{FF2B5EF4-FFF2-40B4-BE49-F238E27FC236}">
                <a16:creationId xmlns:a16="http://schemas.microsoft.com/office/drawing/2014/main" id="{AEC2DE02-C3B5-2D49-84A6-E0A11763F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14568">
            <a:off x="1027102" y="3697551"/>
            <a:ext cx="3451354" cy="1465760"/>
          </a:xfrm>
          <a:prstGeom prst="rect">
            <a:avLst/>
          </a:prstGeom>
        </p:spPr>
      </p:pic>
    </p:spTree>
    <p:extLst>
      <p:ext uri="{BB962C8B-B14F-4D97-AF65-F5344CB8AC3E}">
        <p14:creationId xmlns:p14="http://schemas.microsoft.com/office/powerpoint/2010/main" val="168339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6DB3B8-C2D3-DF43-B63C-DA9515DF04EE}"/>
              </a:ext>
            </a:extLst>
          </p:cNvPr>
          <p:cNvSpPr>
            <a:spLocks noGrp="1"/>
          </p:cNvSpPr>
          <p:nvPr>
            <p:ph sz="quarter" idx="11"/>
          </p:nvPr>
        </p:nvSpPr>
        <p:spPr>
          <a:xfrm>
            <a:off x="442913" y="441325"/>
            <a:ext cx="2716016" cy="433388"/>
          </a:xfrm>
        </p:spPr>
        <p:txBody>
          <a:bodyPr/>
          <a:lstStyle/>
          <a:p>
            <a:r>
              <a:rPr lang="fr-FR" dirty="0"/>
              <a:t>LES DIFFÉRENCES GÉNÉRATIONNELLES AU TRAVAIL</a:t>
            </a:r>
            <a:br>
              <a:rPr lang="fr-FR" dirty="0"/>
            </a:br>
            <a:r>
              <a:rPr lang="fr-FR" dirty="0"/>
              <a:t>– STYLES, BESOINS ET MOTIVATIONS</a:t>
            </a:r>
          </a:p>
          <a:p>
            <a:endParaRPr lang="en-GB" dirty="0"/>
          </a:p>
          <a:p>
            <a:endParaRPr lang="en-GB" dirty="0"/>
          </a:p>
          <a:p>
            <a:endParaRPr lang="en-GB" dirty="0"/>
          </a:p>
          <a:p>
            <a:endParaRPr lang="en-GB" dirty="0"/>
          </a:p>
          <a:p>
            <a:endParaRPr lang="en-GB" dirty="0"/>
          </a:p>
          <a:p>
            <a:endParaRPr lang="en-US" dirty="0"/>
          </a:p>
        </p:txBody>
      </p:sp>
      <p:sp>
        <p:nvSpPr>
          <p:cNvPr id="26" name="Rectangle 25">
            <a:extLst>
              <a:ext uri="{FF2B5EF4-FFF2-40B4-BE49-F238E27FC236}">
                <a16:creationId xmlns:a16="http://schemas.microsoft.com/office/drawing/2014/main" id="{3C4F834E-9DB7-B14D-9B47-59759DEAF477}"/>
              </a:ext>
            </a:extLst>
          </p:cNvPr>
          <p:cNvSpPr/>
          <p:nvPr/>
        </p:nvSpPr>
        <p:spPr>
          <a:xfrm>
            <a:off x="1593836" y="1228997"/>
            <a:ext cx="9004327" cy="400110"/>
          </a:xfrm>
          <a:prstGeom prst="rect">
            <a:avLst/>
          </a:prstGeom>
        </p:spPr>
        <p:txBody>
          <a:bodyPr wrap="square">
            <a:spAutoFit/>
          </a:bodyPr>
          <a:lstStyle/>
          <a:p>
            <a:pPr algn="ctr"/>
            <a:r>
              <a:rPr lang="fr-FR" sz="2000" dirty="0">
                <a:solidFill>
                  <a:srgbClr val="E26C84"/>
                </a:solidFill>
                <a:latin typeface="Arial" panose="020B0604020202020204" pitchFamily="34" charset="0"/>
                <a:cs typeface="Arial" panose="020B0604020202020204" pitchFamily="34" charset="0"/>
              </a:rPr>
              <a:t>Cinq générations travaillant côte‑à‑côte en 2020</a:t>
            </a:r>
          </a:p>
        </p:txBody>
      </p:sp>
      <p:sp>
        <p:nvSpPr>
          <p:cNvPr id="29" name="TextBox 28">
            <a:extLst>
              <a:ext uri="{FF2B5EF4-FFF2-40B4-BE49-F238E27FC236}">
                <a16:creationId xmlns:a16="http://schemas.microsoft.com/office/drawing/2014/main" id="{6FB25BAA-10F9-2E4B-A6D2-C5B98EE010A0}"/>
              </a:ext>
            </a:extLst>
          </p:cNvPr>
          <p:cNvSpPr txBox="1"/>
          <p:nvPr/>
        </p:nvSpPr>
        <p:spPr>
          <a:xfrm>
            <a:off x="1930239" y="4596508"/>
            <a:ext cx="1413849" cy="461665"/>
          </a:xfrm>
          <a:prstGeom prst="rect">
            <a:avLst/>
          </a:prstGeom>
          <a:noFill/>
        </p:spPr>
        <p:txBody>
          <a:bodyPr wrap="none" lIns="0" tIns="0" rIns="0" bIns="0" rtlCol="0">
            <a:spAutoFit/>
          </a:bodyPr>
          <a:lstStyle/>
          <a:p>
            <a:pPr algn="ctr"/>
            <a:r>
              <a:rPr lang="fr-FR" sz="1500" spc="100" dirty="0">
                <a:solidFill>
                  <a:srgbClr val="E26C84"/>
                </a:solidFill>
                <a:latin typeface="Arial" panose="020B0604020202020204" pitchFamily="34" charset="0"/>
                <a:cs typeface="Arial" panose="020B0604020202020204" pitchFamily="34" charset="0"/>
              </a:rPr>
              <a:t>GÉNÉRATION</a:t>
            </a:r>
            <a:br>
              <a:rPr lang="fr-FR" sz="1500" spc="100" dirty="0">
                <a:solidFill>
                  <a:srgbClr val="E26C84"/>
                </a:solidFill>
                <a:latin typeface="Arial" panose="020B0604020202020204" pitchFamily="34" charset="0"/>
                <a:cs typeface="Arial" panose="020B0604020202020204" pitchFamily="34" charset="0"/>
              </a:rPr>
            </a:br>
            <a:r>
              <a:rPr lang="fr-FR" sz="1500" spc="100" dirty="0">
                <a:solidFill>
                  <a:srgbClr val="E26C84"/>
                </a:solidFill>
                <a:latin typeface="Arial" panose="020B0604020202020204" pitchFamily="34" charset="0"/>
                <a:cs typeface="Arial" panose="020B0604020202020204" pitchFamily="34" charset="0"/>
              </a:rPr>
              <a:t>SILENCIEUSE</a:t>
            </a:r>
          </a:p>
        </p:txBody>
      </p:sp>
      <p:sp>
        <p:nvSpPr>
          <p:cNvPr id="30" name="TextBox 29">
            <a:extLst>
              <a:ext uri="{FF2B5EF4-FFF2-40B4-BE49-F238E27FC236}">
                <a16:creationId xmlns:a16="http://schemas.microsoft.com/office/drawing/2014/main" id="{C6AE9B60-DEB8-8B40-B8FE-944BC742A41F}"/>
              </a:ext>
            </a:extLst>
          </p:cNvPr>
          <p:cNvSpPr txBox="1"/>
          <p:nvPr/>
        </p:nvSpPr>
        <p:spPr>
          <a:xfrm>
            <a:off x="3738831" y="4827341"/>
            <a:ext cx="1698927" cy="230832"/>
          </a:xfrm>
          <a:prstGeom prst="rect">
            <a:avLst/>
          </a:prstGeom>
          <a:noFill/>
        </p:spPr>
        <p:txBody>
          <a:bodyPr wrap="none" lIns="0" tIns="0" rIns="0" bIns="0" rtlCol="0">
            <a:spAutoFit/>
          </a:bodyPr>
          <a:lstStyle/>
          <a:p>
            <a:pPr algn="ctr"/>
            <a:r>
              <a:rPr lang="fr-FR" sz="1500" spc="100" dirty="0">
                <a:solidFill>
                  <a:srgbClr val="E26C84"/>
                </a:solidFill>
                <a:latin typeface="Arial" panose="020B0604020202020204" pitchFamily="34" charset="0"/>
                <a:cs typeface="Arial" panose="020B0604020202020204" pitchFamily="34" charset="0"/>
              </a:rPr>
              <a:t>BABY BOOMERS</a:t>
            </a:r>
          </a:p>
        </p:txBody>
      </p:sp>
      <p:sp>
        <p:nvSpPr>
          <p:cNvPr id="32" name="TextBox 31">
            <a:extLst>
              <a:ext uri="{FF2B5EF4-FFF2-40B4-BE49-F238E27FC236}">
                <a16:creationId xmlns:a16="http://schemas.microsoft.com/office/drawing/2014/main" id="{AFC8F93B-1BD0-1444-8ECC-DF05CFE28A63}"/>
              </a:ext>
            </a:extLst>
          </p:cNvPr>
          <p:cNvSpPr txBox="1"/>
          <p:nvPr/>
        </p:nvSpPr>
        <p:spPr>
          <a:xfrm>
            <a:off x="5693776" y="4827341"/>
            <a:ext cx="1591910" cy="230832"/>
          </a:xfrm>
          <a:prstGeom prst="rect">
            <a:avLst/>
          </a:prstGeom>
          <a:noFill/>
        </p:spPr>
        <p:txBody>
          <a:bodyPr wrap="none" lIns="0" tIns="0" rIns="0" bIns="0" rtlCol="0">
            <a:spAutoFit/>
          </a:bodyPr>
          <a:lstStyle/>
          <a:p>
            <a:pPr algn="ctr"/>
            <a:r>
              <a:rPr lang="fr-FR" sz="1500" spc="100" dirty="0">
                <a:solidFill>
                  <a:srgbClr val="E26C84"/>
                </a:solidFill>
                <a:latin typeface="Arial" panose="020B0604020202020204" pitchFamily="34" charset="0"/>
                <a:cs typeface="Arial" panose="020B0604020202020204" pitchFamily="34" charset="0"/>
              </a:rPr>
              <a:t>GÉNÉRATION X</a:t>
            </a:r>
          </a:p>
        </p:txBody>
      </p:sp>
      <p:sp>
        <p:nvSpPr>
          <p:cNvPr id="35" name="TextBox 34">
            <a:extLst>
              <a:ext uri="{FF2B5EF4-FFF2-40B4-BE49-F238E27FC236}">
                <a16:creationId xmlns:a16="http://schemas.microsoft.com/office/drawing/2014/main" id="{A9ABACB5-272E-FB4A-A617-E4CA758767D1}"/>
              </a:ext>
            </a:extLst>
          </p:cNvPr>
          <p:cNvSpPr txBox="1"/>
          <p:nvPr/>
        </p:nvSpPr>
        <p:spPr>
          <a:xfrm>
            <a:off x="7609023" y="4827341"/>
            <a:ext cx="1240724" cy="230832"/>
          </a:xfrm>
          <a:prstGeom prst="rect">
            <a:avLst/>
          </a:prstGeom>
          <a:noFill/>
        </p:spPr>
        <p:txBody>
          <a:bodyPr wrap="none" lIns="0" tIns="0" rIns="0" bIns="0" rtlCol="0">
            <a:spAutoFit/>
          </a:bodyPr>
          <a:lstStyle/>
          <a:p>
            <a:pPr algn="ctr"/>
            <a:r>
              <a:rPr lang="fr-FR" sz="1500" spc="100" dirty="0">
                <a:solidFill>
                  <a:srgbClr val="E26C84"/>
                </a:solidFill>
                <a:latin typeface="Arial" panose="020B0604020202020204" pitchFamily="34" charset="0"/>
                <a:cs typeface="Arial" panose="020B0604020202020204" pitchFamily="34" charset="0"/>
              </a:rPr>
              <a:t>MILLENIALS</a:t>
            </a:r>
          </a:p>
        </p:txBody>
      </p:sp>
      <p:sp>
        <p:nvSpPr>
          <p:cNvPr id="37" name="TextBox 36">
            <a:extLst>
              <a:ext uri="{FF2B5EF4-FFF2-40B4-BE49-F238E27FC236}">
                <a16:creationId xmlns:a16="http://schemas.microsoft.com/office/drawing/2014/main" id="{5C3CE467-4494-3743-A9A9-F19740CEDCC1}"/>
              </a:ext>
            </a:extLst>
          </p:cNvPr>
          <p:cNvSpPr txBox="1"/>
          <p:nvPr/>
        </p:nvSpPr>
        <p:spPr>
          <a:xfrm>
            <a:off x="9124162" y="4827341"/>
            <a:ext cx="1931747" cy="230832"/>
          </a:xfrm>
          <a:prstGeom prst="rect">
            <a:avLst/>
          </a:prstGeom>
          <a:noFill/>
        </p:spPr>
        <p:txBody>
          <a:bodyPr wrap="none" lIns="0" tIns="0" rIns="0" bIns="0" rtlCol="0">
            <a:spAutoFit/>
          </a:bodyPr>
          <a:lstStyle/>
          <a:p>
            <a:pPr algn="ctr"/>
            <a:r>
              <a:rPr lang="fr-FR" sz="1500" spc="100" dirty="0">
                <a:solidFill>
                  <a:srgbClr val="E26C84"/>
                </a:solidFill>
                <a:latin typeface="Arial" panose="020B0604020202020204" pitchFamily="34" charset="0"/>
                <a:cs typeface="Arial" panose="020B0604020202020204" pitchFamily="34" charset="0"/>
              </a:rPr>
              <a:t>GÉNÉRATION 2020</a:t>
            </a:r>
          </a:p>
        </p:txBody>
      </p:sp>
      <p:sp>
        <p:nvSpPr>
          <p:cNvPr id="38" name="TextBox 37">
            <a:extLst>
              <a:ext uri="{FF2B5EF4-FFF2-40B4-BE49-F238E27FC236}">
                <a16:creationId xmlns:a16="http://schemas.microsoft.com/office/drawing/2014/main" id="{09281C88-60C4-7741-BA0F-CA7398C0512B}"/>
              </a:ext>
            </a:extLst>
          </p:cNvPr>
          <p:cNvSpPr txBox="1"/>
          <p:nvPr/>
        </p:nvSpPr>
        <p:spPr>
          <a:xfrm>
            <a:off x="1921256" y="5148693"/>
            <a:ext cx="1431815" cy="200055"/>
          </a:xfrm>
          <a:prstGeom prst="rect">
            <a:avLst/>
          </a:prstGeom>
          <a:noFill/>
        </p:spPr>
        <p:txBody>
          <a:bodyPr wrap="square" lIns="0" tIns="0" rIns="0" bIns="0" rtlCol="0">
            <a:spAutoFit/>
          </a:bodyPr>
          <a:lstStyle/>
          <a:p>
            <a:pPr algn="ctr"/>
            <a:r>
              <a:rPr lang="fr-FR" sz="1300" dirty="0">
                <a:solidFill>
                  <a:schemeClr val="bg1"/>
                </a:solidFill>
                <a:latin typeface="Arial" panose="020B0604020202020204" pitchFamily="34" charset="0"/>
                <a:cs typeface="Arial" panose="020B0604020202020204" pitchFamily="34" charset="0"/>
              </a:rPr>
              <a:t>Nés avant 1945</a:t>
            </a:r>
          </a:p>
        </p:txBody>
      </p:sp>
      <p:sp>
        <p:nvSpPr>
          <p:cNvPr id="39" name="TextBox 38">
            <a:extLst>
              <a:ext uri="{FF2B5EF4-FFF2-40B4-BE49-F238E27FC236}">
                <a16:creationId xmlns:a16="http://schemas.microsoft.com/office/drawing/2014/main" id="{DE0D5926-7C06-6741-B7C0-8A8723AD5B8F}"/>
              </a:ext>
            </a:extLst>
          </p:cNvPr>
          <p:cNvSpPr txBox="1"/>
          <p:nvPr/>
        </p:nvSpPr>
        <p:spPr>
          <a:xfrm>
            <a:off x="3960207" y="5148693"/>
            <a:ext cx="1256174" cy="400110"/>
          </a:xfrm>
          <a:prstGeom prst="rect">
            <a:avLst/>
          </a:prstGeom>
          <a:noFill/>
        </p:spPr>
        <p:txBody>
          <a:bodyPr wrap="square" lIns="0" tIns="0" rIns="0" bIns="0" rtlCol="0">
            <a:spAutoFit/>
          </a:bodyPr>
          <a:lstStyle/>
          <a:p>
            <a:pPr algn="ctr"/>
            <a:r>
              <a:rPr lang="fr-FR" sz="1300" dirty="0">
                <a:solidFill>
                  <a:schemeClr val="bg1"/>
                </a:solidFill>
                <a:latin typeface="Arial" panose="020B0604020202020204" pitchFamily="34" charset="0"/>
                <a:cs typeface="Arial" panose="020B0604020202020204" pitchFamily="34" charset="0"/>
              </a:rPr>
              <a:t>Nés entre 1946 et 1964</a:t>
            </a:r>
          </a:p>
        </p:txBody>
      </p:sp>
      <p:sp>
        <p:nvSpPr>
          <p:cNvPr id="40" name="TextBox 39">
            <a:extLst>
              <a:ext uri="{FF2B5EF4-FFF2-40B4-BE49-F238E27FC236}">
                <a16:creationId xmlns:a16="http://schemas.microsoft.com/office/drawing/2014/main" id="{9C9E7D46-2257-B047-A40D-D8EFD49D263D}"/>
              </a:ext>
            </a:extLst>
          </p:cNvPr>
          <p:cNvSpPr txBox="1"/>
          <p:nvPr/>
        </p:nvSpPr>
        <p:spPr>
          <a:xfrm>
            <a:off x="5861644" y="5148693"/>
            <a:ext cx="1256174" cy="400110"/>
          </a:xfrm>
          <a:prstGeom prst="rect">
            <a:avLst/>
          </a:prstGeom>
          <a:noFill/>
        </p:spPr>
        <p:txBody>
          <a:bodyPr wrap="square" lIns="0" tIns="0" rIns="0" bIns="0" rtlCol="0">
            <a:spAutoFit/>
          </a:bodyPr>
          <a:lstStyle/>
          <a:p>
            <a:pPr algn="ctr"/>
            <a:r>
              <a:rPr lang="fr-FR" sz="1300" dirty="0">
                <a:solidFill>
                  <a:schemeClr val="bg1"/>
                </a:solidFill>
                <a:latin typeface="Arial" panose="020B0604020202020204" pitchFamily="34" charset="0"/>
                <a:cs typeface="Arial" panose="020B0604020202020204" pitchFamily="34" charset="0"/>
              </a:rPr>
              <a:t>Nés entre 1965 et 1980</a:t>
            </a:r>
          </a:p>
        </p:txBody>
      </p:sp>
      <p:sp>
        <p:nvSpPr>
          <p:cNvPr id="41" name="TextBox 40">
            <a:extLst>
              <a:ext uri="{FF2B5EF4-FFF2-40B4-BE49-F238E27FC236}">
                <a16:creationId xmlns:a16="http://schemas.microsoft.com/office/drawing/2014/main" id="{A2E1BD9D-663C-A24B-B034-9315C8AA96C7}"/>
              </a:ext>
            </a:extLst>
          </p:cNvPr>
          <p:cNvSpPr txBox="1"/>
          <p:nvPr/>
        </p:nvSpPr>
        <p:spPr>
          <a:xfrm>
            <a:off x="7587772" y="5148693"/>
            <a:ext cx="1283227" cy="400110"/>
          </a:xfrm>
          <a:prstGeom prst="rect">
            <a:avLst/>
          </a:prstGeom>
          <a:noFill/>
        </p:spPr>
        <p:txBody>
          <a:bodyPr wrap="square" lIns="0" tIns="0" rIns="0" bIns="0" rtlCol="0">
            <a:spAutoFit/>
          </a:bodyPr>
          <a:lstStyle/>
          <a:p>
            <a:pPr algn="ctr"/>
            <a:r>
              <a:rPr lang="fr-FR" sz="1300" dirty="0">
                <a:solidFill>
                  <a:schemeClr val="bg1"/>
                </a:solidFill>
                <a:latin typeface="Arial" panose="020B0604020202020204" pitchFamily="34" charset="0"/>
                <a:cs typeface="Arial" panose="020B0604020202020204" pitchFamily="34" charset="0"/>
              </a:rPr>
              <a:t>Nés entre 1981 et 1995</a:t>
            </a:r>
          </a:p>
        </p:txBody>
      </p:sp>
      <p:sp>
        <p:nvSpPr>
          <p:cNvPr id="42" name="TextBox 41">
            <a:extLst>
              <a:ext uri="{FF2B5EF4-FFF2-40B4-BE49-F238E27FC236}">
                <a16:creationId xmlns:a16="http://schemas.microsoft.com/office/drawing/2014/main" id="{467D7ECC-EF72-3C49-9BD7-0CD9184655BF}"/>
              </a:ext>
            </a:extLst>
          </p:cNvPr>
          <p:cNvSpPr txBox="1"/>
          <p:nvPr/>
        </p:nvSpPr>
        <p:spPr>
          <a:xfrm>
            <a:off x="9427170" y="5148693"/>
            <a:ext cx="1325731" cy="200055"/>
          </a:xfrm>
          <a:prstGeom prst="rect">
            <a:avLst/>
          </a:prstGeom>
          <a:noFill/>
        </p:spPr>
        <p:txBody>
          <a:bodyPr wrap="square" lIns="0" tIns="0" rIns="0" bIns="0" rtlCol="0">
            <a:spAutoFit/>
          </a:bodyPr>
          <a:lstStyle/>
          <a:p>
            <a:pPr algn="ctr"/>
            <a:r>
              <a:rPr lang="fr-FR" sz="1300" dirty="0">
                <a:solidFill>
                  <a:schemeClr val="bg1"/>
                </a:solidFill>
                <a:latin typeface="Arial" panose="020B0604020202020204" pitchFamily="34" charset="0"/>
                <a:cs typeface="Arial" panose="020B0604020202020204" pitchFamily="34" charset="0"/>
              </a:rPr>
              <a:t>Nés après 1996</a:t>
            </a:r>
          </a:p>
        </p:txBody>
      </p:sp>
      <p:pic>
        <p:nvPicPr>
          <p:cNvPr id="44" name="Picture 43">
            <a:extLst>
              <a:ext uri="{FF2B5EF4-FFF2-40B4-BE49-F238E27FC236}">
                <a16:creationId xmlns:a16="http://schemas.microsoft.com/office/drawing/2014/main" id="{0ADFD81B-D220-9F41-AAC3-DB9899273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57" y="1698740"/>
            <a:ext cx="10037737" cy="2920069"/>
          </a:xfrm>
          <a:prstGeom prst="rect">
            <a:avLst/>
          </a:prstGeom>
        </p:spPr>
      </p:pic>
    </p:spTree>
    <p:extLst>
      <p:ext uri="{BB962C8B-B14F-4D97-AF65-F5344CB8AC3E}">
        <p14:creationId xmlns:p14="http://schemas.microsoft.com/office/powerpoint/2010/main" val="315701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0F9EC55-9051-1942-8171-70C00226292D}"/>
              </a:ext>
            </a:extLst>
          </p:cNvPr>
          <p:cNvSpPr>
            <a:spLocks noGrp="1"/>
          </p:cNvSpPr>
          <p:nvPr>
            <p:ph sz="quarter" idx="11"/>
          </p:nvPr>
        </p:nvSpPr>
        <p:spPr>
          <a:xfrm>
            <a:off x="442913" y="441325"/>
            <a:ext cx="2714400" cy="433388"/>
          </a:xfrm>
        </p:spPr>
        <p:txBody>
          <a:bodyPr/>
          <a:lstStyle/>
          <a:p>
            <a:r>
              <a:rPr lang="fr-FR" dirty="0"/>
              <a:t>LES DIFFÉRENCES GÉNÉRATIONNELLES AU TRAVAIL</a:t>
            </a:r>
            <a:br>
              <a:rPr lang="fr-FR" dirty="0"/>
            </a:br>
            <a:r>
              <a:rPr lang="fr-FR" dirty="0"/>
              <a:t>– STYLES, BESOINS ET MOTIVATIONS</a:t>
            </a:r>
          </a:p>
          <a:p>
            <a:endParaRPr lang="en-US" dirty="0"/>
          </a:p>
          <a:p>
            <a:endParaRPr lang="en-US" dirty="0"/>
          </a:p>
        </p:txBody>
      </p:sp>
      <p:pic>
        <p:nvPicPr>
          <p:cNvPr id="18" name="Picture 17">
            <a:extLst>
              <a:ext uri="{FF2B5EF4-FFF2-40B4-BE49-F238E27FC236}">
                <a16:creationId xmlns:a16="http://schemas.microsoft.com/office/drawing/2014/main" id="{6DC8E882-7E7F-B24D-9995-71AF629C4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852" y="1155530"/>
            <a:ext cx="2196328" cy="2196328"/>
          </a:xfrm>
          <a:prstGeom prst="rect">
            <a:avLst/>
          </a:prstGeom>
        </p:spPr>
      </p:pic>
      <p:pic>
        <p:nvPicPr>
          <p:cNvPr id="19" name="Picture 18">
            <a:extLst>
              <a:ext uri="{FF2B5EF4-FFF2-40B4-BE49-F238E27FC236}">
                <a16:creationId xmlns:a16="http://schemas.microsoft.com/office/drawing/2014/main" id="{E050043C-B221-774E-A959-7B664172A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819" y="3479181"/>
            <a:ext cx="2232933" cy="2196328"/>
          </a:xfrm>
          <a:prstGeom prst="rect">
            <a:avLst/>
          </a:prstGeom>
        </p:spPr>
      </p:pic>
      <p:pic>
        <p:nvPicPr>
          <p:cNvPr id="20" name="Picture 19">
            <a:extLst>
              <a:ext uri="{FF2B5EF4-FFF2-40B4-BE49-F238E27FC236}">
                <a16:creationId xmlns:a16="http://schemas.microsoft.com/office/drawing/2014/main" id="{482C744E-2651-C246-9115-46FDD9ECE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53" y="3479181"/>
            <a:ext cx="2232933" cy="2196328"/>
          </a:xfrm>
          <a:prstGeom prst="rect">
            <a:avLst/>
          </a:prstGeom>
        </p:spPr>
      </p:pic>
      <p:pic>
        <p:nvPicPr>
          <p:cNvPr id="21" name="Picture 20">
            <a:extLst>
              <a:ext uri="{FF2B5EF4-FFF2-40B4-BE49-F238E27FC236}">
                <a16:creationId xmlns:a16="http://schemas.microsoft.com/office/drawing/2014/main" id="{FAB12244-1C8F-5B43-BF4D-284618697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798" y="1155530"/>
            <a:ext cx="2232933" cy="2196328"/>
          </a:xfrm>
          <a:prstGeom prst="rect">
            <a:avLst/>
          </a:prstGeom>
        </p:spPr>
      </p:pic>
      <p:pic>
        <p:nvPicPr>
          <p:cNvPr id="22" name="Picture 21">
            <a:extLst>
              <a:ext uri="{FF2B5EF4-FFF2-40B4-BE49-F238E27FC236}">
                <a16:creationId xmlns:a16="http://schemas.microsoft.com/office/drawing/2014/main" id="{2E7E3A42-59D1-FC45-BC34-81B898FD4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0301" y="3479181"/>
            <a:ext cx="2232933" cy="2196328"/>
          </a:xfrm>
          <a:prstGeom prst="rect">
            <a:avLst/>
          </a:prstGeom>
        </p:spPr>
      </p:pic>
      <p:pic>
        <p:nvPicPr>
          <p:cNvPr id="23" name="Picture 22">
            <a:extLst>
              <a:ext uri="{FF2B5EF4-FFF2-40B4-BE49-F238E27FC236}">
                <a16:creationId xmlns:a16="http://schemas.microsoft.com/office/drawing/2014/main" id="{F3256008-A590-1C4D-9DCF-FEF7B16703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0301" y="1155530"/>
            <a:ext cx="2232933" cy="2196328"/>
          </a:xfrm>
          <a:prstGeom prst="rect">
            <a:avLst/>
          </a:prstGeom>
        </p:spPr>
      </p:pic>
      <p:pic>
        <p:nvPicPr>
          <p:cNvPr id="24" name="Picture 23">
            <a:extLst>
              <a:ext uri="{FF2B5EF4-FFF2-40B4-BE49-F238E27FC236}">
                <a16:creationId xmlns:a16="http://schemas.microsoft.com/office/drawing/2014/main" id="{13703934-78AA-D449-883E-4AC2D5E2D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744" y="1155530"/>
            <a:ext cx="2232933" cy="2196328"/>
          </a:xfrm>
          <a:prstGeom prst="rect">
            <a:avLst/>
          </a:prstGeom>
        </p:spPr>
      </p:pic>
      <p:pic>
        <p:nvPicPr>
          <p:cNvPr id="25" name="Picture 24">
            <a:extLst>
              <a:ext uri="{FF2B5EF4-FFF2-40B4-BE49-F238E27FC236}">
                <a16:creationId xmlns:a16="http://schemas.microsoft.com/office/drawing/2014/main" id="{A9E07434-2858-B74B-9C89-718785012B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336" y="3479181"/>
            <a:ext cx="2232933" cy="2196328"/>
          </a:xfrm>
          <a:prstGeom prst="rect">
            <a:avLst/>
          </a:prstGeom>
        </p:spPr>
      </p:pic>
      <p:sp>
        <p:nvSpPr>
          <p:cNvPr id="26" name="Text Placeholder 2">
            <a:extLst>
              <a:ext uri="{FF2B5EF4-FFF2-40B4-BE49-F238E27FC236}">
                <a16:creationId xmlns:a16="http://schemas.microsoft.com/office/drawing/2014/main" id="{E0E8B045-9789-8E4A-9A8F-F735E3AB454B}"/>
              </a:ext>
            </a:extLst>
          </p:cNvPr>
          <p:cNvSpPr txBox="1">
            <a:spLocks/>
          </p:cNvSpPr>
          <p:nvPr/>
        </p:nvSpPr>
        <p:spPr>
          <a:xfrm>
            <a:off x="1322445" y="5259622"/>
            <a:ext cx="2232933" cy="378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a:solidFill>
                  <a:schemeClr val="bg1"/>
                </a:solidFill>
              </a:rPr>
              <a:t>RÈGLES</a:t>
            </a:r>
          </a:p>
        </p:txBody>
      </p:sp>
      <p:sp>
        <p:nvSpPr>
          <p:cNvPr id="42" name="Text Placeholder 2">
            <a:extLst>
              <a:ext uri="{FF2B5EF4-FFF2-40B4-BE49-F238E27FC236}">
                <a16:creationId xmlns:a16="http://schemas.microsoft.com/office/drawing/2014/main" id="{F2946338-1851-1148-B9A8-32AA34368A7E}"/>
              </a:ext>
            </a:extLst>
          </p:cNvPr>
          <p:cNvSpPr txBox="1">
            <a:spLocks/>
          </p:cNvSpPr>
          <p:nvPr/>
        </p:nvSpPr>
        <p:spPr>
          <a:xfrm>
            <a:off x="8433584" y="2917796"/>
            <a:ext cx="2378221" cy="378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a:solidFill>
                  <a:schemeClr val="bg1"/>
                </a:solidFill>
              </a:rPr>
              <a:t>INFOS</a:t>
            </a:r>
          </a:p>
        </p:txBody>
      </p:sp>
      <p:sp>
        <p:nvSpPr>
          <p:cNvPr id="43" name="Text Placeholder 2">
            <a:extLst>
              <a:ext uri="{FF2B5EF4-FFF2-40B4-BE49-F238E27FC236}">
                <a16:creationId xmlns:a16="http://schemas.microsoft.com/office/drawing/2014/main" id="{2673B236-B16C-3743-A285-88D8DD7E46D7}"/>
              </a:ext>
            </a:extLst>
          </p:cNvPr>
          <p:cNvSpPr txBox="1">
            <a:spLocks/>
          </p:cNvSpPr>
          <p:nvPr/>
        </p:nvSpPr>
        <p:spPr>
          <a:xfrm>
            <a:off x="3702872" y="2917796"/>
            <a:ext cx="2341428" cy="393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rPr>
              <a:t>SOLUTIONS</a:t>
            </a:r>
          </a:p>
        </p:txBody>
      </p:sp>
      <p:sp>
        <p:nvSpPr>
          <p:cNvPr id="44" name="Text Placeholder 2">
            <a:extLst>
              <a:ext uri="{FF2B5EF4-FFF2-40B4-BE49-F238E27FC236}">
                <a16:creationId xmlns:a16="http://schemas.microsoft.com/office/drawing/2014/main" id="{6C3F59EE-19CF-2848-8BCA-B44A6F1CC235}"/>
              </a:ext>
            </a:extLst>
          </p:cNvPr>
          <p:cNvSpPr txBox="1">
            <a:spLocks/>
          </p:cNvSpPr>
          <p:nvPr/>
        </p:nvSpPr>
        <p:spPr>
          <a:xfrm>
            <a:off x="1322445" y="2917796"/>
            <a:ext cx="2285855" cy="445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a:solidFill>
                  <a:schemeClr val="bg1"/>
                </a:solidFill>
              </a:rPr>
              <a:t>LEADERSHIP</a:t>
            </a:r>
          </a:p>
        </p:txBody>
      </p:sp>
      <p:sp>
        <p:nvSpPr>
          <p:cNvPr id="45" name="Text Placeholder 2">
            <a:extLst>
              <a:ext uri="{FF2B5EF4-FFF2-40B4-BE49-F238E27FC236}">
                <a16:creationId xmlns:a16="http://schemas.microsoft.com/office/drawing/2014/main" id="{174BCB1C-CE91-6D4A-9C26-8E6E483716DC}"/>
              </a:ext>
            </a:extLst>
          </p:cNvPr>
          <p:cNvSpPr txBox="1">
            <a:spLocks/>
          </p:cNvSpPr>
          <p:nvPr/>
        </p:nvSpPr>
        <p:spPr>
          <a:xfrm>
            <a:off x="6070364" y="5259622"/>
            <a:ext cx="2360367"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rPr>
              <a:t>RESSOURCES - TEMPS</a:t>
            </a:r>
          </a:p>
        </p:txBody>
      </p:sp>
      <p:sp>
        <p:nvSpPr>
          <p:cNvPr id="46" name="Text Placeholder 2">
            <a:extLst>
              <a:ext uri="{FF2B5EF4-FFF2-40B4-BE49-F238E27FC236}">
                <a16:creationId xmlns:a16="http://schemas.microsoft.com/office/drawing/2014/main" id="{C72039D2-DE8B-FF47-BE83-C1CCF5C2AF9C}"/>
              </a:ext>
            </a:extLst>
          </p:cNvPr>
          <p:cNvSpPr txBox="1">
            <a:spLocks/>
          </p:cNvSpPr>
          <p:nvPr/>
        </p:nvSpPr>
        <p:spPr>
          <a:xfrm>
            <a:off x="3647277" y="5259622"/>
            <a:ext cx="2344188" cy="433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a:solidFill>
                  <a:schemeClr val="bg1"/>
                </a:solidFill>
              </a:rPr>
              <a:t>FEEDBACK</a:t>
            </a:r>
          </a:p>
        </p:txBody>
      </p:sp>
      <p:sp>
        <p:nvSpPr>
          <p:cNvPr id="47" name="Text Placeholder 2">
            <a:extLst>
              <a:ext uri="{FF2B5EF4-FFF2-40B4-BE49-F238E27FC236}">
                <a16:creationId xmlns:a16="http://schemas.microsoft.com/office/drawing/2014/main" id="{D32F9823-4563-5F46-AE68-6965C366AC18}"/>
              </a:ext>
            </a:extLst>
          </p:cNvPr>
          <p:cNvSpPr txBox="1">
            <a:spLocks/>
          </p:cNvSpPr>
          <p:nvPr/>
        </p:nvSpPr>
        <p:spPr>
          <a:xfrm>
            <a:off x="6084135" y="2806964"/>
            <a:ext cx="2334030"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rPr>
              <a:t>RÉSOLUTION DE PROBLÈMES</a:t>
            </a:r>
          </a:p>
        </p:txBody>
      </p:sp>
      <p:sp>
        <p:nvSpPr>
          <p:cNvPr id="48" name="Text Placeholder 2">
            <a:extLst>
              <a:ext uri="{FF2B5EF4-FFF2-40B4-BE49-F238E27FC236}">
                <a16:creationId xmlns:a16="http://schemas.microsoft.com/office/drawing/2014/main" id="{725BBAAF-08E0-324D-9CAD-4B91626AC89B}"/>
              </a:ext>
            </a:extLst>
          </p:cNvPr>
          <p:cNvSpPr txBox="1">
            <a:spLocks/>
          </p:cNvSpPr>
          <p:nvPr/>
        </p:nvSpPr>
        <p:spPr>
          <a:xfrm>
            <a:off x="8392323" y="5259622"/>
            <a:ext cx="2360367" cy="41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a:solidFill>
                  <a:schemeClr val="bg1"/>
                </a:solidFill>
              </a:rPr>
              <a:t>IDÉES</a:t>
            </a:r>
          </a:p>
        </p:txBody>
      </p:sp>
    </p:spTree>
    <p:extLst>
      <p:ext uri="{BB962C8B-B14F-4D97-AF65-F5344CB8AC3E}">
        <p14:creationId xmlns:p14="http://schemas.microsoft.com/office/powerpoint/2010/main" val="1228728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NY_MUSIC_FONTS_2018">
      <a:majorFont>
        <a:latin typeface="Roboto Mon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SM_16-9_POWERPOINT_v2.potx" id="{4AECA9A6-665E-480A-ABD0-E9CEF29BF215}" vid="{AB3E6A8F-63E8-4150-A4DF-52FC5FB7A3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5941</TotalTime>
  <Words>715</Words>
  <Application>Microsoft Macintosh PowerPoint</Application>
  <PresentationFormat>Widescreen</PresentationFormat>
  <Paragraphs>167</Paragraphs>
  <Slides>25</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.SF NS Symbols Regular</vt:lpstr>
      <vt:lpstr>Arial</vt:lpstr>
      <vt:lpstr>Calibri</vt:lpstr>
      <vt:lpstr>Roboto Mono</vt:lpstr>
      <vt:lpstr>Suisse Int'l Mono</vt:lpstr>
      <vt:lpstr>System Font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Jeffery, Liz, Sony Music</dc:creator>
  <cp:lastModifiedBy>Sarah Emery</cp:lastModifiedBy>
  <cp:revision>609</cp:revision>
  <cp:lastPrinted>2019-04-10T12:27:29Z</cp:lastPrinted>
  <dcterms:created xsi:type="dcterms:W3CDTF">1601-01-01T00:00:00Z</dcterms:created>
  <dcterms:modified xsi:type="dcterms:W3CDTF">2019-07-15T15:43:13Z</dcterms:modified>
</cp:coreProperties>
</file>