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85" r:id="rId4"/>
    <p:sldId id="267" r:id="rId5"/>
    <p:sldId id="269" r:id="rId6"/>
    <p:sldId id="294" r:id="rId7"/>
    <p:sldId id="284" r:id="rId8"/>
    <p:sldId id="286" r:id="rId9"/>
    <p:sldId id="295" r:id="rId10"/>
    <p:sldId id="283" r:id="rId11"/>
    <p:sldId id="270" r:id="rId12"/>
    <p:sldId id="275" r:id="rId13"/>
    <p:sldId id="296" r:id="rId14"/>
    <p:sldId id="274" r:id="rId15"/>
    <p:sldId id="280" r:id="rId16"/>
    <p:sldId id="288" r:id="rId17"/>
    <p:sldId id="289" r:id="rId18"/>
    <p:sldId id="297" r:id="rId19"/>
    <p:sldId id="271" r:id="rId20"/>
    <p:sldId id="298" r:id="rId21"/>
    <p:sldId id="287" r:id="rId22"/>
    <p:sldId id="292" r:id="rId23"/>
    <p:sldId id="272" r:id="rId24"/>
    <p:sldId id="291" r:id="rId25"/>
    <p:sldId id="293" r:id="rId26"/>
    <p:sldId id="29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EA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7840"/>
  </p:normalViewPr>
  <p:slideViewPr>
    <p:cSldViewPr snapToGrid="0" snapToObjects="1">
      <p:cViewPr varScale="1">
        <p:scale>
          <a:sx n="129" d="100"/>
          <a:sy n="129" d="100"/>
        </p:scale>
        <p:origin x="496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DFA13-F10B-7D4E-A2B3-B15CA9DAD800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EE454-C1BC-0C42-8826-68408008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2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for a break (10 </a:t>
            </a:r>
            <a:r>
              <a:rPr lang="en-US" dirty="0" err="1"/>
              <a:t>mins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8" name="Right Triangle 17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pos="211" userDrawn="1">
          <p15:clr>
            <a:srgbClr val="FBAE40"/>
          </p15:clr>
        </p15:guide>
        <p15:guide id="5" pos="7469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8" y="329584"/>
            <a:ext cx="11526838" cy="619504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1201800"/>
            <a:ext cx="8063707" cy="2235199"/>
          </a:xfrm>
        </p:spPr>
        <p:txBody>
          <a:bodyPr anchor="b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753203" y="3779365"/>
            <a:ext cx="6719847" cy="2173287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459566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459566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3" name="Right Triangle 12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34963" y="333375"/>
            <a:ext cx="11522075" cy="619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2" y="333375"/>
            <a:ext cx="11525706" cy="6191250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7" name="Right Triangle 6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6" name="Right Triangle 1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333375"/>
            <a:ext cx="11522075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31" y="1906794"/>
            <a:ext cx="8002575" cy="4188833"/>
          </a:xfrm>
          <a:prstGeom prst="rect">
            <a:avLst/>
          </a:prstGeom>
        </p:spPr>
        <p:txBody>
          <a:bodyPr lIns="0" tIns="0" rIns="0" bIns="0"/>
          <a:lstStyle>
            <a:lvl1pPr marL="380808" indent="-380808">
              <a:spcBef>
                <a:spcPts val="812"/>
              </a:spcBef>
              <a:buSzPct val="50000"/>
              <a:buFontTx/>
              <a:buBlip>
                <a:blip r:embed="rId2"/>
              </a:buBlip>
              <a:defRPr sz="2539" b="0" i="0">
                <a:solidFill>
                  <a:schemeClr val="tx1"/>
                </a:solidFill>
                <a:latin typeface="Courier"/>
                <a:cs typeface="Courier"/>
              </a:defRPr>
            </a:lvl1pPr>
            <a:lvl2pPr marL="761616" indent="-380808">
              <a:buFontTx/>
              <a:buBlip>
                <a:blip r:embed="rId3"/>
              </a:buBlip>
              <a:defRPr sz="2539" b="0" i="0">
                <a:solidFill>
                  <a:schemeClr val="tx1"/>
                </a:solidFill>
                <a:latin typeface="Courier"/>
                <a:cs typeface="Courier"/>
              </a:defRPr>
            </a:lvl2pPr>
            <a:lvl3pPr marL="1332828" indent="-380808">
              <a:buSzPct val="100000"/>
              <a:buFontTx/>
              <a:buBlip>
                <a:blip r:embed="rId3"/>
              </a:buBlip>
              <a:defRPr sz="2116" b="0" i="0">
                <a:solidFill>
                  <a:schemeClr val="tx1"/>
                </a:solidFill>
                <a:latin typeface="Courier"/>
                <a:cs typeface="Courier"/>
              </a:defRPr>
            </a:lvl3pPr>
            <a:lvl4pPr marL="1713636" indent="-380808">
              <a:buFontTx/>
              <a:buBlip>
                <a:blip r:embed="rId3"/>
              </a:buBlip>
              <a:defRPr sz="1692" b="0" i="0">
                <a:solidFill>
                  <a:schemeClr val="tx1"/>
                </a:solidFill>
                <a:latin typeface="Courier"/>
                <a:cs typeface="Courier"/>
              </a:defRPr>
            </a:lvl4pPr>
            <a:lvl5pPr marL="2094444" indent="-380808">
              <a:buSzPct val="100000"/>
              <a:buFontTx/>
              <a:buBlip>
                <a:blip r:embed="rId3"/>
              </a:buBlip>
              <a:defRPr sz="1269" b="0" i="0">
                <a:solidFill>
                  <a:schemeClr val="tx1"/>
                </a:solidFill>
                <a:latin typeface="Courier"/>
                <a:cs typeface="Courie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631" y="380803"/>
            <a:ext cx="10666740" cy="761606"/>
          </a:xfrm>
          <a:prstGeom prst="rect">
            <a:avLst/>
          </a:prstGeom>
        </p:spPr>
        <p:txBody>
          <a:bodyPr lIns="0" tIns="0" bIns="0"/>
          <a:lstStyle>
            <a:lvl1pPr algn="l">
              <a:defRPr sz="2962" baseline="0">
                <a:solidFill>
                  <a:schemeClr val="tx1"/>
                </a:solidFill>
                <a:latin typeface="My Underwoo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782" y="5849122"/>
            <a:ext cx="762624" cy="7623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5362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3375"/>
            <a:ext cx="11522075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pos="211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dashHorz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bg2">
                <a:lumMod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2" y="330200"/>
            <a:ext cx="11538386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solidFill>
                <a:schemeClr val="tx2"/>
              </a:solidFill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24" name="Right Triangle 2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63638" y="973668"/>
            <a:ext cx="8761413" cy="7069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638" y="2586566"/>
            <a:ext cx="8761413" cy="341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7060704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6/20/17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7060704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74" r:id="rId4"/>
    <p:sldLayoutId id="2147483675" r:id="rId5"/>
    <p:sldLayoutId id="2147483673" r:id="rId6"/>
    <p:sldLayoutId id="2147483681" r:id="rId7"/>
    <p:sldLayoutId id="2147483683" r:id="rId8"/>
    <p:sldLayoutId id="2147483652" r:id="rId9"/>
    <p:sldLayoutId id="2147483682" r:id="rId10"/>
    <p:sldLayoutId id="2147483653" r:id="rId11"/>
    <p:sldLayoutId id="2147483654" r:id="rId12"/>
    <p:sldLayoutId id="2147483680" r:id="rId13"/>
    <p:sldLayoutId id="2147483677" r:id="rId14"/>
    <p:sldLayoutId id="2147483679" r:id="rId15"/>
    <p:sldLayoutId id="2147483678" r:id="rId16"/>
    <p:sldLayoutId id="2147483655" r:id="rId17"/>
    <p:sldLayoutId id="214748368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FF0000"/>
          </a:solidFill>
          <a:latin typeface="BalboaPlus Primary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4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0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8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733" userDrawn="1">
          <p15:clr>
            <a:srgbClr val="F26B43"/>
          </p15:clr>
        </p15:guide>
        <p15:guide id="8" pos="62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87114" y="860044"/>
            <a:ext cx="4304205" cy="4304205"/>
            <a:chOff x="0" y="1463040"/>
            <a:chExt cx="5218031" cy="5218031"/>
          </a:xfrm>
        </p:grpSpPr>
        <p:grpSp>
          <p:nvGrpSpPr>
            <p:cNvPr id="2" name="Group 1"/>
            <p:cNvGrpSpPr/>
            <p:nvPr/>
          </p:nvGrpSpPr>
          <p:grpSpPr>
            <a:xfrm>
              <a:off x="1088549" y="1463040"/>
              <a:ext cx="2991346" cy="5218031"/>
              <a:chOff x="1088549" y="1463040"/>
              <a:chExt cx="2991346" cy="5218031"/>
            </a:xfrm>
          </p:grpSpPr>
          <p:sp>
            <p:nvSpPr>
              <p:cNvPr id="8" name="bk object 20"/>
              <p:cNvSpPr/>
              <p:nvPr/>
            </p:nvSpPr>
            <p:spPr>
              <a:xfrm rot="14400000">
                <a:off x="402567" y="2149022"/>
                <a:ext cx="3206284" cy="1834320"/>
              </a:xfrm>
              <a:custGeom>
                <a:avLst/>
                <a:gdLst/>
                <a:ahLst/>
                <a:cxnLst/>
                <a:rect l="l" t="t" r="r" b="b"/>
                <a:pathLst>
                  <a:path w="3910329" h="2237104">
                    <a:moveTo>
                      <a:pt x="2791777" y="0"/>
                    </a:moveTo>
                    <a:lnTo>
                      <a:pt x="2460853" y="330923"/>
                    </a:lnTo>
                    <a:lnTo>
                      <a:pt x="3014179" y="884250"/>
                    </a:lnTo>
                    <a:lnTo>
                      <a:pt x="0" y="884250"/>
                    </a:lnTo>
                    <a:lnTo>
                      <a:pt x="0" y="1352245"/>
                    </a:lnTo>
                    <a:lnTo>
                      <a:pt x="3014179" y="1352245"/>
                    </a:lnTo>
                    <a:lnTo>
                      <a:pt x="2460853" y="1905571"/>
                    </a:lnTo>
                    <a:lnTo>
                      <a:pt x="2791777" y="2236495"/>
                    </a:lnTo>
                    <a:lnTo>
                      <a:pt x="3910012" y="1118247"/>
                    </a:lnTo>
                    <a:lnTo>
                      <a:pt x="2791777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bk object 20"/>
              <p:cNvSpPr/>
              <p:nvPr/>
            </p:nvSpPr>
            <p:spPr>
              <a:xfrm rot="3600000">
                <a:off x="1559593" y="4160769"/>
                <a:ext cx="3206284" cy="1834320"/>
              </a:xfrm>
              <a:custGeom>
                <a:avLst/>
                <a:gdLst/>
                <a:ahLst/>
                <a:cxnLst/>
                <a:rect l="l" t="t" r="r" b="b"/>
                <a:pathLst>
                  <a:path w="3910329" h="2237104">
                    <a:moveTo>
                      <a:pt x="2791777" y="0"/>
                    </a:moveTo>
                    <a:lnTo>
                      <a:pt x="2460853" y="330923"/>
                    </a:lnTo>
                    <a:lnTo>
                      <a:pt x="3014179" y="884250"/>
                    </a:lnTo>
                    <a:lnTo>
                      <a:pt x="0" y="884250"/>
                    </a:lnTo>
                    <a:lnTo>
                      <a:pt x="0" y="1352245"/>
                    </a:lnTo>
                    <a:lnTo>
                      <a:pt x="3014179" y="1352245"/>
                    </a:lnTo>
                    <a:lnTo>
                      <a:pt x="2460853" y="1905571"/>
                    </a:lnTo>
                    <a:lnTo>
                      <a:pt x="2791777" y="2236495"/>
                    </a:lnTo>
                    <a:lnTo>
                      <a:pt x="3910012" y="1118247"/>
                    </a:lnTo>
                    <a:lnTo>
                      <a:pt x="2791777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5400000">
              <a:off x="1113343" y="1451472"/>
              <a:ext cx="2991346" cy="5218031"/>
              <a:chOff x="1088549" y="1463040"/>
              <a:chExt cx="2991346" cy="5218031"/>
            </a:xfrm>
          </p:grpSpPr>
          <p:sp>
            <p:nvSpPr>
              <p:cNvPr id="11" name="bk object 20"/>
              <p:cNvSpPr/>
              <p:nvPr/>
            </p:nvSpPr>
            <p:spPr>
              <a:xfrm rot="14400000">
                <a:off x="402567" y="2149022"/>
                <a:ext cx="3206284" cy="1834320"/>
              </a:xfrm>
              <a:custGeom>
                <a:avLst/>
                <a:gdLst/>
                <a:ahLst/>
                <a:cxnLst/>
                <a:rect l="l" t="t" r="r" b="b"/>
                <a:pathLst>
                  <a:path w="3910329" h="2237104">
                    <a:moveTo>
                      <a:pt x="2791777" y="0"/>
                    </a:moveTo>
                    <a:lnTo>
                      <a:pt x="2460853" y="330923"/>
                    </a:lnTo>
                    <a:lnTo>
                      <a:pt x="3014179" y="884250"/>
                    </a:lnTo>
                    <a:lnTo>
                      <a:pt x="0" y="884250"/>
                    </a:lnTo>
                    <a:lnTo>
                      <a:pt x="0" y="1352245"/>
                    </a:lnTo>
                    <a:lnTo>
                      <a:pt x="3014179" y="1352245"/>
                    </a:lnTo>
                    <a:lnTo>
                      <a:pt x="2460853" y="1905571"/>
                    </a:lnTo>
                    <a:lnTo>
                      <a:pt x="2791777" y="2236495"/>
                    </a:lnTo>
                    <a:lnTo>
                      <a:pt x="3910012" y="1118247"/>
                    </a:lnTo>
                    <a:lnTo>
                      <a:pt x="2791777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bk object 20"/>
              <p:cNvSpPr/>
              <p:nvPr/>
            </p:nvSpPr>
            <p:spPr>
              <a:xfrm rot="3600000">
                <a:off x="1559593" y="4160769"/>
                <a:ext cx="3206284" cy="1834320"/>
              </a:xfrm>
              <a:custGeom>
                <a:avLst/>
                <a:gdLst/>
                <a:ahLst/>
                <a:cxnLst/>
                <a:rect l="l" t="t" r="r" b="b"/>
                <a:pathLst>
                  <a:path w="3910329" h="2237104">
                    <a:moveTo>
                      <a:pt x="2791777" y="0"/>
                    </a:moveTo>
                    <a:lnTo>
                      <a:pt x="2460853" y="330923"/>
                    </a:lnTo>
                    <a:lnTo>
                      <a:pt x="3014179" y="884250"/>
                    </a:lnTo>
                    <a:lnTo>
                      <a:pt x="0" y="884250"/>
                    </a:lnTo>
                    <a:lnTo>
                      <a:pt x="0" y="1352245"/>
                    </a:lnTo>
                    <a:lnTo>
                      <a:pt x="3014179" y="1352245"/>
                    </a:lnTo>
                    <a:lnTo>
                      <a:pt x="2460853" y="1905571"/>
                    </a:lnTo>
                    <a:lnTo>
                      <a:pt x="2791777" y="2236495"/>
                    </a:lnTo>
                    <a:lnTo>
                      <a:pt x="3910012" y="1118247"/>
                    </a:lnTo>
                    <a:lnTo>
                      <a:pt x="2791777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83171" y="1770123"/>
            <a:ext cx="8825658" cy="2677648"/>
          </a:xfrm>
        </p:spPr>
        <p:txBody>
          <a:bodyPr/>
          <a:lstStyle/>
          <a:p>
            <a:r>
              <a:rPr lang="en-GB" dirty="0">
                <a:ea typeface="BalboaPlus Primary" charset="0"/>
                <a:cs typeface="BalboaPlus Primary" charset="0"/>
              </a:rPr>
              <a:t>Managing Up, Down and All Around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83171" y="4913718"/>
            <a:ext cx="8825658" cy="8614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SzTx/>
              <a:defRPr/>
            </a:pPr>
            <a:r>
              <a:rPr lang="en-GB" sz="2400" dirty="0">
                <a:solidFill>
                  <a:schemeClr val="bg1"/>
                </a:solidFill>
              </a:rPr>
              <a:t>Be a great people influencer to build a lifetime of brilliant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353712"/>
            <a:ext cx="8761413" cy="706964"/>
          </a:xfrm>
        </p:spPr>
        <p:txBody>
          <a:bodyPr/>
          <a:lstStyle/>
          <a:p>
            <a:r>
              <a:rPr lang="en-GB" dirty="0"/>
              <a:t>DECISION </a:t>
            </a:r>
            <a:r>
              <a:rPr lang="en-GB" dirty="0" smtClean="0"/>
              <a:t>MAKING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1249291"/>
              </p:ext>
            </p:extLst>
          </p:nvPr>
        </p:nvGraphicFramePr>
        <p:xfrm>
          <a:off x="1074185" y="1060676"/>
          <a:ext cx="9899780" cy="503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9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498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9059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kern="1200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THINKING</a:t>
                      </a:r>
                    </a:p>
                  </a:txBody>
                  <a:tcPr marL="72000" marR="7200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b="0" i="0" kern="1200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FEELING </a:t>
                      </a:r>
                    </a:p>
                  </a:txBody>
                  <a:tcPr marL="72000" marR="7200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4191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1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CRITICAL</a:t>
                      </a: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/>
                      </a:r>
                      <a:b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</a:b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Comfortable making distinctions, win/lose choices, being in adversarial situations.</a:t>
                      </a: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1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ACCEPTING</a:t>
                      </a: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 </a:t>
                      </a:r>
                      <a:b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</a:b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Tolerant towards human failings, see positive side of others, instinctively seeks win/win resolutions of problems.</a:t>
                      </a: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1687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1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TOUGH MINDED</a:t>
                      </a: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/>
                      </a:r>
                      <a:b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</a:b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Results orientated, ends justify the means, stay on task. </a:t>
                      </a: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1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TENDER HEARTED</a:t>
                      </a: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/>
                      </a:r>
                      <a:b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</a:b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Use gentle persuasion to influence, reluctant to force compliance. </a:t>
                      </a: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1687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1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QUESTIONING</a:t>
                      </a: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/>
                      </a:r>
                      <a:b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</a:b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Resistant to influence, intellectually independent, </a:t>
                      </a:r>
                      <a:b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</a:b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self confident.</a:t>
                      </a: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1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ACCOMMODATING</a:t>
                      </a: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/>
                      </a:r>
                      <a:b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</a:b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Seeks consensus, deferential, conflict avoiding, seeks harmony. </a:t>
                      </a: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1687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1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LOGICAL</a:t>
                      </a: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 </a:t>
                      </a:r>
                      <a:b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</a:b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Values and trusts detached objective and logical analysis.</a:t>
                      </a: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1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AFFECTING</a:t>
                      </a: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/>
                      </a:r>
                      <a:b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</a:b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Trusts emotions and feelings, values human considerations, in touch with feelings.</a:t>
                      </a: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1687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1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REASONABLE</a:t>
                      </a: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/>
                      </a:r>
                      <a:b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</a:b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Clear thinking, objective, reasoned and logical in every day decision making.</a:t>
                      </a: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1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COMPASSIONATE </a:t>
                      </a: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/>
                      </a:r>
                      <a:b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</a:b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Makes decisions on overall impressions, patterns and feelings (including likes and dislikes). </a:t>
                      </a: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229600" y="6161307"/>
            <a:ext cx="2246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3600" dirty="0">
                <a:latin typeface="BalboaPlus Primary" charset="0"/>
                <a:ea typeface="+mj-ea"/>
                <a:cs typeface="+mj-cs"/>
              </a:rPr>
              <a:t>CARL JUNG</a:t>
            </a:r>
            <a:endParaRPr lang="en-US" sz="3600" dirty="0">
              <a:latin typeface="BalboaPlus Primary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973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183900" y="3763586"/>
            <a:ext cx="2385444" cy="1853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745824" y="3763586"/>
            <a:ext cx="2385444" cy="1853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183900" y="1839002"/>
            <a:ext cx="2385444" cy="1853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745824" y="1839002"/>
            <a:ext cx="2385444" cy="1853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704174"/>
            <a:ext cx="8761413" cy="706964"/>
          </a:xfrm>
        </p:spPr>
        <p:txBody>
          <a:bodyPr/>
          <a:lstStyle/>
          <a:p>
            <a:r>
              <a:rPr lang="en-GB" dirty="0"/>
              <a:t>Power Vs Passion</a:t>
            </a:r>
          </a:p>
        </p:txBody>
      </p:sp>
      <p:sp>
        <p:nvSpPr>
          <p:cNvPr id="14" name="object 16"/>
          <p:cNvSpPr txBox="1"/>
          <p:nvPr/>
        </p:nvSpPr>
        <p:spPr>
          <a:xfrm>
            <a:off x="3930895" y="2602813"/>
            <a:ext cx="2015303" cy="32343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000" dirty="0">
                <a:solidFill>
                  <a:schemeClr val="bg1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Keep satisfied</a:t>
            </a:r>
          </a:p>
        </p:txBody>
      </p:sp>
      <p:sp>
        <p:nvSpPr>
          <p:cNvPr id="15" name="object 17"/>
          <p:cNvSpPr txBox="1"/>
          <p:nvPr/>
        </p:nvSpPr>
        <p:spPr>
          <a:xfrm>
            <a:off x="3026944" y="2927475"/>
            <a:ext cx="395671" cy="1332067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algn="ctr"/>
            <a:r>
              <a:rPr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lboaPlus Fill" charset="0"/>
                <a:ea typeface="BalboaPlus Fill" charset="0"/>
                <a:cs typeface="BalboaPlus Fill" charset="0"/>
              </a:rPr>
              <a:t>Power</a:t>
            </a:r>
          </a:p>
        </p:txBody>
      </p:sp>
      <p:sp>
        <p:nvSpPr>
          <p:cNvPr id="17" name="object 19"/>
          <p:cNvSpPr txBox="1"/>
          <p:nvPr/>
        </p:nvSpPr>
        <p:spPr>
          <a:xfrm>
            <a:off x="3745824" y="6072185"/>
            <a:ext cx="975150" cy="148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  <a:t>Low</a:t>
            </a:r>
          </a:p>
        </p:txBody>
      </p:sp>
      <p:sp>
        <p:nvSpPr>
          <p:cNvPr id="18" name="object 20"/>
          <p:cNvSpPr txBox="1"/>
          <p:nvPr/>
        </p:nvSpPr>
        <p:spPr>
          <a:xfrm>
            <a:off x="2822772" y="5550616"/>
            <a:ext cx="842250" cy="148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  <a:t>Low</a:t>
            </a:r>
          </a:p>
        </p:txBody>
      </p:sp>
      <p:sp>
        <p:nvSpPr>
          <p:cNvPr id="19" name="object 21"/>
          <p:cNvSpPr txBox="1"/>
          <p:nvPr/>
        </p:nvSpPr>
        <p:spPr>
          <a:xfrm>
            <a:off x="7615520" y="6072185"/>
            <a:ext cx="1018949" cy="148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  <a:t>High</a:t>
            </a:r>
          </a:p>
        </p:txBody>
      </p:sp>
      <p:sp>
        <p:nvSpPr>
          <p:cNvPr id="20" name="object 22"/>
          <p:cNvSpPr txBox="1"/>
          <p:nvPr/>
        </p:nvSpPr>
        <p:spPr>
          <a:xfrm>
            <a:off x="2764598" y="1908435"/>
            <a:ext cx="894182" cy="148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rPr>
              <a:t>High</a:t>
            </a:r>
          </a:p>
        </p:txBody>
      </p:sp>
      <p:sp>
        <p:nvSpPr>
          <p:cNvPr id="21" name="object 23"/>
          <p:cNvSpPr txBox="1"/>
          <p:nvPr/>
        </p:nvSpPr>
        <p:spPr>
          <a:xfrm>
            <a:off x="3951064" y="4366911"/>
            <a:ext cx="1974965" cy="646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0" algn="ctr">
              <a:lnSpc>
                <a:spcPct val="100000"/>
              </a:lnSpc>
            </a:pPr>
            <a:r>
              <a:rPr sz="2000" dirty="0">
                <a:solidFill>
                  <a:schemeClr val="bg1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Monitor</a:t>
            </a:r>
            <a:r>
              <a:rPr lang="en-GB" sz="2000" dirty="0">
                <a:solidFill>
                  <a:schemeClr val="bg1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 (minimum effort)</a:t>
            </a:r>
            <a:endParaRPr sz="2000" dirty="0">
              <a:solidFill>
                <a:schemeClr val="bg1"/>
              </a:solidFill>
              <a:latin typeface="Vista Sans OT Light" charset="0"/>
              <a:ea typeface="Vista Sans OT Light" charset="0"/>
              <a:cs typeface="Vista Sans OT Light" charset="0"/>
            </a:endParaRPr>
          </a:p>
        </p:txBody>
      </p:sp>
      <p:sp>
        <p:nvSpPr>
          <p:cNvPr id="22" name="object 24"/>
          <p:cNvSpPr txBox="1"/>
          <p:nvPr/>
        </p:nvSpPr>
        <p:spPr>
          <a:xfrm>
            <a:off x="6293397" y="2604042"/>
            <a:ext cx="2166450" cy="323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2000" dirty="0">
                <a:solidFill>
                  <a:schemeClr val="bg1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Manage closely</a:t>
            </a:r>
          </a:p>
        </p:txBody>
      </p:sp>
      <p:sp>
        <p:nvSpPr>
          <p:cNvPr id="23" name="object 25"/>
          <p:cNvSpPr txBox="1"/>
          <p:nvPr/>
        </p:nvSpPr>
        <p:spPr>
          <a:xfrm>
            <a:off x="6368971" y="4528626"/>
            <a:ext cx="2015303" cy="323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0" algn="ctr"/>
            <a:r>
              <a:rPr sz="2000" dirty="0">
                <a:solidFill>
                  <a:schemeClr val="bg1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Keep informed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584219" y="1496790"/>
            <a:ext cx="0" cy="4445445"/>
          </a:xfrm>
          <a:prstGeom prst="straightConnector1">
            <a:avLst/>
          </a:prstGeom>
          <a:ln w="28575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394766" y="5780612"/>
            <a:ext cx="5386772" cy="0"/>
          </a:xfrm>
          <a:prstGeom prst="straightConnector1">
            <a:avLst/>
          </a:prstGeom>
          <a:ln w="28575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ject 17"/>
          <p:cNvSpPr txBox="1"/>
          <p:nvPr/>
        </p:nvSpPr>
        <p:spPr>
          <a:xfrm rot="5400000">
            <a:off x="5877361" y="5406496"/>
            <a:ext cx="507812" cy="1661671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algn="ctr"/>
            <a:r>
              <a:rPr lang="en-GB" sz="3200">
                <a:solidFill>
                  <a:schemeClr val="tx1">
                    <a:lumMod val="75000"/>
                    <a:lumOff val="25000"/>
                  </a:schemeClr>
                </a:solidFill>
                <a:latin typeface="BalboaPlus Fill" charset="0"/>
                <a:ea typeface="BalboaPlus Fill" charset="0"/>
                <a:cs typeface="BalboaPlus Fill" charset="0"/>
              </a:rPr>
              <a:t>passion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BalboaPlus Fill" charset="0"/>
              <a:ea typeface="BalboaPlus Fill" charset="0"/>
              <a:cs typeface="BalboaPlus Fi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2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8591" y="599595"/>
            <a:ext cx="8761413" cy="706964"/>
          </a:xfrm>
        </p:spPr>
        <p:txBody>
          <a:bodyPr/>
          <a:lstStyle/>
          <a:p>
            <a:r>
              <a:rPr lang="en-GB" dirty="0"/>
              <a:t>POWER vS PASSION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8591" y="1410658"/>
            <a:ext cx="10607554" cy="341630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Vista Sans OT Bold"/>
                <a:cs typeface="Vista Sans OT Bold"/>
              </a:rPr>
              <a:t>You have been asked to run a Sony event for everyone at your location.  </a:t>
            </a:r>
          </a:p>
          <a:p>
            <a:pPr marL="0" indent="0">
              <a:buNone/>
            </a:pPr>
            <a:r>
              <a:rPr lang="en-GB" dirty="0"/>
              <a:t>It starts with the leadership team sharing an exciting new business update followed by a Q&amp;A session and finishes with drinks afterwards. 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808591" y="3013847"/>
            <a:ext cx="10607554" cy="341630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In two groups</a:t>
            </a:r>
          </a:p>
          <a:p>
            <a:r>
              <a:rPr lang="en-US" dirty="0"/>
              <a:t>On individual post it notes write down all the key stakeholders.</a:t>
            </a:r>
          </a:p>
          <a:p>
            <a:r>
              <a:rPr lang="en-US" dirty="0"/>
              <a:t>As a team agree your final list of stakeholders are.</a:t>
            </a:r>
          </a:p>
          <a:p>
            <a:r>
              <a:rPr lang="en-US" dirty="0"/>
              <a:t>Post each stakeholder onto a quadrant in your Power vs Passion matrix.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Share Back </a:t>
            </a:r>
            <a:endParaRPr lang="en-GB" sz="2800" dirty="0">
              <a:solidFill>
                <a:schemeClr val="tx2"/>
              </a:solidFill>
              <a:latin typeface="BalboaPlus Fill" charset="0"/>
              <a:ea typeface="BalboaPlus Fill" charset="0"/>
              <a:cs typeface="BalboaPlus Fi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407803"/>
            <a:ext cx="4290864" cy="6191250"/>
          </a:xfrm>
        </p:spPr>
        <p:txBody>
          <a:bodyPr/>
          <a:lstStyle/>
          <a:p>
            <a:r>
              <a:rPr lang="en-GB" dirty="0"/>
              <a:t>Confession</a:t>
            </a:r>
            <a:br>
              <a:rPr lang="en-GB" dirty="0"/>
            </a:br>
            <a:r>
              <a:rPr lang="en-GB" dirty="0"/>
              <a:t>TIME</a:t>
            </a: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737496" y="661415"/>
            <a:ext cx="4825158" cy="568402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Vista Sans OT" charset="0"/>
                <a:ea typeface="Vista Sans OT" charset="0"/>
                <a:cs typeface="Vista Sans OT" charset="0"/>
              </a:rPr>
              <a:t>Abundance Mentality Definition</a:t>
            </a:r>
          </a:p>
          <a:p>
            <a:pPr marL="0" indent="0">
              <a:buNone/>
            </a:pPr>
            <a:endParaRPr lang="en-GB" b="1" dirty="0">
              <a:latin typeface="Vista Sans OT" charset="0"/>
              <a:ea typeface="Vista Sans OT" charset="0"/>
              <a:cs typeface="Vista Sans OT" charset="0"/>
            </a:endParaRPr>
          </a:p>
          <a:p>
            <a:pPr marL="0" indent="0">
              <a:buNone/>
            </a:pPr>
            <a:endParaRPr lang="en-GB" b="1" dirty="0">
              <a:latin typeface="Vista Sans OT" charset="0"/>
              <a:ea typeface="Vista Sans OT" charset="0"/>
              <a:cs typeface="Vista Sans OT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“When a person believes there are enough resources and success to share with others”.</a:t>
            </a:r>
            <a:endParaRPr lang="en-GB" b="1" dirty="0">
              <a:latin typeface="Vista Sans OT" charset="0"/>
              <a:ea typeface="Vista Sans OT" charset="0"/>
              <a:cs typeface="Vista Sans OT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5530680" y="551329"/>
            <a:ext cx="1130639" cy="945723"/>
          </a:xfrm>
          <a:prstGeom prst="hear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ject 6"/>
          <p:cNvSpPr/>
          <p:nvPr/>
        </p:nvSpPr>
        <p:spPr>
          <a:xfrm>
            <a:off x="6162531" y="2171796"/>
            <a:ext cx="1149927" cy="806936"/>
          </a:xfrm>
          <a:custGeom>
            <a:avLst/>
            <a:gdLst/>
            <a:ahLst/>
            <a:cxnLst/>
            <a:rect l="l" t="t" r="r" b="b"/>
            <a:pathLst>
              <a:path w="1821179" h="1609725">
                <a:moveTo>
                  <a:pt x="467715" y="0"/>
                </a:moveTo>
                <a:lnTo>
                  <a:pt x="415880" y="29805"/>
                </a:lnTo>
                <a:lnTo>
                  <a:pt x="366902" y="60630"/>
                </a:lnTo>
                <a:lnTo>
                  <a:pt x="320816" y="92451"/>
                </a:lnTo>
                <a:lnTo>
                  <a:pt x="277660" y="125241"/>
                </a:lnTo>
                <a:lnTo>
                  <a:pt x="237470" y="158978"/>
                </a:lnTo>
                <a:lnTo>
                  <a:pt x="200284" y="193635"/>
                </a:lnTo>
                <a:lnTo>
                  <a:pt x="166138" y="229190"/>
                </a:lnTo>
                <a:lnTo>
                  <a:pt x="135069" y="265617"/>
                </a:lnTo>
                <a:lnTo>
                  <a:pt x="107114" y="302891"/>
                </a:lnTo>
                <a:lnTo>
                  <a:pt x="82310" y="340988"/>
                </a:lnTo>
                <a:lnTo>
                  <a:pt x="60694" y="379884"/>
                </a:lnTo>
                <a:lnTo>
                  <a:pt x="42302" y="419553"/>
                </a:lnTo>
                <a:lnTo>
                  <a:pt x="27171" y="459972"/>
                </a:lnTo>
                <a:lnTo>
                  <a:pt x="15339" y="501116"/>
                </a:lnTo>
                <a:lnTo>
                  <a:pt x="6830" y="543059"/>
                </a:lnTo>
                <a:lnTo>
                  <a:pt x="1716" y="585479"/>
                </a:lnTo>
                <a:lnTo>
                  <a:pt x="0" y="628650"/>
                </a:lnTo>
                <a:lnTo>
                  <a:pt x="0" y="1257300"/>
                </a:lnTo>
                <a:lnTo>
                  <a:pt x="352043" y="1609344"/>
                </a:lnTo>
                <a:lnTo>
                  <a:pt x="1041044" y="1609344"/>
                </a:lnTo>
                <a:lnTo>
                  <a:pt x="1041044" y="1523847"/>
                </a:lnTo>
                <a:lnTo>
                  <a:pt x="1820570" y="1523847"/>
                </a:lnTo>
                <a:lnTo>
                  <a:pt x="1820570" y="1196949"/>
                </a:lnTo>
                <a:lnTo>
                  <a:pt x="60350" y="1196949"/>
                </a:lnTo>
                <a:lnTo>
                  <a:pt x="60350" y="628650"/>
                </a:lnTo>
                <a:lnTo>
                  <a:pt x="62238" y="585479"/>
                </a:lnTo>
                <a:lnTo>
                  <a:pt x="67822" y="542960"/>
                </a:lnTo>
                <a:lnTo>
                  <a:pt x="77047" y="501069"/>
                </a:lnTo>
                <a:lnTo>
                  <a:pt x="89914" y="459722"/>
                </a:lnTo>
                <a:lnTo>
                  <a:pt x="106358" y="419100"/>
                </a:lnTo>
                <a:lnTo>
                  <a:pt x="126333" y="379282"/>
                </a:lnTo>
                <a:lnTo>
                  <a:pt x="149795" y="340349"/>
                </a:lnTo>
                <a:lnTo>
                  <a:pt x="176700" y="302382"/>
                </a:lnTo>
                <a:lnTo>
                  <a:pt x="207001" y="265461"/>
                </a:lnTo>
                <a:lnTo>
                  <a:pt x="240656" y="229666"/>
                </a:lnTo>
                <a:lnTo>
                  <a:pt x="277619" y="195079"/>
                </a:lnTo>
                <a:lnTo>
                  <a:pt x="317845" y="161779"/>
                </a:lnTo>
                <a:lnTo>
                  <a:pt x="361290" y="129847"/>
                </a:lnTo>
                <a:lnTo>
                  <a:pt x="407909" y="99363"/>
                </a:lnTo>
                <a:lnTo>
                  <a:pt x="457657" y="70408"/>
                </a:lnTo>
                <a:lnTo>
                  <a:pt x="539841" y="70408"/>
                </a:lnTo>
                <a:lnTo>
                  <a:pt x="467715" y="0"/>
                </a:lnTo>
                <a:close/>
              </a:path>
              <a:path w="1821179" h="1609725">
                <a:moveTo>
                  <a:pt x="1820570" y="1523847"/>
                </a:moveTo>
                <a:lnTo>
                  <a:pt x="1041044" y="1523847"/>
                </a:lnTo>
                <a:lnTo>
                  <a:pt x="1131569" y="1609344"/>
                </a:lnTo>
                <a:lnTo>
                  <a:pt x="1820570" y="1609344"/>
                </a:lnTo>
                <a:lnTo>
                  <a:pt x="1820570" y="1523847"/>
                </a:lnTo>
                <a:close/>
              </a:path>
              <a:path w="1821179" h="1609725">
                <a:moveTo>
                  <a:pt x="539841" y="70408"/>
                </a:moveTo>
                <a:lnTo>
                  <a:pt x="457657" y="70408"/>
                </a:lnTo>
                <a:lnTo>
                  <a:pt x="583387" y="196138"/>
                </a:lnTo>
                <a:lnTo>
                  <a:pt x="548264" y="219349"/>
                </a:lnTo>
                <a:lnTo>
                  <a:pt x="513630" y="243939"/>
                </a:lnTo>
                <a:lnTo>
                  <a:pt x="479974" y="270240"/>
                </a:lnTo>
                <a:lnTo>
                  <a:pt x="447785" y="298585"/>
                </a:lnTo>
                <a:lnTo>
                  <a:pt x="417551" y="329304"/>
                </a:lnTo>
                <a:lnTo>
                  <a:pt x="389762" y="362731"/>
                </a:lnTo>
                <a:lnTo>
                  <a:pt x="364908" y="399195"/>
                </a:lnTo>
                <a:lnTo>
                  <a:pt x="343475" y="439030"/>
                </a:lnTo>
                <a:lnTo>
                  <a:pt x="325955" y="482567"/>
                </a:lnTo>
                <a:lnTo>
                  <a:pt x="312834" y="530138"/>
                </a:lnTo>
                <a:lnTo>
                  <a:pt x="304604" y="582074"/>
                </a:lnTo>
                <a:lnTo>
                  <a:pt x="301751" y="638708"/>
                </a:lnTo>
                <a:lnTo>
                  <a:pt x="628649" y="638708"/>
                </a:lnTo>
                <a:lnTo>
                  <a:pt x="628649" y="1196949"/>
                </a:lnTo>
                <a:lnTo>
                  <a:pt x="839876" y="1196949"/>
                </a:lnTo>
                <a:lnTo>
                  <a:pt x="839876" y="628650"/>
                </a:lnTo>
                <a:lnTo>
                  <a:pt x="841764" y="585479"/>
                </a:lnTo>
                <a:lnTo>
                  <a:pt x="847348" y="542960"/>
                </a:lnTo>
                <a:lnTo>
                  <a:pt x="856573" y="501069"/>
                </a:lnTo>
                <a:lnTo>
                  <a:pt x="869440" y="459722"/>
                </a:lnTo>
                <a:lnTo>
                  <a:pt x="885884" y="419100"/>
                </a:lnTo>
                <a:lnTo>
                  <a:pt x="905859" y="379282"/>
                </a:lnTo>
                <a:lnTo>
                  <a:pt x="919243" y="357073"/>
                </a:lnTo>
                <a:lnTo>
                  <a:pt x="824788" y="357073"/>
                </a:lnTo>
                <a:lnTo>
                  <a:pt x="678941" y="206197"/>
                </a:lnTo>
                <a:lnTo>
                  <a:pt x="539841" y="70408"/>
                </a:lnTo>
                <a:close/>
              </a:path>
              <a:path w="1821179" h="1609725">
                <a:moveTo>
                  <a:pt x="1319367" y="70408"/>
                </a:moveTo>
                <a:lnTo>
                  <a:pt x="1237183" y="70408"/>
                </a:lnTo>
                <a:lnTo>
                  <a:pt x="1362913" y="196138"/>
                </a:lnTo>
                <a:lnTo>
                  <a:pt x="1327790" y="219349"/>
                </a:lnTo>
                <a:lnTo>
                  <a:pt x="1293156" y="243939"/>
                </a:lnTo>
                <a:lnTo>
                  <a:pt x="1259500" y="270240"/>
                </a:lnTo>
                <a:lnTo>
                  <a:pt x="1227311" y="298585"/>
                </a:lnTo>
                <a:lnTo>
                  <a:pt x="1197077" y="329304"/>
                </a:lnTo>
                <a:lnTo>
                  <a:pt x="1169288" y="362731"/>
                </a:lnTo>
                <a:lnTo>
                  <a:pt x="1144434" y="399195"/>
                </a:lnTo>
                <a:lnTo>
                  <a:pt x="1123001" y="439030"/>
                </a:lnTo>
                <a:lnTo>
                  <a:pt x="1105481" y="482567"/>
                </a:lnTo>
                <a:lnTo>
                  <a:pt x="1092360" y="530138"/>
                </a:lnTo>
                <a:lnTo>
                  <a:pt x="1084130" y="582074"/>
                </a:lnTo>
                <a:lnTo>
                  <a:pt x="1081277" y="638708"/>
                </a:lnTo>
                <a:lnTo>
                  <a:pt x="1408175" y="638708"/>
                </a:lnTo>
                <a:lnTo>
                  <a:pt x="1408175" y="1196949"/>
                </a:lnTo>
                <a:lnTo>
                  <a:pt x="1820570" y="1196949"/>
                </a:lnTo>
                <a:lnTo>
                  <a:pt x="1820570" y="940460"/>
                </a:lnTo>
                <a:lnTo>
                  <a:pt x="1604314" y="714146"/>
                </a:lnTo>
                <a:lnTo>
                  <a:pt x="1636380" y="682965"/>
                </a:lnTo>
                <a:lnTo>
                  <a:pt x="1672550" y="650577"/>
                </a:lnTo>
                <a:lnTo>
                  <a:pt x="1713307" y="618189"/>
                </a:lnTo>
                <a:lnTo>
                  <a:pt x="1759133" y="587008"/>
                </a:lnTo>
                <a:lnTo>
                  <a:pt x="1810511" y="558241"/>
                </a:lnTo>
                <a:lnTo>
                  <a:pt x="1458467" y="206197"/>
                </a:lnTo>
                <a:lnTo>
                  <a:pt x="1319367" y="70408"/>
                </a:lnTo>
                <a:close/>
              </a:path>
              <a:path w="1821179" h="1609725">
                <a:moveTo>
                  <a:pt x="1247241" y="0"/>
                </a:moveTo>
                <a:lnTo>
                  <a:pt x="1197274" y="27926"/>
                </a:lnTo>
                <a:lnTo>
                  <a:pt x="1149007" y="56828"/>
                </a:lnTo>
                <a:lnTo>
                  <a:pt x="1102645" y="86682"/>
                </a:lnTo>
                <a:lnTo>
                  <a:pt x="1058391" y="117466"/>
                </a:lnTo>
                <a:lnTo>
                  <a:pt x="1016450" y="149156"/>
                </a:lnTo>
                <a:lnTo>
                  <a:pt x="977025" y="181731"/>
                </a:lnTo>
                <a:lnTo>
                  <a:pt x="940320" y="215167"/>
                </a:lnTo>
                <a:lnTo>
                  <a:pt x="906540" y="249442"/>
                </a:lnTo>
                <a:lnTo>
                  <a:pt x="875889" y="284533"/>
                </a:lnTo>
                <a:lnTo>
                  <a:pt x="848570" y="320417"/>
                </a:lnTo>
                <a:lnTo>
                  <a:pt x="824788" y="357073"/>
                </a:lnTo>
                <a:lnTo>
                  <a:pt x="919243" y="357073"/>
                </a:lnTo>
                <a:lnTo>
                  <a:pt x="929321" y="340349"/>
                </a:lnTo>
                <a:lnTo>
                  <a:pt x="956226" y="302382"/>
                </a:lnTo>
                <a:lnTo>
                  <a:pt x="986527" y="265461"/>
                </a:lnTo>
                <a:lnTo>
                  <a:pt x="1020182" y="229666"/>
                </a:lnTo>
                <a:lnTo>
                  <a:pt x="1057145" y="195079"/>
                </a:lnTo>
                <a:lnTo>
                  <a:pt x="1097371" y="161779"/>
                </a:lnTo>
                <a:lnTo>
                  <a:pt x="1140816" y="129847"/>
                </a:lnTo>
                <a:lnTo>
                  <a:pt x="1187435" y="99363"/>
                </a:lnTo>
                <a:lnTo>
                  <a:pt x="1237183" y="70408"/>
                </a:lnTo>
                <a:lnTo>
                  <a:pt x="1319367" y="70408"/>
                </a:lnTo>
                <a:lnTo>
                  <a:pt x="124724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 rot="10800000">
            <a:off x="9418349" y="4028303"/>
            <a:ext cx="1149927" cy="806936"/>
          </a:xfrm>
          <a:custGeom>
            <a:avLst/>
            <a:gdLst/>
            <a:ahLst/>
            <a:cxnLst/>
            <a:rect l="l" t="t" r="r" b="b"/>
            <a:pathLst>
              <a:path w="1821179" h="1609725">
                <a:moveTo>
                  <a:pt x="467715" y="0"/>
                </a:moveTo>
                <a:lnTo>
                  <a:pt x="415880" y="29805"/>
                </a:lnTo>
                <a:lnTo>
                  <a:pt x="366902" y="60630"/>
                </a:lnTo>
                <a:lnTo>
                  <a:pt x="320816" y="92451"/>
                </a:lnTo>
                <a:lnTo>
                  <a:pt x="277660" y="125241"/>
                </a:lnTo>
                <a:lnTo>
                  <a:pt x="237470" y="158978"/>
                </a:lnTo>
                <a:lnTo>
                  <a:pt x="200284" y="193635"/>
                </a:lnTo>
                <a:lnTo>
                  <a:pt x="166138" y="229190"/>
                </a:lnTo>
                <a:lnTo>
                  <a:pt x="135069" y="265617"/>
                </a:lnTo>
                <a:lnTo>
                  <a:pt x="107114" y="302891"/>
                </a:lnTo>
                <a:lnTo>
                  <a:pt x="82310" y="340988"/>
                </a:lnTo>
                <a:lnTo>
                  <a:pt x="60694" y="379884"/>
                </a:lnTo>
                <a:lnTo>
                  <a:pt x="42302" y="419553"/>
                </a:lnTo>
                <a:lnTo>
                  <a:pt x="27171" y="459972"/>
                </a:lnTo>
                <a:lnTo>
                  <a:pt x="15339" y="501116"/>
                </a:lnTo>
                <a:lnTo>
                  <a:pt x="6830" y="543059"/>
                </a:lnTo>
                <a:lnTo>
                  <a:pt x="1716" y="585479"/>
                </a:lnTo>
                <a:lnTo>
                  <a:pt x="0" y="628650"/>
                </a:lnTo>
                <a:lnTo>
                  <a:pt x="0" y="1257300"/>
                </a:lnTo>
                <a:lnTo>
                  <a:pt x="352043" y="1609344"/>
                </a:lnTo>
                <a:lnTo>
                  <a:pt x="1041044" y="1609344"/>
                </a:lnTo>
                <a:lnTo>
                  <a:pt x="1041044" y="1523847"/>
                </a:lnTo>
                <a:lnTo>
                  <a:pt x="1820570" y="1523847"/>
                </a:lnTo>
                <a:lnTo>
                  <a:pt x="1820570" y="1196949"/>
                </a:lnTo>
                <a:lnTo>
                  <a:pt x="60350" y="1196949"/>
                </a:lnTo>
                <a:lnTo>
                  <a:pt x="60350" y="628650"/>
                </a:lnTo>
                <a:lnTo>
                  <a:pt x="62238" y="585479"/>
                </a:lnTo>
                <a:lnTo>
                  <a:pt x="67822" y="542960"/>
                </a:lnTo>
                <a:lnTo>
                  <a:pt x="77047" y="501069"/>
                </a:lnTo>
                <a:lnTo>
                  <a:pt x="89914" y="459722"/>
                </a:lnTo>
                <a:lnTo>
                  <a:pt x="106358" y="419100"/>
                </a:lnTo>
                <a:lnTo>
                  <a:pt x="126333" y="379282"/>
                </a:lnTo>
                <a:lnTo>
                  <a:pt x="149795" y="340349"/>
                </a:lnTo>
                <a:lnTo>
                  <a:pt x="176700" y="302382"/>
                </a:lnTo>
                <a:lnTo>
                  <a:pt x="207001" y="265461"/>
                </a:lnTo>
                <a:lnTo>
                  <a:pt x="240656" y="229666"/>
                </a:lnTo>
                <a:lnTo>
                  <a:pt x="277619" y="195079"/>
                </a:lnTo>
                <a:lnTo>
                  <a:pt x="317845" y="161779"/>
                </a:lnTo>
                <a:lnTo>
                  <a:pt x="361290" y="129847"/>
                </a:lnTo>
                <a:lnTo>
                  <a:pt x="407909" y="99363"/>
                </a:lnTo>
                <a:lnTo>
                  <a:pt x="457657" y="70408"/>
                </a:lnTo>
                <a:lnTo>
                  <a:pt x="539841" y="70408"/>
                </a:lnTo>
                <a:lnTo>
                  <a:pt x="467715" y="0"/>
                </a:lnTo>
                <a:close/>
              </a:path>
              <a:path w="1821179" h="1609725">
                <a:moveTo>
                  <a:pt x="1820570" y="1523847"/>
                </a:moveTo>
                <a:lnTo>
                  <a:pt x="1041044" y="1523847"/>
                </a:lnTo>
                <a:lnTo>
                  <a:pt x="1131569" y="1609344"/>
                </a:lnTo>
                <a:lnTo>
                  <a:pt x="1820570" y="1609344"/>
                </a:lnTo>
                <a:lnTo>
                  <a:pt x="1820570" y="1523847"/>
                </a:lnTo>
                <a:close/>
              </a:path>
              <a:path w="1821179" h="1609725">
                <a:moveTo>
                  <a:pt x="539841" y="70408"/>
                </a:moveTo>
                <a:lnTo>
                  <a:pt x="457657" y="70408"/>
                </a:lnTo>
                <a:lnTo>
                  <a:pt x="583387" y="196138"/>
                </a:lnTo>
                <a:lnTo>
                  <a:pt x="548264" y="219349"/>
                </a:lnTo>
                <a:lnTo>
                  <a:pt x="513630" y="243939"/>
                </a:lnTo>
                <a:lnTo>
                  <a:pt x="479974" y="270240"/>
                </a:lnTo>
                <a:lnTo>
                  <a:pt x="447785" y="298585"/>
                </a:lnTo>
                <a:lnTo>
                  <a:pt x="417551" y="329304"/>
                </a:lnTo>
                <a:lnTo>
                  <a:pt x="389762" y="362731"/>
                </a:lnTo>
                <a:lnTo>
                  <a:pt x="364908" y="399195"/>
                </a:lnTo>
                <a:lnTo>
                  <a:pt x="343475" y="439030"/>
                </a:lnTo>
                <a:lnTo>
                  <a:pt x="325955" y="482567"/>
                </a:lnTo>
                <a:lnTo>
                  <a:pt x="312834" y="530138"/>
                </a:lnTo>
                <a:lnTo>
                  <a:pt x="304604" y="582074"/>
                </a:lnTo>
                <a:lnTo>
                  <a:pt x="301751" y="638708"/>
                </a:lnTo>
                <a:lnTo>
                  <a:pt x="628649" y="638708"/>
                </a:lnTo>
                <a:lnTo>
                  <a:pt x="628649" y="1196949"/>
                </a:lnTo>
                <a:lnTo>
                  <a:pt x="839876" y="1196949"/>
                </a:lnTo>
                <a:lnTo>
                  <a:pt x="839876" y="628650"/>
                </a:lnTo>
                <a:lnTo>
                  <a:pt x="841764" y="585479"/>
                </a:lnTo>
                <a:lnTo>
                  <a:pt x="847348" y="542960"/>
                </a:lnTo>
                <a:lnTo>
                  <a:pt x="856573" y="501069"/>
                </a:lnTo>
                <a:lnTo>
                  <a:pt x="869440" y="459722"/>
                </a:lnTo>
                <a:lnTo>
                  <a:pt x="885884" y="419100"/>
                </a:lnTo>
                <a:lnTo>
                  <a:pt x="905859" y="379282"/>
                </a:lnTo>
                <a:lnTo>
                  <a:pt x="919243" y="357073"/>
                </a:lnTo>
                <a:lnTo>
                  <a:pt x="824788" y="357073"/>
                </a:lnTo>
                <a:lnTo>
                  <a:pt x="678941" y="206197"/>
                </a:lnTo>
                <a:lnTo>
                  <a:pt x="539841" y="70408"/>
                </a:lnTo>
                <a:close/>
              </a:path>
              <a:path w="1821179" h="1609725">
                <a:moveTo>
                  <a:pt x="1319367" y="70408"/>
                </a:moveTo>
                <a:lnTo>
                  <a:pt x="1237183" y="70408"/>
                </a:lnTo>
                <a:lnTo>
                  <a:pt x="1362913" y="196138"/>
                </a:lnTo>
                <a:lnTo>
                  <a:pt x="1327790" y="219349"/>
                </a:lnTo>
                <a:lnTo>
                  <a:pt x="1293156" y="243939"/>
                </a:lnTo>
                <a:lnTo>
                  <a:pt x="1259500" y="270240"/>
                </a:lnTo>
                <a:lnTo>
                  <a:pt x="1227311" y="298585"/>
                </a:lnTo>
                <a:lnTo>
                  <a:pt x="1197077" y="329304"/>
                </a:lnTo>
                <a:lnTo>
                  <a:pt x="1169288" y="362731"/>
                </a:lnTo>
                <a:lnTo>
                  <a:pt x="1144434" y="399195"/>
                </a:lnTo>
                <a:lnTo>
                  <a:pt x="1123001" y="439030"/>
                </a:lnTo>
                <a:lnTo>
                  <a:pt x="1105481" y="482567"/>
                </a:lnTo>
                <a:lnTo>
                  <a:pt x="1092360" y="530138"/>
                </a:lnTo>
                <a:lnTo>
                  <a:pt x="1084130" y="582074"/>
                </a:lnTo>
                <a:lnTo>
                  <a:pt x="1081277" y="638708"/>
                </a:lnTo>
                <a:lnTo>
                  <a:pt x="1408175" y="638708"/>
                </a:lnTo>
                <a:lnTo>
                  <a:pt x="1408175" y="1196949"/>
                </a:lnTo>
                <a:lnTo>
                  <a:pt x="1820570" y="1196949"/>
                </a:lnTo>
                <a:lnTo>
                  <a:pt x="1820570" y="940460"/>
                </a:lnTo>
                <a:lnTo>
                  <a:pt x="1604314" y="714146"/>
                </a:lnTo>
                <a:lnTo>
                  <a:pt x="1636380" y="682965"/>
                </a:lnTo>
                <a:lnTo>
                  <a:pt x="1672550" y="650577"/>
                </a:lnTo>
                <a:lnTo>
                  <a:pt x="1713307" y="618189"/>
                </a:lnTo>
                <a:lnTo>
                  <a:pt x="1759133" y="587008"/>
                </a:lnTo>
                <a:lnTo>
                  <a:pt x="1810511" y="558241"/>
                </a:lnTo>
                <a:lnTo>
                  <a:pt x="1458467" y="206197"/>
                </a:lnTo>
                <a:lnTo>
                  <a:pt x="1319367" y="70408"/>
                </a:lnTo>
                <a:close/>
              </a:path>
              <a:path w="1821179" h="1609725">
                <a:moveTo>
                  <a:pt x="1247241" y="0"/>
                </a:moveTo>
                <a:lnTo>
                  <a:pt x="1197274" y="27926"/>
                </a:lnTo>
                <a:lnTo>
                  <a:pt x="1149007" y="56828"/>
                </a:lnTo>
                <a:lnTo>
                  <a:pt x="1102645" y="86682"/>
                </a:lnTo>
                <a:lnTo>
                  <a:pt x="1058391" y="117466"/>
                </a:lnTo>
                <a:lnTo>
                  <a:pt x="1016450" y="149156"/>
                </a:lnTo>
                <a:lnTo>
                  <a:pt x="977025" y="181731"/>
                </a:lnTo>
                <a:lnTo>
                  <a:pt x="940320" y="215167"/>
                </a:lnTo>
                <a:lnTo>
                  <a:pt x="906540" y="249442"/>
                </a:lnTo>
                <a:lnTo>
                  <a:pt x="875889" y="284533"/>
                </a:lnTo>
                <a:lnTo>
                  <a:pt x="848570" y="320417"/>
                </a:lnTo>
                <a:lnTo>
                  <a:pt x="824788" y="357073"/>
                </a:lnTo>
                <a:lnTo>
                  <a:pt x="919243" y="357073"/>
                </a:lnTo>
                <a:lnTo>
                  <a:pt x="929321" y="340349"/>
                </a:lnTo>
                <a:lnTo>
                  <a:pt x="956226" y="302382"/>
                </a:lnTo>
                <a:lnTo>
                  <a:pt x="986527" y="265461"/>
                </a:lnTo>
                <a:lnTo>
                  <a:pt x="1020182" y="229666"/>
                </a:lnTo>
                <a:lnTo>
                  <a:pt x="1057145" y="195079"/>
                </a:lnTo>
                <a:lnTo>
                  <a:pt x="1097371" y="161779"/>
                </a:lnTo>
                <a:lnTo>
                  <a:pt x="1140816" y="129847"/>
                </a:lnTo>
                <a:lnTo>
                  <a:pt x="1187435" y="99363"/>
                </a:lnTo>
                <a:lnTo>
                  <a:pt x="1237183" y="70408"/>
                </a:lnTo>
                <a:lnTo>
                  <a:pt x="1319367" y="70408"/>
                </a:lnTo>
                <a:lnTo>
                  <a:pt x="124724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65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407803"/>
            <a:ext cx="4290864" cy="6191250"/>
          </a:xfrm>
        </p:spPr>
        <p:txBody>
          <a:bodyPr/>
          <a:lstStyle/>
          <a:p>
            <a:r>
              <a:rPr lang="en-GB" dirty="0"/>
              <a:t>True Confessions Speed Dating</a:t>
            </a: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439336" y="1286713"/>
            <a:ext cx="4825158" cy="568402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Vista Sans OT Bold"/>
                <a:ea typeface="Vista Sans OT" charset="0"/>
                <a:cs typeface="Vista Sans OT Bold"/>
              </a:rPr>
              <a:t>Line up opposite each other:</a:t>
            </a:r>
          </a:p>
          <a:p>
            <a:r>
              <a:rPr lang="en-GB" dirty="0"/>
              <a:t>What do you have in abundance?</a:t>
            </a:r>
          </a:p>
          <a:p>
            <a:r>
              <a:rPr lang="en-GB" dirty="0"/>
              <a:t>What three things do people request from you time and time again?</a:t>
            </a:r>
          </a:p>
          <a:p>
            <a:r>
              <a:rPr lang="en-GB" dirty="0"/>
              <a:t>What gives you the greatest enjoyment to help people with?</a:t>
            </a:r>
          </a:p>
          <a:p>
            <a:r>
              <a:rPr lang="en-GB" dirty="0"/>
              <a:t>What secret sources of abundance do you have that people do not know about? </a:t>
            </a:r>
          </a:p>
        </p:txBody>
      </p:sp>
      <p:sp>
        <p:nvSpPr>
          <p:cNvPr id="6" name="Heart 5"/>
          <p:cNvSpPr/>
          <p:nvPr/>
        </p:nvSpPr>
        <p:spPr>
          <a:xfrm>
            <a:off x="5530680" y="551329"/>
            <a:ext cx="1130639" cy="945723"/>
          </a:xfrm>
          <a:prstGeom prst="hear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21922" y="3855308"/>
            <a:ext cx="1078313" cy="1830273"/>
          </a:xfrm>
          <a:custGeom>
            <a:avLst/>
            <a:gdLst/>
            <a:ahLst/>
            <a:cxnLst/>
            <a:rect l="l" t="t" r="r" b="b"/>
            <a:pathLst>
              <a:path w="2035175" h="3454400">
                <a:moveTo>
                  <a:pt x="51672" y="2997200"/>
                </a:moveTo>
                <a:lnTo>
                  <a:pt x="20549" y="2997200"/>
                </a:lnTo>
                <a:lnTo>
                  <a:pt x="8586" y="3009900"/>
                </a:lnTo>
                <a:lnTo>
                  <a:pt x="1190" y="3022600"/>
                </a:lnTo>
                <a:lnTo>
                  <a:pt x="0" y="3048000"/>
                </a:lnTo>
                <a:lnTo>
                  <a:pt x="4947" y="3060700"/>
                </a:lnTo>
                <a:lnTo>
                  <a:pt x="15122" y="3073400"/>
                </a:lnTo>
                <a:lnTo>
                  <a:pt x="29612" y="3073400"/>
                </a:lnTo>
                <a:lnTo>
                  <a:pt x="176043" y="3314700"/>
                </a:lnTo>
                <a:lnTo>
                  <a:pt x="301913" y="3429000"/>
                </a:lnTo>
                <a:lnTo>
                  <a:pt x="400528" y="3454400"/>
                </a:lnTo>
                <a:lnTo>
                  <a:pt x="570531" y="3429000"/>
                </a:lnTo>
                <a:lnTo>
                  <a:pt x="818574" y="3302000"/>
                </a:lnTo>
                <a:lnTo>
                  <a:pt x="840634" y="3213100"/>
                </a:lnTo>
                <a:lnTo>
                  <a:pt x="871757" y="3213100"/>
                </a:lnTo>
                <a:lnTo>
                  <a:pt x="883720" y="3200400"/>
                </a:lnTo>
                <a:lnTo>
                  <a:pt x="891117" y="3187700"/>
                </a:lnTo>
                <a:lnTo>
                  <a:pt x="892312" y="3175000"/>
                </a:lnTo>
                <a:lnTo>
                  <a:pt x="887365" y="3162300"/>
                </a:lnTo>
                <a:lnTo>
                  <a:pt x="877192" y="3149600"/>
                </a:lnTo>
                <a:lnTo>
                  <a:pt x="862707" y="3136900"/>
                </a:lnTo>
                <a:lnTo>
                  <a:pt x="51672" y="2997200"/>
                </a:lnTo>
                <a:close/>
              </a:path>
              <a:path w="2035175" h="3454400">
                <a:moveTo>
                  <a:pt x="79591" y="2832100"/>
                </a:moveTo>
                <a:lnTo>
                  <a:pt x="64685" y="2844800"/>
                </a:lnTo>
                <a:lnTo>
                  <a:pt x="52724" y="2857500"/>
                </a:lnTo>
                <a:lnTo>
                  <a:pt x="45335" y="2870200"/>
                </a:lnTo>
                <a:lnTo>
                  <a:pt x="44137" y="2882900"/>
                </a:lnTo>
                <a:lnTo>
                  <a:pt x="49081" y="2895600"/>
                </a:lnTo>
                <a:lnTo>
                  <a:pt x="59254" y="2908300"/>
                </a:lnTo>
                <a:lnTo>
                  <a:pt x="73745" y="2921000"/>
                </a:lnTo>
                <a:lnTo>
                  <a:pt x="884767" y="3060700"/>
                </a:lnTo>
                <a:lnTo>
                  <a:pt x="915899" y="3060700"/>
                </a:lnTo>
                <a:lnTo>
                  <a:pt x="927860" y="3048000"/>
                </a:lnTo>
                <a:lnTo>
                  <a:pt x="935249" y="3035300"/>
                </a:lnTo>
                <a:lnTo>
                  <a:pt x="936445" y="3009900"/>
                </a:lnTo>
                <a:lnTo>
                  <a:pt x="931498" y="2997200"/>
                </a:lnTo>
                <a:lnTo>
                  <a:pt x="921324" y="2984500"/>
                </a:lnTo>
                <a:lnTo>
                  <a:pt x="906839" y="2984500"/>
                </a:lnTo>
                <a:lnTo>
                  <a:pt x="95817" y="2844800"/>
                </a:lnTo>
                <a:lnTo>
                  <a:pt x="79591" y="2832100"/>
                </a:lnTo>
                <a:close/>
              </a:path>
              <a:path w="2035175" h="3454400">
                <a:moveTo>
                  <a:pt x="139950" y="2679700"/>
                </a:moveTo>
                <a:lnTo>
                  <a:pt x="108822" y="2679700"/>
                </a:lnTo>
                <a:lnTo>
                  <a:pt x="96862" y="2692400"/>
                </a:lnTo>
                <a:lnTo>
                  <a:pt x="89467" y="2705100"/>
                </a:lnTo>
                <a:lnTo>
                  <a:pt x="88270" y="2730500"/>
                </a:lnTo>
                <a:lnTo>
                  <a:pt x="93214" y="2743200"/>
                </a:lnTo>
                <a:lnTo>
                  <a:pt x="103387" y="2755900"/>
                </a:lnTo>
                <a:lnTo>
                  <a:pt x="117877" y="2755900"/>
                </a:lnTo>
                <a:lnTo>
                  <a:pt x="928912" y="2908300"/>
                </a:lnTo>
                <a:lnTo>
                  <a:pt x="945131" y="2908300"/>
                </a:lnTo>
                <a:lnTo>
                  <a:pt x="960035" y="2895600"/>
                </a:lnTo>
                <a:lnTo>
                  <a:pt x="971998" y="2882900"/>
                </a:lnTo>
                <a:lnTo>
                  <a:pt x="979394" y="2870200"/>
                </a:lnTo>
                <a:lnTo>
                  <a:pt x="980584" y="2857500"/>
                </a:lnTo>
                <a:lnTo>
                  <a:pt x="975637" y="2844800"/>
                </a:lnTo>
                <a:lnTo>
                  <a:pt x="965462" y="2832100"/>
                </a:lnTo>
                <a:lnTo>
                  <a:pt x="950972" y="2819400"/>
                </a:lnTo>
                <a:lnTo>
                  <a:pt x="139950" y="2679700"/>
                </a:lnTo>
                <a:close/>
              </a:path>
              <a:path w="2035175" h="3454400">
                <a:moveTo>
                  <a:pt x="184082" y="2527300"/>
                </a:moveTo>
                <a:lnTo>
                  <a:pt x="152955" y="2527300"/>
                </a:lnTo>
                <a:lnTo>
                  <a:pt x="140995" y="2540000"/>
                </a:lnTo>
                <a:lnTo>
                  <a:pt x="133600" y="2552700"/>
                </a:lnTo>
                <a:lnTo>
                  <a:pt x="132404" y="2565400"/>
                </a:lnTo>
                <a:lnTo>
                  <a:pt x="137351" y="2578100"/>
                </a:lnTo>
                <a:lnTo>
                  <a:pt x="147525" y="2590800"/>
                </a:lnTo>
                <a:lnTo>
                  <a:pt x="162010" y="2603500"/>
                </a:lnTo>
                <a:lnTo>
                  <a:pt x="973044" y="2743200"/>
                </a:lnTo>
                <a:lnTo>
                  <a:pt x="1004167" y="2743200"/>
                </a:lnTo>
                <a:lnTo>
                  <a:pt x="1016130" y="2730500"/>
                </a:lnTo>
                <a:lnTo>
                  <a:pt x="1023527" y="2717800"/>
                </a:lnTo>
                <a:lnTo>
                  <a:pt x="1024722" y="2705100"/>
                </a:lnTo>
                <a:lnTo>
                  <a:pt x="1019774" y="2679700"/>
                </a:lnTo>
                <a:lnTo>
                  <a:pt x="1009597" y="2667000"/>
                </a:lnTo>
                <a:lnTo>
                  <a:pt x="995104" y="2667000"/>
                </a:lnTo>
                <a:lnTo>
                  <a:pt x="184082" y="2527300"/>
                </a:lnTo>
                <a:close/>
              </a:path>
              <a:path w="2035175" h="3454400">
                <a:moveTo>
                  <a:pt x="2016070" y="1193800"/>
                </a:moveTo>
                <a:lnTo>
                  <a:pt x="1468765" y="1193800"/>
                </a:lnTo>
                <a:lnTo>
                  <a:pt x="1487043" y="1206500"/>
                </a:lnTo>
                <a:lnTo>
                  <a:pt x="1503443" y="1219200"/>
                </a:lnTo>
                <a:lnTo>
                  <a:pt x="1517544" y="1231900"/>
                </a:lnTo>
                <a:lnTo>
                  <a:pt x="1530448" y="1257300"/>
                </a:lnTo>
                <a:lnTo>
                  <a:pt x="1537475" y="1270000"/>
                </a:lnTo>
                <a:lnTo>
                  <a:pt x="1538452" y="1295400"/>
                </a:lnTo>
                <a:lnTo>
                  <a:pt x="1533203" y="1320800"/>
                </a:lnTo>
                <a:lnTo>
                  <a:pt x="1522083" y="1346200"/>
                </a:lnTo>
                <a:lnTo>
                  <a:pt x="1506113" y="1358900"/>
                </a:lnTo>
                <a:lnTo>
                  <a:pt x="1486092" y="1384300"/>
                </a:lnTo>
                <a:lnTo>
                  <a:pt x="1462820" y="1384300"/>
                </a:lnTo>
                <a:lnTo>
                  <a:pt x="1417787" y="1397000"/>
                </a:lnTo>
                <a:lnTo>
                  <a:pt x="1388641" y="1409700"/>
                </a:lnTo>
                <a:lnTo>
                  <a:pt x="1362659" y="1409700"/>
                </a:lnTo>
                <a:lnTo>
                  <a:pt x="1327120" y="1422400"/>
                </a:lnTo>
                <a:lnTo>
                  <a:pt x="780004" y="2540000"/>
                </a:lnTo>
                <a:lnTo>
                  <a:pt x="1011919" y="2603500"/>
                </a:lnTo>
                <a:lnTo>
                  <a:pt x="1065569" y="2578100"/>
                </a:lnTo>
                <a:lnTo>
                  <a:pt x="1108160" y="2527300"/>
                </a:lnTo>
                <a:lnTo>
                  <a:pt x="1133923" y="2489200"/>
                </a:lnTo>
                <a:lnTo>
                  <a:pt x="1162546" y="2451100"/>
                </a:lnTo>
                <a:lnTo>
                  <a:pt x="1193405" y="2400300"/>
                </a:lnTo>
                <a:lnTo>
                  <a:pt x="1225873" y="2349500"/>
                </a:lnTo>
                <a:lnTo>
                  <a:pt x="1259323" y="2311400"/>
                </a:lnTo>
                <a:lnTo>
                  <a:pt x="1293129" y="2260600"/>
                </a:lnTo>
                <a:lnTo>
                  <a:pt x="1326665" y="2209800"/>
                </a:lnTo>
                <a:lnTo>
                  <a:pt x="1359305" y="2159000"/>
                </a:lnTo>
                <a:lnTo>
                  <a:pt x="1390423" y="2120900"/>
                </a:lnTo>
                <a:lnTo>
                  <a:pt x="1419393" y="2082800"/>
                </a:lnTo>
                <a:lnTo>
                  <a:pt x="1445588" y="2044700"/>
                </a:lnTo>
                <a:lnTo>
                  <a:pt x="1468382" y="2019300"/>
                </a:lnTo>
                <a:lnTo>
                  <a:pt x="1492575" y="1993900"/>
                </a:lnTo>
                <a:lnTo>
                  <a:pt x="1519140" y="1955800"/>
                </a:lnTo>
                <a:lnTo>
                  <a:pt x="1547733" y="1930400"/>
                </a:lnTo>
                <a:lnTo>
                  <a:pt x="1609609" y="1854200"/>
                </a:lnTo>
                <a:lnTo>
                  <a:pt x="1642199" y="1816100"/>
                </a:lnTo>
                <a:lnTo>
                  <a:pt x="1742415" y="1701800"/>
                </a:lnTo>
                <a:lnTo>
                  <a:pt x="1775479" y="1663700"/>
                </a:lnTo>
                <a:lnTo>
                  <a:pt x="1807795" y="1612900"/>
                </a:lnTo>
                <a:lnTo>
                  <a:pt x="1839015" y="1574800"/>
                </a:lnTo>
                <a:lnTo>
                  <a:pt x="1868793" y="1536700"/>
                </a:lnTo>
                <a:lnTo>
                  <a:pt x="1896781" y="1485900"/>
                </a:lnTo>
                <a:lnTo>
                  <a:pt x="1922634" y="1447800"/>
                </a:lnTo>
                <a:lnTo>
                  <a:pt x="1946003" y="1397000"/>
                </a:lnTo>
                <a:lnTo>
                  <a:pt x="1966542" y="1358900"/>
                </a:lnTo>
                <a:lnTo>
                  <a:pt x="1983905" y="1308100"/>
                </a:lnTo>
                <a:lnTo>
                  <a:pt x="1997744" y="1270000"/>
                </a:lnTo>
                <a:lnTo>
                  <a:pt x="2009678" y="1219200"/>
                </a:lnTo>
                <a:lnTo>
                  <a:pt x="2016070" y="1193800"/>
                </a:lnTo>
                <a:close/>
              </a:path>
              <a:path w="2035175" h="3454400">
                <a:moveTo>
                  <a:pt x="608796" y="1244600"/>
                </a:moveTo>
                <a:lnTo>
                  <a:pt x="498687" y="2463800"/>
                </a:lnTo>
                <a:lnTo>
                  <a:pt x="736342" y="2527300"/>
                </a:lnTo>
                <a:lnTo>
                  <a:pt x="1274377" y="1435100"/>
                </a:lnTo>
                <a:lnTo>
                  <a:pt x="1237055" y="1422400"/>
                </a:lnTo>
                <a:lnTo>
                  <a:pt x="1149422" y="1397000"/>
                </a:lnTo>
                <a:lnTo>
                  <a:pt x="1114814" y="1384300"/>
                </a:lnTo>
                <a:lnTo>
                  <a:pt x="1053032" y="1346200"/>
                </a:lnTo>
                <a:lnTo>
                  <a:pt x="1004309" y="1308100"/>
                </a:lnTo>
                <a:lnTo>
                  <a:pt x="988331" y="1295400"/>
                </a:lnTo>
                <a:lnTo>
                  <a:pt x="828313" y="1295400"/>
                </a:lnTo>
                <a:lnTo>
                  <a:pt x="769959" y="1282700"/>
                </a:lnTo>
                <a:lnTo>
                  <a:pt x="732695" y="1282700"/>
                </a:lnTo>
                <a:lnTo>
                  <a:pt x="643323" y="1257300"/>
                </a:lnTo>
                <a:lnTo>
                  <a:pt x="608796" y="1244600"/>
                </a:lnTo>
                <a:close/>
              </a:path>
              <a:path w="2035175" h="3454400">
                <a:moveTo>
                  <a:pt x="1210507" y="12700"/>
                </a:moveTo>
                <a:lnTo>
                  <a:pt x="885949" y="12700"/>
                </a:lnTo>
                <a:lnTo>
                  <a:pt x="840978" y="25400"/>
                </a:lnTo>
                <a:lnTo>
                  <a:pt x="796548" y="25400"/>
                </a:lnTo>
                <a:lnTo>
                  <a:pt x="709574" y="50800"/>
                </a:lnTo>
                <a:lnTo>
                  <a:pt x="667158" y="76200"/>
                </a:lnTo>
                <a:lnTo>
                  <a:pt x="625542" y="88900"/>
                </a:lnTo>
                <a:lnTo>
                  <a:pt x="584791" y="114300"/>
                </a:lnTo>
                <a:lnTo>
                  <a:pt x="544969" y="127000"/>
                </a:lnTo>
                <a:lnTo>
                  <a:pt x="506140" y="152400"/>
                </a:lnTo>
                <a:lnTo>
                  <a:pt x="468370" y="177800"/>
                </a:lnTo>
                <a:lnTo>
                  <a:pt x="431723" y="203200"/>
                </a:lnTo>
                <a:lnTo>
                  <a:pt x="396262" y="228600"/>
                </a:lnTo>
                <a:lnTo>
                  <a:pt x="362054" y="266700"/>
                </a:lnTo>
                <a:lnTo>
                  <a:pt x="329162" y="292100"/>
                </a:lnTo>
                <a:lnTo>
                  <a:pt x="297651" y="330200"/>
                </a:lnTo>
                <a:lnTo>
                  <a:pt x="267585" y="355600"/>
                </a:lnTo>
                <a:lnTo>
                  <a:pt x="239029" y="393700"/>
                </a:lnTo>
                <a:lnTo>
                  <a:pt x="212047" y="431800"/>
                </a:lnTo>
                <a:lnTo>
                  <a:pt x="186704" y="469900"/>
                </a:lnTo>
                <a:lnTo>
                  <a:pt x="163065" y="508000"/>
                </a:lnTo>
                <a:lnTo>
                  <a:pt x="141193" y="558800"/>
                </a:lnTo>
                <a:lnTo>
                  <a:pt x="121155" y="596900"/>
                </a:lnTo>
                <a:lnTo>
                  <a:pt x="103013" y="635000"/>
                </a:lnTo>
                <a:lnTo>
                  <a:pt x="86832" y="685800"/>
                </a:lnTo>
                <a:lnTo>
                  <a:pt x="72678" y="736600"/>
                </a:lnTo>
                <a:lnTo>
                  <a:pt x="62209" y="774700"/>
                </a:lnTo>
                <a:lnTo>
                  <a:pt x="54574" y="825500"/>
                </a:lnTo>
                <a:lnTo>
                  <a:pt x="49543" y="876300"/>
                </a:lnTo>
                <a:lnTo>
                  <a:pt x="46890" y="914400"/>
                </a:lnTo>
                <a:lnTo>
                  <a:pt x="46386" y="965200"/>
                </a:lnTo>
                <a:lnTo>
                  <a:pt x="47803" y="1016000"/>
                </a:lnTo>
                <a:lnTo>
                  <a:pt x="50913" y="1079500"/>
                </a:lnTo>
                <a:lnTo>
                  <a:pt x="55488" y="1130300"/>
                </a:lnTo>
                <a:lnTo>
                  <a:pt x="61300" y="1181100"/>
                </a:lnTo>
                <a:lnTo>
                  <a:pt x="68121" y="1231900"/>
                </a:lnTo>
                <a:lnTo>
                  <a:pt x="75723" y="1282700"/>
                </a:lnTo>
                <a:lnTo>
                  <a:pt x="83878" y="1333500"/>
                </a:lnTo>
                <a:lnTo>
                  <a:pt x="92357" y="1384300"/>
                </a:lnTo>
                <a:lnTo>
                  <a:pt x="100933" y="1435100"/>
                </a:lnTo>
                <a:lnTo>
                  <a:pt x="117463" y="1524000"/>
                </a:lnTo>
                <a:lnTo>
                  <a:pt x="124961" y="1574800"/>
                </a:lnTo>
                <a:lnTo>
                  <a:pt x="131644" y="1612900"/>
                </a:lnTo>
                <a:lnTo>
                  <a:pt x="137283" y="1651000"/>
                </a:lnTo>
                <a:lnTo>
                  <a:pt x="141844" y="1676400"/>
                </a:lnTo>
                <a:lnTo>
                  <a:pt x="146305" y="1727200"/>
                </a:lnTo>
                <a:lnTo>
                  <a:pt x="150641" y="1778000"/>
                </a:lnTo>
                <a:lnTo>
                  <a:pt x="154831" y="1828800"/>
                </a:lnTo>
                <a:lnTo>
                  <a:pt x="158850" y="1879600"/>
                </a:lnTo>
                <a:lnTo>
                  <a:pt x="162675" y="1943100"/>
                </a:lnTo>
                <a:lnTo>
                  <a:pt x="166283" y="2006600"/>
                </a:lnTo>
                <a:lnTo>
                  <a:pt x="169650" y="2057400"/>
                </a:lnTo>
                <a:lnTo>
                  <a:pt x="172753" y="2120900"/>
                </a:lnTo>
                <a:lnTo>
                  <a:pt x="175569" y="2171700"/>
                </a:lnTo>
                <a:lnTo>
                  <a:pt x="178075" y="2222500"/>
                </a:lnTo>
                <a:lnTo>
                  <a:pt x="180247" y="2273300"/>
                </a:lnTo>
                <a:lnTo>
                  <a:pt x="192869" y="2336800"/>
                </a:lnTo>
                <a:lnTo>
                  <a:pt x="223122" y="2387600"/>
                </a:lnTo>
                <a:lnTo>
                  <a:pt x="455037" y="2451100"/>
                </a:lnTo>
                <a:lnTo>
                  <a:pt x="567483" y="1206500"/>
                </a:lnTo>
                <a:lnTo>
                  <a:pt x="533519" y="1181100"/>
                </a:lnTo>
                <a:lnTo>
                  <a:pt x="502112" y="1143000"/>
                </a:lnTo>
                <a:lnTo>
                  <a:pt x="479036" y="1117600"/>
                </a:lnTo>
                <a:lnTo>
                  <a:pt x="470061" y="1104900"/>
                </a:lnTo>
                <a:lnTo>
                  <a:pt x="454426" y="1092200"/>
                </a:lnTo>
                <a:lnTo>
                  <a:pt x="444327" y="1066800"/>
                </a:lnTo>
                <a:lnTo>
                  <a:pt x="440082" y="1041400"/>
                </a:lnTo>
                <a:lnTo>
                  <a:pt x="442007" y="1016000"/>
                </a:lnTo>
                <a:lnTo>
                  <a:pt x="450026" y="990600"/>
                </a:lnTo>
                <a:lnTo>
                  <a:pt x="463389" y="977900"/>
                </a:lnTo>
                <a:lnTo>
                  <a:pt x="481392" y="965200"/>
                </a:lnTo>
                <a:lnTo>
                  <a:pt x="503335" y="952500"/>
                </a:lnTo>
                <a:lnTo>
                  <a:pt x="522825" y="939800"/>
                </a:lnTo>
                <a:lnTo>
                  <a:pt x="952343" y="939800"/>
                </a:lnTo>
                <a:lnTo>
                  <a:pt x="976059" y="927100"/>
                </a:lnTo>
                <a:lnTo>
                  <a:pt x="1002689" y="914400"/>
                </a:lnTo>
                <a:lnTo>
                  <a:pt x="2030794" y="914400"/>
                </a:lnTo>
                <a:lnTo>
                  <a:pt x="2029551" y="901700"/>
                </a:lnTo>
                <a:lnTo>
                  <a:pt x="2023730" y="850900"/>
                </a:lnTo>
                <a:lnTo>
                  <a:pt x="2015853" y="812800"/>
                </a:lnTo>
                <a:lnTo>
                  <a:pt x="2005957" y="762000"/>
                </a:lnTo>
                <a:lnTo>
                  <a:pt x="1994077" y="723900"/>
                </a:lnTo>
                <a:lnTo>
                  <a:pt x="1980250" y="673100"/>
                </a:lnTo>
                <a:lnTo>
                  <a:pt x="1964513" y="635000"/>
                </a:lnTo>
                <a:lnTo>
                  <a:pt x="1946901" y="596900"/>
                </a:lnTo>
                <a:lnTo>
                  <a:pt x="1927451" y="546100"/>
                </a:lnTo>
                <a:lnTo>
                  <a:pt x="1906199" y="508000"/>
                </a:lnTo>
                <a:lnTo>
                  <a:pt x="1883182" y="469900"/>
                </a:lnTo>
                <a:lnTo>
                  <a:pt x="1858435" y="431800"/>
                </a:lnTo>
                <a:lnTo>
                  <a:pt x="1831996" y="393700"/>
                </a:lnTo>
                <a:lnTo>
                  <a:pt x="1803900" y="368300"/>
                </a:lnTo>
                <a:lnTo>
                  <a:pt x="1774185" y="330200"/>
                </a:lnTo>
                <a:lnTo>
                  <a:pt x="1742885" y="292100"/>
                </a:lnTo>
                <a:lnTo>
                  <a:pt x="1710037" y="266700"/>
                </a:lnTo>
                <a:lnTo>
                  <a:pt x="1675679" y="228600"/>
                </a:lnTo>
                <a:lnTo>
                  <a:pt x="1639845" y="203200"/>
                </a:lnTo>
                <a:lnTo>
                  <a:pt x="1602573" y="177800"/>
                </a:lnTo>
                <a:lnTo>
                  <a:pt x="1563899" y="152400"/>
                </a:lnTo>
                <a:lnTo>
                  <a:pt x="1523859" y="127000"/>
                </a:lnTo>
                <a:lnTo>
                  <a:pt x="1482488" y="101600"/>
                </a:lnTo>
                <a:lnTo>
                  <a:pt x="1439825" y="88900"/>
                </a:lnTo>
                <a:lnTo>
                  <a:pt x="1395905" y="63500"/>
                </a:lnTo>
                <a:lnTo>
                  <a:pt x="1210507" y="12700"/>
                </a:lnTo>
                <a:close/>
              </a:path>
              <a:path w="2035175" h="3454400">
                <a:moveTo>
                  <a:pt x="2030794" y="914400"/>
                </a:moveTo>
                <a:lnTo>
                  <a:pt x="1059798" y="914400"/>
                </a:lnTo>
                <a:lnTo>
                  <a:pt x="1086608" y="927100"/>
                </a:lnTo>
                <a:lnTo>
                  <a:pt x="1109215" y="939800"/>
                </a:lnTo>
                <a:lnTo>
                  <a:pt x="1126730" y="965200"/>
                </a:lnTo>
                <a:lnTo>
                  <a:pt x="1138259" y="990600"/>
                </a:lnTo>
                <a:lnTo>
                  <a:pt x="1142730" y="1016000"/>
                </a:lnTo>
                <a:lnTo>
                  <a:pt x="1139873" y="1054100"/>
                </a:lnTo>
                <a:lnTo>
                  <a:pt x="1129970" y="1079500"/>
                </a:lnTo>
                <a:lnTo>
                  <a:pt x="1113303" y="1104900"/>
                </a:lnTo>
                <a:lnTo>
                  <a:pt x="998228" y="1219200"/>
                </a:lnTo>
                <a:lnTo>
                  <a:pt x="1012188" y="1257300"/>
                </a:lnTo>
                <a:lnTo>
                  <a:pt x="1044610" y="1295400"/>
                </a:lnTo>
                <a:lnTo>
                  <a:pt x="1083769" y="1320800"/>
                </a:lnTo>
                <a:lnTo>
                  <a:pt x="1117939" y="1346200"/>
                </a:lnTo>
                <a:lnTo>
                  <a:pt x="1155320" y="1358900"/>
                </a:lnTo>
                <a:lnTo>
                  <a:pt x="1258849" y="1384300"/>
                </a:lnTo>
                <a:lnTo>
                  <a:pt x="1297288" y="1371600"/>
                </a:lnTo>
                <a:lnTo>
                  <a:pt x="1355022" y="1257300"/>
                </a:lnTo>
                <a:lnTo>
                  <a:pt x="1371139" y="1231900"/>
                </a:lnTo>
                <a:lnTo>
                  <a:pt x="1393224" y="1206500"/>
                </a:lnTo>
                <a:lnTo>
                  <a:pt x="1419709" y="1193800"/>
                </a:lnTo>
                <a:lnTo>
                  <a:pt x="2016070" y="1193800"/>
                </a:lnTo>
                <a:lnTo>
                  <a:pt x="2019266" y="1181100"/>
                </a:lnTo>
                <a:lnTo>
                  <a:pt x="2026544" y="1130300"/>
                </a:lnTo>
                <a:lnTo>
                  <a:pt x="2031548" y="1079500"/>
                </a:lnTo>
                <a:lnTo>
                  <a:pt x="2034314" y="1041400"/>
                </a:lnTo>
                <a:lnTo>
                  <a:pt x="2034879" y="990600"/>
                </a:lnTo>
                <a:lnTo>
                  <a:pt x="2033279" y="939800"/>
                </a:lnTo>
                <a:lnTo>
                  <a:pt x="2030794" y="914400"/>
                </a:lnTo>
                <a:close/>
              </a:path>
              <a:path w="2035175" h="3454400">
                <a:moveTo>
                  <a:pt x="1461260" y="1244600"/>
                </a:moveTo>
                <a:lnTo>
                  <a:pt x="1412552" y="1244600"/>
                </a:lnTo>
                <a:lnTo>
                  <a:pt x="1395535" y="1270000"/>
                </a:lnTo>
                <a:lnTo>
                  <a:pt x="1352393" y="1358900"/>
                </a:lnTo>
                <a:lnTo>
                  <a:pt x="1453396" y="1346200"/>
                </a:lnTo>
                <a:lnTo>
                  <a:pt x="1477207" y="1333500"/>
                </a:lnTo>
                <a:lnTo>
                  <a:pt x="1491184" y="1308100"/>
                </a:lnTo>
                <a:lnTo>
                  <a:pt x="1493614" y="1282700"/>
                </a:lnTo>
                <a:lnTo>
                  <a:pt x="1482784" y="1257300"/>
                </a:lnTo>
                <a:lnTo>
                  <a:pt x="1461260" y="1244600"/>
                </a:lnTo>
                <a:close/>
              </a:path>
              <a:path w="2035175" h="3454400">
                <a:moveTo>
                  <a:pt x="960878" y="1270000"/>
                </a:moveTo>
                <a:lnTo>
                  <a:pt x="905874" y="1282700"/>
                </a:lnTo>
                <a:lnTo>
                  <a:pt x="867652" y="1295400"/>
                </a:lnTo>
                <a:lnTo>
                  <a:pt x="988331" y="1295400"/>
                </a:lnTo>
                <a:lnTo>
                  <a:pt x="972354" y="1282700"/>
                </a:lnTo>
                <a:lnTo>
                  <a:pt x="960878" y="1270000"/>
                </a:lnTo>
                <a:close/>
              </a:path>
              <a:path w="2035175" h="3454400">
                <a:moveTo>
                  <a:pt x="952343" y="939800"/>
                </a:moveTo>
                <a:lnTo>
                  <a:pt x="561876" y="939800"/>
                </a:lnTo>
                <a:lnTo>
                  <a:pt x="580487" y="952500"/>
                </a:lnTo>
                <a:lnTo>
                  <a:pt x="604280" y="965200"/>
                </a:lnTo>
                <a:lnTo>
                  <a:pt x="621346" y="990600"/>
                </a:lnTo>
                <a:lnTo>
                  <a:pt x="630826" y="1016000"/>
                </a:lnTo>
                <a:lnTo>
                  <a:pt x="631859" y="1054100"/>
                </a:lnTo>
                <a:lnTo>
                  <a:pt x="615895" y="1181100"/>
                </a:lnTo>
                <a:lnTo>
                  <a:pt x="646201" y="1206500"/>
                </a:lnTo>
                <a:lnTo>
                  <a:pt x="695268" y="1231900"/>
                </a:lnTo>
                <a:lnTo>
                  <a:pt x="747638" y="1244600"/>
                </a:lnTo>
                <a:lnTo>
                  <a:pt x="877450" y="1244600"/>
                </a:lnTo>
                <a:lnTo>
                  <a:pt x="923222" y="1231900"/>
                </a:lnTo>
                <a:lnTo>
                  <a:pt x="952597" y="1206500"/>
                </a:lnTo>
                <a:lnTo>
                  <a:pt x="917812" y="1041400"/>
                </a:lnTo>
                <a:lnTo>
                  <a:pt x="915944" y="1016000"/>
                </a:lnTo>
                <a:lnTo>
                  <a:pt x="921338" y="990600"/>
                </a:lnTo>
                <a:lnTo>
                  <a:pt x="933602" y="965200"/>
                </a:lnTo>
                <a:lnTo>
                  <a:pt x="952343" y="939800"/>
                </a:lnTo>
                <a:close/>
              </a:path>
              <a:path w="2035175" h="3454400">
                <a:moveTo>
                  <a:pt x="1047784" y="952500"/>
                </a:moveTo>
                <a:lnTo>
                  <a:pt x="1012145" y="952500"/>
                </a:lnTo>
                <a:lnTo>
                  <a:pt x="982550" y="977900"/>
                </a:lnTo>
                <a:lnTo>
                  <a:pt x="964023" y="1003300"/>
                </a:lnTo>
                <a:lnTo>
                  <a:pt x="961589" y="1041400"/>
                </a:lnTo>
                <a:lnTo>
                  <a:pt x="987738" y="1168400"/>
                </a:lnTo>
                <a:lnTo>
                  <a:pt x="1080270" y="1066800"/>
                </a:lnTo>
                <a:lnTo>
                  <a:pt x="1096638" y="1041400"/>
                </a:lnTo>
                <a:lnTo>
                  <a:pt x="1095417" y="1003300"/>
                </a:lnTo>
                <a:lnTo>
                  <a:pt x="1078501" y="977900"/>
                </a:lnTo>
                <a:lnTo>
                  <a:pt x="1047784" y="952500"/>
                </a:lnTo>
                <a:close/>
              </a:path>
              <a:path w="2035175" h="3454400">
                <a:moveTo>
                  <a:pt x="545211" y="990600"/>
                </a:moveTo>
                <a:lnTo>
                  <a:pt x="518588" y="990600"/>
                </a:lnTo>
                <a:lnTo>
                  <a:pt x="496648" y="1003300"/>
                </a:lnTo>
                <a:lnTo>
                  <a:pt x="485664" y="1028700"/>
                </a:lnTo>
                <a:lnTo>
                  <a:pt x="486675" y="1054100"/>
                </a:lnTo>
                <a:lnTo>
                  <a:pt x="500719" y="1079500"/>
                </a:lnTo>
                <a:lnTo>
                  <a:pt x="575750" y="1143000"/>
                </a:lnTo>
                <a:lnTo>
                  <a:pt x="587574" y="1041400"/>
                </a:lnTo>
                <a:lnTo>
                  <a:pt x="583724" y="1016000"/>
                </a:lnTo>
                <a:lnTo>
                  <a:pt x="568264" y="1003300"/>
                </a:lnTo>
                <a:lnTo>
                  <a:pt x="545211" y="990600"/>
                </a:lnTo>
                <a:close/>
              </a:path>
              <a:path w="2035175" h="3454400">
                <a:moveTo>
                  <a:pt x="1116679" y="0"/>
                </a:moveTo>
                <a:lnTo>
                  <a:pt x="977260" y="0"/>
                </a:lnTo>
                <a:lnTo>
                  <a:pt x="931398" y="12700"/>
                </a:lnTo>
                <a:lnTo>
                  <a:pt x="1163548" y="12700"/>
                </a:lnTo>
                <a:lnTo>
                  <a:pt x="1116679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548270" y="2536448"/>
            <a:ext cx="70954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GB" sz="6600" dirty="0">
                <a:solidFill>
                  <a:schemeClr val="bg1"/>
                </a:solidFill>
                <a:latin typeface="BalboaPlus Primary" charset="0"/>
                <a:ea typeface="+mj-ea"/>
                <a:cs typeface="+mj-cs"/>
              </a:rPr>
              <a:t>INTELLIGENCE GATHERING </a:t>
            </a:r>
            <a:endParaRPr lang="en-US" sz="6600" dirty="0">
              <a:solidFill>
                <a:schemeClr val="bg1"/>
              </a:solidFill>
              <a:latin typeface="BalboaPlus Primary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4379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7" y="333375"/>
            <a:ext cx="4478405" cy="6191250"/>
          </a:xfrm>
        </p:spPr>
        <p:txBody>
          <a:bodyPr/>
          <a:lstStyle/>
          <a:p>
            <a:r>
              <a:rPr lang="en-GB" dirty="0"/>
              <a:t>Innocent</a:t>
            </a:r>
            <a:br>
              <a:rPr lang="en-GB" dirty="0"/>
            </a:br>
            <a:r>
              <a:rPr lang="en-GB" dirty="0"/>
              <a:t>Until </a:t>
            </a:r>
            <a:br>
              <a:rPr lang="en-GB" dirty="0"/>
            </a:br>
            <a:r>
              <a:rPr lang="en-GB" dirty="0"/>
              <a:t>Proven</a:t>
            </a:r>
            <a:br>
              <a:rPr lang="en-GB" dirty="0"/>
            </a:br>
            <a:r>
              <a:rPr lang="en-GB" dirty="0"/>
              <a:t>Guilty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496493" y="1830860"/>
            <a:ext cx="4879961" cy="3196280"/>
          </a:xfrm>
          <a:solidFill>
            <a:schemeClr val="bg1"/>
          </a:solidFill>
        </p:spPr>
        <p:txBody>
          <a:bodyPr lIns="72000" tIns="72000" rIns="72000" bIns="72000" anchor="ctr"/>
          <a:lstStyle/>
          <a:p>
            <a:r>
              <a:rPr lang="en-US" dirty="0"/>
              <a:t>Discuss and agree in small groups one key stakeholder who you want to attend your event.</a:t>
            </a:r>
          </a:p>
          <a:p>
            <a:r>
              <a:rPr lang="en-US" dirty="0"/>
              <a:t>Discuss why they may be challenging to approach?</a:t>
            </a:r>
          </a:p>
        </p:txBody>
      </p:sp>
    </p:spTree>
    <p:extLst>
      <p:ext uri="{BB962C8B-B14F-4D97-AF65-F5344CB8AC3E}">
        <p14:creationId xmlns:p14="http://schemas.microsoft.com/office/powerpoint/2010/main" val="76775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7" y="333375"/>
            <a:ext cx="4478405" cy="6191250"/>
          </a:xfrm>
        </p:spPr>
        <p:txBody>
          <a:bodyPr/>
          <a:lstStyle/>
          <a:p>
            <a:r>
              <a:rPr lang="en-GB" dirty="0"/>
              <a:t>What</a:t>
            </a:r>
            <a:br>
              <a:rPr lang="en-GB" dirty="0"/>
            </a:br>
            <a:r>
              <a:rPr lang="en-GB" dirty="0"/>
              <a:t>Is Your </a:t>
            </a:r>
            <a:br>
              <a:rPr lang="en-GB" dirty="0"/>
            </a:br>
            <a:r>
              <a:rPr lang="en-GB" dirty="0"/>
              <a:t>Motive?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496494" y="1575486"/>
            <a:ext cx="4533972" cy="3707027"/>
          </a:xfrm>
          <a:solidFill>
            <a:schemeClr val="bg1"/>
          </a:solidFill>
        </p:spPr>
        <p:txBody>
          <a:bodyPr lIns="72000" tIns="72000" rIns="72000" bIns="72000" anchor="ctr"/>
          <a:lstStyle/>
          <a:p>
            <a:r>
              <a:rPr lang="en-US" dirty="0"/>
              <a:t>As a group agree your motive for influencing them.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 What are your primary and secondary goals?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can you offer to them in return? </a:t>
            </a:r>
          </a:p>
        </p:txBody>
      </p:sp>
    </p:spTree>
    <p:extLst>
      <p:ext uri="{BB962C8B-B14F-4D97-AF65-F5344CB8AC3E}">
        <p14:creationId xmlns:p14="http://schemas.microsoft.com/office/powerpoint/2010/main" val="607977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7" y="333375"/>
            <a:ext cx="4478405" cy="6191250"/>
          </a:xfrm>
        </p:spPr>
        <p:txBody>
          <a:bodyPr/>
          <a:lstStyle/>
          <a:p>
            <a:r>
              <a:rPr lang="en-GB" dirty="0"/>
              <a:t>Identify their</a:t>
            </a:r>
            <a:br>
              <a:rPr lang="en-GB" dirty="0"/>
            </a:br>
            <a:r>
              <a:rPr lang="en-GB" dirty="0"/>
              <a:t>Motive?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496494" y="1575486"/>
            <a:ext cx="4533972" cy="3707027"/>
          </a:xfrm>
          <a:solidFill>
            <a:schemeClr val="bg1"/>
          </a:solidFill>
        </p:spPr>
        <p:txBody>
          <a:bodyPr lIns="72000" tIns="72000" rIns="72000" bIns="72000" anchor="ctr"/>
          <a:lstStyle/>
          <a:p>
            <a:endParaRPr lang="en-GB" dirty="0"/>
          </a:p>
          <a:p>
            <a:r>
              <a:rPr lang="en-GB" dirty="0"/>
              <a:t>Review the “High Five Drivers” in your Journals and discuss which description might fit your stakeholder.</a:t>
            </a:r>
          </a:p>
        </p:txBody>
      </p:sp>
    </p:spTree>
    <p:extLst>
      <p:ext uri="{BB962C8B-B14F-4D97-AF65-F5344CB8AC3E}">
        <p14:creationId xmlns:p14="http://schemas.microsoft.com/office/powerpoint/2010/main" val="71825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333375"/>
            <a:ext cx="8761413" cy="706964"/>
          </a:xfrm>
        </p:spPr>
        <p:txBody>
          <a:bodyPr/>
          <a:lstStyle/>
          <a:p>
            <a:r>
              <a:rPr lang="en-GB" dirty="0"/>
              <a:t>HIGH FIVE MOTIVATION DRIVERS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448949"/>
              </p:ext>
            </p:extLst>
          </p:nvPr>
        </p:nvGraphicFramePr>
        <p:xfrm>
          <a:off x="1163638" y="1099185"/>
          <a:ext cx="9234716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9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39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7157">
                <a:tc>
                  <a:txBody>
                    <a:bodyPr/>
                    <a:lstStyle/>
                    <a:p>
                      <a:r>
                        <a:rPr lang="en-US" sz="2400" b="0" i="0" kern="1200" spc="300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MOTIVATION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spc="300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DRIVERS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INSPIRATION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People who want to find meaning in what they’re doing. Appeal to them by explaining the significance of what you are doing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 and to their sense of integrity and purpose.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TASK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People who value getting the job done. Appeal to them  by offering resources to help with the other jobs they are working on.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POSITION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People who value recognition, reputation and visibility. Appeal to them by publicly acknowledging their efforts and sharing the positive profile opportunity. 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RELATIONSHIPS</a:t>
                      </a:r>
                    </a:p>
                    <a:p>
                      <a:endParaRPr lang="en-US" sz="1600" b="1" i="0" kern="1200" dirty="0">
                        <a:solidFill>
                          <a:schemeClr val="tx1"/>
                        </a:solidFill>
                        <a:latin typeface="Vista Sans OT" charset="0"/>
                        <a:ea typeface="Vista Sans OT" charset="0"/>
                        <a:cs typeface="Vista Sans OT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People who want to hold strong relationships and be part of the team. Appeal to them by making them feel connected to you on a personal level.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PERSONAL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People who want to be needed and appreciated. Appeal to them by showing them sincere gratitude and allow them freedom to make their own decisions.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3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1"/>
          <p:cNvSpPr/>
          <p:nvPr/>
        </p:nvSpPr>
        <p:spPr>
          <a:xfrm>
            <a:off x="3712137" y="566875"/>
            <a:ext cx="5320352" cy="1520550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of the session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3638" y="2160283"/>
            <a:ext cx="10377198" cy="4253044"/>
          </a:xfrm>
        </p:spPr>
        <p:txBody>
          <a:bodyPr/>
          <a:lstStyle/>
          <a:p>
            <a:pPr lvl="0"/>
            <a:r>
              <a:rPr lang="en-GB" dirty="0"/>
              <a:t>Sparking connections</a:t>
            </a:r>
          </a:p>
          <a:p>
            <a:r>
              <a:rPr lang="en-GB" dirty="0"/>
              <a:t>Undercover investigation into working &amp; decision making styles  </a:t>
            </a:r>
          </a:p>
          <a:p>
            <a:pPr lvl="0"/>
            <a:r>
              <a:rPr lang="en-GB" dirty="0"/>
              <a:t>Power versus passion. Mapping stakeholders</a:t>
            </a:r>
          </a:p>
          <a:p>
            <a:pPr lvl="0"/>
            <a:r>
              <a:rPr lang="en-GB" dirty="0"/>
              <a:t>Confession time. What have you got?    </a:t>
            </a:r>
          </a:p>
          <a:p>
            <a:pPr lvl="0"/>
            <a:r>
              <a:rPr lang="en-GB" dirty="0"/>
              <a:t>Intelligence gathering</a:t>
            </a:r>
          </a:p>
          <a:p>
            <a:pPr lvl="0"/>
            <a:r>
              <a:rPr lang="en-GB" dirty="0"/>
              <a:t>Usual suspects wall</a:t>
            </a:r>
          </a:p>
          <a:p>
            <a:pPr lvl="0"/>
            <a:r>
              <a:rPr lang="en-GB" dirty="0"/>
              <a:t>Closing the case 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7" y="333375"/>
            <a:ext cx="4478405" cy="6191250"/>
          </a:xfrm>
        </p:spPr>
        <p:txBody>
          <a:bodyPr/>
          <a:lstStyle/>
          <a:p>
            <a:r>
              <a:rPr lang="en-GB" dirty="0"/>
              <a:t>PULLING </a:t>
            </a:r>
            <a:br>
              <a:rPr lang="en-GB" dirty="0"/>
            </a:br>
            <a:r>
              <a:rPr lang="en-GB" dirty="0"/>
              <a:t>CLUES</a:t>
            </a:r>
            <a:br>
              <a:rPr lang="en-GB" dirty="0"/>
            </a:br>
            <a:r>
              <a:rPr lang="en-GB" dirty="0"/>
              <a:t>TOGETHER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496494" y="333375"/>
            <a:ext cx="4630954" cy="5721927"/>
          </a:xfrm>
          <a:solidFill>
            <a:schemeClr val="bg1"/>
          </a:solidFill>
        </p:spPr>
        <p:txBody>
          <a:bodyPr lIns="72000" tIns="72000" rIns="72000" bIns="72000" anchor="ctr"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Vista Sans OT Bold"/>
                <a:cs typeface="Vista Sans OT Bold"/>
              </a:rPr>
              <a:t>Write  on a flip chart everything you know about your stakeholder:</a:t>
            </a:r>
            <a:br>
              <a:rPr lang="en-US" dirty="0">
                <a:solidFill>
                  <a:srgbClr val="FF0000"/>
                </a:solidFill>
                <a:latin typeface="Vista Sans OT Bold"/>
                <a:cs typeface="Vista Sans OT Bold"/>
              </a:rPr>
            </a:br>
            <a:endParaRPr lang="en-US" dirty="0">
              <a:solidFill>
                <a:srgbClr val="FF0000"/>
              </a:solidFill>
              <a:latin typeface="Vista Sans OT Bold"/>
              <a:cs typeface="Vista Sans OT Bold"/>
            </a:endParaRPr>
          </a:p>
          <a:p>
            <a:r>
              <a:rPr lang="en-US" dirty="0"/>
              <a:t>Their working style and decision making approach.</a:t>
            </a:r>
          </a:p>
          <a:p>
            <a:r>
              <a:rPr lang="en-US" dirty="0"/>
              <a:t>What they have in abundance that you need.</a:t>
            </a:r>
          </a:p>
          <a:p>
            <a:r>
              <a:rPr lang="en-US" dirty="0"/>
              <a:t>What you have in abundance that they need.</a:t>
            </a:r>
          </a:p>
          <a:p>
            <a:r>
              <a:rPr lang="en-US" dirty="0"/>
              <a:t>How they are motivated?</a:t>
            </a:r>
          </a:p>
          <a:p>
            <a:r>
              <a:rPr lang="en-US" dirty="0"/>
              <a:t>What inspires them and what might worry them? </a:t>
            </a:r>
          </a:p>
        </p:txBody>
      </p:sp>
    </p:spTree>
    <p:extLst>
      <p:ext uri="{BB962C8B-B14F-4D97-AF65-F5344CB8AC3E}">
        <p14:creationId xmlns:p14="http://schemas.microsoft.com/office/powerpoint/2010/main" val="811939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Pulling The Clues Together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4955" y="2455217"/>
            <a:ext cx="8269132" cy="4143289"/>
          </a:xfrm>
        </p:spPr>
        <p:txBody>
          <a:bodyPr/>
          <a:lstStyle/>
          <a:p>
            <a:r>
              <a:rPr lang="en-US" dirty="0"/>
              <a:t>Who are they?</a:t>
            </a:r>
          </a:p>
          <a:p>
            <a:r>
              <a:rPr lang="en-US" dirty="0"/>
              <a:t>How do they like to be engaged?</a:t>
            </a:r>
          </a:p>
          <a:p>
            <a:r>
              <a:rPr lang="en-US" dirty="0"/>
              <a:t>How do they make decisions?</a:t>
            </a:r>
          </a:p>
          <a:p>
            <a:r>
              <a:rPr lang="en-US" dirty="0"/>
              <a:t>How are they motivated to do what they do?</a:t>
            </a:r>
          </a:p>
          <a:p>
            <a:r>
              <a:rPr lang="en-US" dirty="0"/>
              <a:t>What do they fight for? </a:t>
            </a:r>
          </a:p>
          <a:p>
            <a:r>
              <a:rPr lang="en-US" dirty="0"/>
              <a:t>What inspires them?</a:t>
            </a:r>
          </a:p>
          <a:p>
            <a:r>
              <a:rPr lang="en-US" dirty="0"/>
              <a:t>What might worry them?</a:t>
            </a:r>
          </a:p>
          <a:p>
            <a:r>
              <a:rPr lang="en-US" dirty="0"/>
              <a:t>How can you help them?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802755"/>
            <a:ext cx="6440332" cy="576262"/>
          </a:xfrm>
        </p:spPr>
        <p:txBody>
          <a:bodyPr/>
          <a:lstStyle/>
          <a:p>
            <a:r>
              <a:rPr lang="en-US" dirty="0"/>
              <a:t>Think about what you already know about them</a:t>
            </a:r>
          </a:p>
        </p:txBody>
      </p:sp>
    </p:spTree>
    <p:extLst>
      <p:ext uri="{BB962C8B-B14F-4D97-AF65-F5344CB8AC3E}">
        <p14:creationId xmlns:p14="http://schemas.microsoft.com/office/powerpoint/2010/main" val="2013007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/>
          <p:nvPr/>
        </p:nvSpPr>
        <p:spPr>
          <a:xfrm>
            <a:off x="334963" y="331680"/>
            <a:ext cx="1821180" cy="1609725"/>
          </a:xfrm>
          <a:custGeom>
            <a:avLst/>
            <a:gdLst/>
            <a:ahLst/>
            <a:cxnLst/>
            <a:rect l="l" t="t" r="r" b="b"/>
            <a:pathLst>
              <a:path w="1821179" h="1609725">
                <a:moveTo>
                  <a:pt x="467715" y="0"/>
                </a:moveTo>
                <a:lnTo>
                  <a:pt x="415880" y="29805"/>
                </a:lnTo>
                <a:lnTo>
                  <a:pt x="366902" y="60630"/>
                </a:lnTo>
                <a:lnTo>
                  <a:pt x="320816" y="92451"/>
                </a:lnTo>
                <a:lnTo>
                  <a:pt x="277660" y="125241"/>
                </a:lnTo>
                <a:lnTo>
                  <a:pt x="237470" y="158978"/>
                </a:lnTo>
                <a:lnTo>
                  <a:pt x="200284" y="193635"/>
                </a:lnTo>
                <a:lnTo>
                  <a:pt x="166138" y="229190"/>
                </a:lnTo>
                <a:lnTo>
                  <a:pt x="135069" y="265617"/>
                </a:lnTo>
                <a:lnTo>
                  <a:pt x="107114" y="302891"/>
                </a:lnTo>
                <a:lnTo>
                  <a:pt x="82310" y="340988"/>
                </a:lnTo>
                <a:lnTo>
                  <a:pt x="60694" y="379884"/>
                </a:lnTo>
                <a:lnTo>
                  <a:pt x="42302" y="419553"/>
                </a:lnTo>
                <a:lnTo>
                  <a:pt x="27171" y="459972"/>
                </a:lnTo>
                <a:lnTo>
                  <a:pt x="15339" y="501116"/>
                </a:lnTo>
                <a:lnTo>
                  <a:pt x="6830" y="543059"/>
                </a:lnTo>
                <a:lnTo>
                  <a:pt x="1716" y="585479"/>
                </a:lnTo>
                <a:lnTo>
                  <a:pt x="0" y="628650"/>
                </a:lnTo>
                <a:lnTo>
                  <a:pt x="0" y="1257300"/>
                </a:lnTo>
                <a:lnTo>
                  <a:pt x="352043" y="1609344"/>
                </a:lnTo>
                <a:lnTo>
                  <a:pt x="1041044" y="1609344"/>
                </a:lnTo>
                <a:lnTo>
                  <a:pt x="1041044" y="1523847"/>
                </a:lnTo>
                <a:lnTo>
                  <a:pt x="1820570" y="1523847"/>
                </a:lnTo>
                <a:lnTo>
                  <a:pt x="1820570" y="1196949"/>
                </a:lnTo>
                <a:lnTo>
                  <a:pt x="60350" y="1196949"/>
                </a:lnTo>
                <a:lnTo>
                  <a:pt x="60350" y="628650"/>
                </a:lnTo>
                <a:lnTo>
                  <a:pt x="62238" y="585479"/>
                </a:lnTo>
                <a:lnTo>
                  <a:pt x="67822" y="542960"/>
                </a:lnTo>
                <a:lnTo>
                  <a:pt x="77047" y="501069"/>
                </a:lnTo>
                <a:lnTo>
                  <a:pt x="89914" y="459722"/>
                </a:lnTo>
                <a:lnTo>
                  <a:pt x="106358" y="419100"/>
                </a:lnTo>
                <a:lnTo>
                  <a:pt x="126333" y="379282"/>
                </a:lnTo>
                <a:lnTo>
                  <a:pt x="149795" y="340349"/>
                </a:lnTo>
                <a:lnTo>
                  <a:pt x="176700" y="302382"/>
                </a:lnTo>
                <a:lnTo>
                  <a:pt x="207001" y="265461"/>
                </a:lnTo>
                <a:lnTo>
                  <a:pt x="240656" y="229666"/>
                </a:lnTo>
                <a:lnTo>
                  <a:pt x="277619" y="195079"/>
                </a:lnTo>
                <a:lnTo>
                  <a:pt x="317845" y="161779"/>
                </a:lnTo>
                <a:lnTo>
                  <a:pt x="361290" y="129847"/>
                </a:lnTo>
                <a:lnTo>
                  <a:pt x="407909" y="99363"/>
                </a:lnTo>
                <a:lnTo>
                  <a:pt x="457657" y="70408"/>
                </a:lnTo>
                <a:lnTo>
                  <a:pt x="539841" y="70408"/>
                </a:lnTo>
                <a:lnTo>
                  <a:pt x="467715" y="0"/>
                </a:lnTo>
                <a:close/>
              </a:path>
              <a:path w="1821179" h="1609725">
                <a:moveTo>
                  <a:pt x="1820570" y="1523847"/>
                </a:moveTo>
                <a:lnTo>
                  <a:pt x="1041044" y="1523847"/>
                </a:lnTo>
                <a:lnTo>
                  <a:pt x="1131569" y="1609344"/>
                </a:lnTo>
                <a:lnTo>
                  <a:pt x="1820570" y="1609344"/>
                </a:lnTo>
                <a:lnTo>
                  <a:pt x="1820570" y="1523847"/>
                </a:lnTo>
                <a:close/>
              </a:path>
              <a:path w="1821179" h="1609725">
                <a:moveTo>
                  <a:pt x="539841" y="70408"/>
                </a:moveTo>
                <a:lnTo>
                  <a:pt x="457657" y="70408"/>
                </a:lnTo>
                <a:lnTo>
                  <a:pt x="583387" y="196138"/>
                </a:lnTo>
                <a:lnTo>
                  <a:pt x="548264" y="219349"/>
                </a:lnTo>
                <a:lnTo>
                  <a:pt x="513630" y="243939"/>
                </a:lnTo>
                <a:lnTo>
                  <a:pt x="479974" y="270240"/>
                </a:lnTo>
                <a:lnTo>
                  <a:pt x="447785" y="298585"/>
                </a:lnTo>
                <a:lnTo>
                  <a:pt x="417551" y="329304"/>
                </a:lnTo>
                <a:lnTo>
                  <a:pt x="389762" y="362731"/>
                </a:lnTo>
                <a:lnTo>
                  <a:pt x="364908" y="399195"/>
                </a:lnTo>
                <a:lnTo>
                  <a:pt x="343475" y="439030"/>
                </a:lnTo>
                <a:lnTo>
                  <a:pt x="325955" y="482567"/>
                </a:lnTo>
                <a:lnTo>
                  <a:pt x="312834" y="530138"/>
                </a:lnTo>
                <a:lnTo>
                  <a:pt x="304604" y="582074"/>
                </a:lnTo>
                <a:lnTo>
                  <a:pt x="301751" y="638708"/>
                </a:lnTo>
                <a:lnTo>
                  <a:pt x="628649" y="638708"/>
                </a:lnTo>
                <a:lnTo>
                  <a:pt x="628649" y="1196949"/>
                </a:lnTo>
                <a:lnTo>
                  <a:pt x="839876" y="1196949"/>
                </a:lnTo>
                <a:lnTo>
                  <a:pt x="839876" y="628650"/>
                </a:lnTo>
                <a:lnTo>
                  <a:pt x="841764" y="585479"/>
                </a:lnTo>
                <a:lnTo>
                  <a:pt x="847348" y="542960"/>
                </a:lnTo>
                <a:lnTo>
                  <a:pt x="856573" y="501069"/>
                </a:lnTo>
                <a:lnTo>
                  <a:pt x="869440" y="459722"/>
                </a:lnTo>
                <a:lnTo>
                  <a:pt x="885884" y="419100"/>
                </a:lnTo>
                <a:lnTo>
                  <a:pt x="905859" y="379282"/>
                </a:lnTo>
                <a:lnTo>
                  <a:pt x="919243" y="357073"/>
                </a:lnTo>
                <a:lnTo>
                  <a:pt x="824788" y="357073"/>
                </a:lnTo>
                <a:lnTo>
                  <a:pt x="678941" y="206197"/>
                </a:lnTo>
                <a:lnTo>
                  <a:pt x="539841" y="70408"/>
                </a:lnTo>
                <a:close/>
              </a:path>
              <a:path w="1821179" h="1609725">
                <a:moveTo>
                  <a:pt x="1319367" y="70408"/>
                </a:moveTo>
                <a:lnTo>
                  <a:pt x="1237183" y="70408"/>
                </a:lnTo>
                <a:lnTo>
                  <a:pt x="1362913" y="196138"/>
                </a:lnTo>
                <a:lnTo>
                  <a:pt x="1327790" y="219349"/>
                </a:lnTo>
                <a:lnTo>
                  <a:pt x="1293156" y="243939"/>
                </a:lnTo>
                <a:lnTo>
                  <a:pt x="1259500" y="270240"/>
                </a:lnTo>
                <a:lnTo>
                  <a:pt x="1227311" y="298585"/>
                </a:lnTo>
                <a:lnTo>
                  <a:pt x="1197077" y="329304"/>
                </a:lnTo>
                <a:lnTo>
                  <a:pt x="1169288" y="362731"/>
                </a:lnTo>
                <a:lnTo>
                  <a:pt x="1144434" y="399195"/>
                </a:lnTo>
                <a:lnTo>
                  <a:pt x="1123001" y="439030"/>
                </a:lnTo>
                <a:lnTo>
                  <a:pt x="1105481" y="482567"/>
                </a:lnTo>
                <a:lnTo>
                  <a:pt x="1092360" y="530138"/>
                </a:lnTo>
                <a:lnTo>
                  <a:pt x="1084130" y="582074"/>
                </a:lnTo>
                <a:lnTo>
                  <a:pt x="1081277" y="638708"/>
                </a:lnTo>
                <a:lnTo>
                  <a:pt x="1408175" y="638708"/>
                </a:lnTo>
                <a:lnTo>
                  <a:pt x="1408175" y="1196949"/>
                </a:lnTo>
                <a:lnTo>
                  <a:pt x="1820570" y="1196949"/>
                </a:lnTo>
                <a:lnTo>
                  <a:pt x="1820570" y="940460"/>
                </a:lnTo>
                <a:lnTo>
                  <a:pt x="1604314" y="714146"/>
                </a:lnTo>
                <a:lnTo>
                  <a:pt x="1636380" y="682965"/>
                </a:lnTo>
                <a:lnTo>
                  <a:pt x="1672550" y="650577"/>
                </a:lnTo>
                <a:lnTo>
                  <a:pt x="1713307" y="618189"/>
                </a:lnTo>
                <a:lnTo>
                  <a:pt x="1759133" y="587008"/>
                </a:lnTo>
                <a:lnTo>
                  <a:pt x="1810511" y="558241"/>
                </a:lnTo>
                <a:lnTo>
                  <a:pt x="1458467" y="206197"/>
                </a:lnTo>
                <a:lnTo>
                  <a:pt x="1319367" y="70408"/>
                </a:lnTo>
                <a:close/>
              </a:path>
              <a:path w="1821179" h="1609725">
                <a:moveTo>
                  <a:pt x="1247241" y="0"/>
                </a:moveTo>
                <a:lnTo>
                  <a:pt x="1197274" y="27926"/>
                </a:lnTo>
                <a:lnTo>
                  <a:pt x="1149007" y="56828"/>
                </a:lnTo>
                <a:lnTo>
                  <a:pt x="1102645" y="86682"/>
                </a:lnTo>
                <a:lnTo>
                  <a:pt x="1058391" y="117466"/>
                </a:lnTo>
                <a:lnTo>
                  <a:pt x="1016450" y="149156"/>
                </a:lnTo>
                <a:lnTo>
                  <a:pt x="977025" y="181731"/>
                </a:lnTo>
                <a:lnTo>
                  <a:pt x="940320" y="215167"/>
                </a:lnTo>
                <a:lnTo>
                  <a:pt x="906540" y="249442"/>
                </a:lnTo>
                <a:lnTo>
                  <a:pt x="875889" y="284533"/>
                </a:lnTo>
                <a:lnTo>
                  <a:pt x="848570" y="320417"/>
                </a:lnTo>
                <a:lnTo>
                  <a:pt x="824788" y="357073"/>
                </a:lnTo>
                <a:lnTo>
                  <a:pt x="919243" y="357073"/>
                </a:lnTo>
                <a:lnTo>
                  <a:pt x="929321" y="340349"/>
                </a:lnTo>
                <a:lnTo>
                  <a:pt x="956226" y="302382"/>
                </a:lnTo>
                <a:lnTo>
                  <a:pt x="986527" y="265461"/>
                </a:lnTo>
                <a:lnTo>
                  <a:pt x="1020182" y="229666"/>
                </a:lnTo>
                <a:lnTo>
                  <a:pt x="1057145" y="195079"/>
                </a:lnTo>
                <a:lnTo>
                  <a:pt x="1097371" y="161779"/>
                </a:lnTo>
                <a:lnTo>
                  <a:pt x="1140816" y="129847"/>
                </a:lnTo>
                <a:lnTo>
                  <a:pt x="1187435" y="99363"/>
                </a:lnTo>
                <a:lnTo>
                  <a:pt x="1237183" y="70408"/>
                </a:lnTo>
                <a:lnTo>
                  <a:pt x="1319367" y="70408"/>
                </a:lnTo>
                <a:lnTo>
                  <a:pt x="124724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Arresting conversations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4954" y="2496409"/>
            <a:ext cx="8825659" cy="3416300"/>
          </a:xfrm>
        </p:spPr>
        <p:txBody>
          <a:bodyPr/>
          <a:lstStyle/>
          <a:p>
            <a:r>
              <a:rPr lang="en-US" dirty="0"/>
              <a:t>What kind of relationship do you have with this person?</a:t>
            </a:r>
          </a:p>
          <a:p>
            <a:r>
              <a:rPr lang="en-US" dirty="0"/>
              <a:t>How will you build a good relationship with them?</a:t>
            </a:r>
          </a:p>
          <a:p>
            <a:r>
              <a:rPr lang="en-US" dirty="0"/>
              <a:t>What do you need to do, to put your plan into action?</a:t>
            </a:r>
          </a:p>
          <a:p>
            <a:endParaRPr lang="en-GB" dirty="0"/>
          </a:p>
        </p:txBody>
      </p:sp>
      <p:sp>
        <p:nvSpPr>
          <p:cNvPr id="6" name="bk object 19"/>
          <p:cNvSpPr/>
          <p:nvPr/>
        </p:nvSpPr>
        <p:spPr>
          <a:xfrm>
            <a:off x="9351818" y="2322620"/>
            <a:ext cx="2505220" cy="3269436"/>
          </a:xfrm>
          <a:custGeom>
            <a:avLst/>
            <a:gdLst/>
            <a:ahLst/>
            <a:cxnLst/>
            <a:rect l="l" t="t" r="r" b="b"/>
            <a:pathLst>
              <a:path w="2499995" h="4050665">
                <a:moveTo>
                  <a:pt x="2499791" y="0"/>
                </a:moveTo>
                <a:lnTo>
                  <a:pt x="0" y="0"/>
                </a:lnTo>
                <a:lnTo>
                  <a:pt x="0" y="2025154"/>
                </a:lnTo>
                <a:lnTo>
                  <a:pt x="803503" y="2025154"/>
                </a:lnTo>
                <a:lnTo>
                  <a:pt x="0" y="4050309"/>
                </a:lnTo>
                <a:lnTo>
                  <a:pt x="1227582" y="4050309"/>
                </a:lnTo>
                <a:lnTo>
                  <a:pt x="2499791" y="1844344"/>
                </a:lnTo>
                <a:lnTo>
                  <a:pt x="249979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254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7518" y="146766"/>
            <a:ext cx="8761413" cy="706964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USUAL SUSPECTS WALL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t="12559" r="16877" b="40802"/>
          <a:stretch/>
        </p:blipFill>
        <p:spPr>
          <a:xfrm>
            <a:off x="290946" y="863219"/>
            <a:ext cx="11069782" cy="5060961"/>
          </a:xfrm>
          <a:prstGeom prst="rect">
            <a:avLst/>
          </a:prstGeom>
        </p:spPr>
      </p:pic>
      <p:sp>
        <p:nvSpPr>
          <p:cNvPr id="10" name="Content Placeholder 13"/>
          <p:cNvSpPr txBox="1">
            <a:spLocks/>
          </p:cNvSpPr>
          <p:nvPr/>
        </p:nvSpPr>
        <p:spPr>
          <a:xfrm>
            <a:off x="1881489" y="1589161"/>
            <a:ext cx="7888695" cy="4335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Vista Sans OT Bold"/>
                <a:cs typeface="Vista Sans OT Bold"/>
              </a:rPr>
              <a:t>On your own, think of a goal or project you want to deliver. </a:t>
            </a:r>
          </a:p>
          <a:p>
            <a:r>
              <a:rPr lang="en-GB" dirty="0"/>
              <a:t>Build your own ‘usual suspects’ wall. </a:t>
            </a:r>
          </a:p>
          <a:p>
            <a:r>
              <a:rPr lang="en-GB" dirty="0"/>
              <a:t>Include all your internal and external stakeholders.</a:t>
            </a:r>
          </a:p>
          <a:p>
            <a:r>
              <a:rPr lang="en-GB" dirty="0"/>
              <a:t>Map them onto a Power vs Passion Matrix.</a:t>
            </a:r>
          </a:p>
          <a:p>
            <a:r>
              <a:rPr lang="en-GB" dirty="0"/>
              <a:t>Choose a tricky stakeholder and write your own intelligence gathering plan for building a relationship with them. </a:t>
            </a:r>
          </a:p>
          <a:p>
            <a:r>
              <a:rPr lang="en-GB" dirty="0"/>
              <a:t>Commit to when you will connect with them to build a relationship.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433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3"/>
          <p:cNvSpPr txBox="1">
            <a:spLocks/>
          </p:cNvSpPr>
          <p:nvPr/>
        </p:nvSpPr>
        <p:spPr>
          <a:xfrm>
            <a:off x="1163637" y="2338927"/>
            <a:ext cx="8515821" cy="284003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Share your commitment to engage and build a relationship with a key stakeholder with someone else in this room.</a:t>
            </a:r>
            <a:br>
              <a:rPr lang="en-GB" dirty="0"/>
            </a:br>
            <a:endParaRPr lang="en-GB" dirty="0"/>
          </a:p>
          <a:p>
            <a:r>
              <a:rPr lang="en-GB" dirty="0"/>
              <a:t>Organise to connect with each other in one weeks time to review progress.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163638" y="855272"/>
            <a:ext cx="8761413" cy="706964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CLOSING THE CASE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531927" y="540830"/>
            <a:ext cx="2160885" cy="2133097"/>
            <a:chOff x="4990193" y="1969951"/>
            <a:chExt cx="1481398" cy="1459049"/>
          </a:xfrm>
        </p:grpSpPr>
        <p:sp>
          <p:nvSpPr>
            <p:cNvPr id="11" name="object 14"/>
            <p:cNvSpPr/>
            <p:nvPr/>
          </p:nvSpPr>
          <p:spPr>
            <a:xfrm>
              <a:off x="4990193" y="1969951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18962" y="2563980"/>
              <a:ext cx="1223861" cy="425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 pairs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044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25430" y="1354933"/>
            <a:ext cx="4918209" cy="4167247"/>
            <a:chOff x="1320673" y="997493"/>
            <a:chExt cx="3286023" cy="2784281"/>
          </a:xfrm>
          <a:solidFill>
            <a:schemeClr val="accent3"/>
          </a:solidFill>
        </p:grpSpPr>
        <p:sp>
          <p:nvSpPr>
            <p:cNvPr id="4" name="bk object 16"/>
            <p:cNvSpPr/>
            <p:nvPr/>
          </p:nvSpPr>
          <p:spPr>
            <a:xfrm>
              <a:off x="1320673" y="997493"/>
              <a:ext cx="2611120" cy="2611120"/>
            </a:xfrm>
            <a:custGeom>
              <a:avLst/>
              <a:gdLst/>
              <a:ahLst/>
              <a:cxnLst/>
              <a:rect l="l" t="t" r="r" b="b"/>
              <a:pathLst>
                <a:path w="2611120" h="2611120">
                  <a:moveTo>
                    <a:pt x="1305280" y="0"/>
                  </a:moveTo>
                  <a:lnTo>
                    <a:pt x="1257428" y="860"/>
                  </a:lnTo>
                  <a:lnTo>
                    <a:pt x="1210010" y="3423"/>
                  </a:lnTo>
                  <a:lnTo>
                    <a:pt x="1163055" y="7659"/>
                  </a:lnTo>
                  <a:lnTo>
                    <a:pt x="1116593" y="13537"/>
                  </a:lnTo>
                  <a:lnTo>
                    <a:pt x="1070653" y="21029"/>
                  </a:lnTo>
                  <a:lnTo>
                    <a:pt x="1025266" y="30105"/>
                  </a:lnTo>
                  <a:lnTo>
                    <a:pt x="980459" y="40736"/>
                  </a:lnTo>
                  <a:lnTo>
                    <a:pt x="936264" y="52892"/>
                  </a:lnTo>
                  <a:lnTo>
                    <a:pt x="892709" y="66543"/>
                  </a:lnTo>
                  <a:lnTo>
                    <a:pt x="849824" y="81661"/>
                  </a:lnTo>
                  <a:lnTo>
                    <a:pt x="807638" y="98215"/>
                  </a:lnTo>
                  <a:lnTo>
                    <a:pt x="766181" y="116176"/>
                  </a:lnTo>
                  <a:lnTo>
                    <a:pt x="725483" y="135515"/>
                  </a:lnTo>
                  <a:lnTo>
                    <a:pt x="685572" y="156202"/>
                  </a:lnTo>
                  <a:lnTo>
                    <a:pt x="646478" y="178208"/>
                  </a:lnTo>
                  <a:lnTo>
                    <a:pt x="608232" y="201503"/>
                  </a:lnTo>
                  <a:lnTo>
                    <a:pt x="570861" y="226057"/>
                  </a:lnTo>
                  <a:lnTo>
                    <a:pt x="534397" y="251842"/>
                  </a:lnTo>
                  <a:lnTo>
                    <a:pt x="498868" y="278827"/>
                  </a:lnTo>
                  <a:lnTo>
                    <a:pt x="464303" y="306984"/>
                  </a:lnTo>
                  <a:lnTo>
                    <a:pt x="430733" y="336282"/>
                  </a:lnTo>
                  <a:lnTo>
                    <a:pt x="398186" y="366693"/>
                  </a:lnTo>
                  <a:lnTo>
                    <a:pt x="366693" y="398186"/>
                  </a:lnTo>
                  <a:lnTo>
                    <a:pt x="336282" y="430733"/>
                  </a:lnTo>
                  <a:lnTo>
                    <a:pt x="306984" y="464303"/>
                  </a:lnTo>
                  <a:lnTo>
                    <a:pt x="278827" y="498868"/>
                  </a:lnTo>
                  <a:lnTo>
                    <a:pt x="251842" y="534397"/>
                  </a:lnTo>
                  <a:lnTo>
                    <a:pt x="226057" y="570861"/>
                  </a:lnTo>
                  <a:lnTo>
                    <a:pt x="201503" y="608232"/>
                  </a:lnTo>
                  <a:lnTo>
                    <a:pt x="178208" y="646478"/>
                  </a:lnTo>
                  <a:lnTo>
                    <a:pt x="156202" y="685572"/>
                  </a:lnTo>
                  <a:lnTo>
                    <a:pt x="135515" y="725483"/>
                  </a:lnTo>
                  <a:lnTo>
                    <a:pt x="116176" y="766181"/>
                  </a:lnTo>
                  <a:lnTo>
                    <a:pt x="98215" y="807638"/>
                  </a:lnTo>
                  <a:lnTo>
                    <a:pt x="81661" y="849824"/>
                  </a:lnTo>
                  <a:lnTo>
                    <a:pt x="66543" y="892709"/>
                  </a:lnTo>
                  <a:lnTo>
                    <a:pt x="52892" y="936264"/>
                  </a:lnTo>
                  <a:lnTo>
                    <a:pt x="40736" y="980459"/>
                  </a:lnTo>
                  <a:lnTo>
                    <a:pt x="30105" y="1025266"/>
                  </a:lnTo>
                  <a:lnTo>
                    <a:pt x="21029" y="1070653"/>
                  </a:lnTo>
                  <a:lnTo>
                    <a:pt x="13537" y="1116593"/>
                  </a:lnTo>
                  <a:lnTo>
                    <a:pt x="7659" y="1163055"/>
                  </a:lnTo>
                  <a:lnTo>
                    <a:pt x="3423" y="1210010"/>
                  </a:lnTo>
                  <a:lnTo>
                    <a:pt x="860" y="1257428"/>
                  </a:lnTo>
                  <a:lnTo>
                    <a:pt x="0" y="1305280"/>
                  </a:lnTo>
                  <a:lnTo>
                    <a:pt x="860" y="1353132"/>
                  </a:lnTo>
                  <a:lnTo>
                    <a:pt x="3423" y="1400550"/>
                  </a:lnTo>
                  <a:lnTo>
                    <a:pt x="7659" y="1447505"/>
                  </a:lnTo>
                  <a:lnTo>
                    <a:pt x="13537" y="1493967"/>
                  </a:lnTo>
                  <a:lnTo>
                    <a:pt x="21029" y="1539906"/>
                  </a:lnTo>
                  <a:lnTo>
                    <a:pt x="30105" y="1585294"/>
                  </a:lnTo>
                  <a:lnTo>
                    <a:pt x="40736" y="1630100"/>
                  </a:lnTo>
                  <a:lnTo>
                    <a:pt x="52892" y="1674295"/>
                  </a:lnTo>
                  <a:lnTo>
                    <a:pt x="66543" y="1717850"/>
                  </a:lnTo>
                  <a:lnTo>
                    <a:pt x="81661" y="1760735"/>
                  </a:lnTo>
                  <a:lnTo>
                    <a:pt x="98215" y="1802920"/>
                  </a:lnTo>
                  <a:lnTo>
                    <a:pt x="116176" y="1844377"/>
                  </a:lnTo>
                  <a:lnTo>
                    <a:pt x="135515" y="1885075"/>
                  </a:lnTo>
                  <a:lnTo>
                    <a:pt x="156202" y="1924985"/>
                  </a:lnTo>
                  <a:lnTo>
                    <a:pt x="178208" y="1964078"/>
                  </a:lnTo>
                  <a:lnTo>
                    <a:pt x="201503" y="2002325"/>
                  </a:lnTo>
                  <a:lnTo>
                    <a:pt x="226057" y="2039695"/>
                  </a:lnTo>
                  <a:lnTo>
                    <a:pt x="251842" y="2076159"/>
                  </a:lnTo>
                  <a:lnTo>
                    <a:pt x="278827" y="2111688"/>
                  </a:lnTo>
                  <a:lnTo>
                    <a:pt x="306984" y="2146252"/>
                  </a:lnTo>
                  <a:lnTo>
                    <a:pt x="336282" y="2179822"/>
                  </a:lnTo>
                  <a:lnTo>
                    <a:pt x="366693" y="2212368"/>
                  </a:lnTo>
                  <a:lnTo>
                    <a:pt x="398186" y="2243861"/>
                  </a:lnTo>
                  <a:lnTo>
                    <a:pt x="430733" y="2274271"/>
                  </a:lnTo>
                  <a:lnTo>
                    <a:pt x="464303" y="2303569"/>
                  </a:lnTo>
                  <a:lnTo>
                    <a:pt x="498868" y="2331725"/>
                  </a:lnTo>
                  <a:lnTo>
                    <a:pt x="534397" y="2358710"/>
                  </a:lnTo>
                  <a:lnTo>
                    <a:pt x="570861" y="2384494"/>
                  </a:lnTo>
                  <a:lnTo>
                    <a:pt x="608232" y="2409049"/>
                  </a:lnTo>
                  <a:lnTo>
                    <a:pt x="646478" y="2432343"/>
                  </a:lnTo>
                  <a:lnTo>
                    <a:pt x="685572" y="2454348"/>
                  </a:lnTo>
                  <a:lnTo>
                    <a:pt x="725483" y="2475035"/>
                  </a:lnTo>
                  <a:lnTo>
                    <a:pt x="766181" y="2494374"/>
                  </a:lnTo>
                  <a:lnTo>
                    <a:pt x="807638" y="2512335"/>
                  </a:lnTo>
                  <a:lnTo>
                    <a:pt x="849824" y="2528888"/>
                  </a:lnTo>
                  <a:lnTo>
                    <a:pt x="892709" y="2544006"/>
                  </a:lnTo>
                  <a:lnTo>
                    <a:pt x="936264" y="2557657"/>
                  </a:lnTo>
                  <a:lnTo>
                    <a:pt x="980459" y="2569812"/>
                  </a:lnTo>
                  <a:lnTo>
                    <a:pt x="1025266" y="2580443"/>
                  </a:lnTo>
                  <a:lnTo>
                    <a:pt x="1070653" y="2589519"/>
                  </a:lnTo>
                  <a:lnTo>
                    <a:pt x="1116593" y="2597011"/>
                  </a:lnTo>
                  <a:lnTo>
                    <a:pt x="1163055" y="2602889"/>
                  </a:lnTo>
                  <a:lnTo>
                    <a:pt x="1210010" y="2607124"/>
                  </a:lnTo>
                  <a:lnTo>
                    <a:pt x="1257428" y="2609687"/>
                  </a:lnTo>
                  <a:lnTo>
                    <a:pt x="1305280" y="2610548"/>
                  </a:lnTo>
                  <a:lnTo>
                    <a:pt x="1353132" y="2609687"/>
                  </a:lnTo>
                  <a:lnTo>
                    <a:pt x="1400551" y="2607124"/>
                  </a:lnTo>
                  <a:lnTo>
                    <a:pt x="1447505" y="2602889"/>
                  </a:lnTo>
                  <a:lnTo>
                    <a:pt x="1493967" y="2597011"/>
                  </a:lnTo>
                  <a:lnTo>
                    <a:pt x="1539907" y="2589519"/>
                  </a:lnTo>
                  <a:lnTo>
                    <a:pt x="1585294" y="2580443"/>
                  </a:lnTo>
                  <a:lnTo>
                    <a:pt x="1630101" y="2569812"/>
                  </a:lnTo>
                  <a:lnTo>
                    <a:pt x="1674296" y="2557657"/>
                  </a:lnTo>
                  <a:lnTo>
                    <a:pt x="1717851" y="2544006"/>
                  </a:lnTo>
                  <a:lnTo>
                    <a:pt x="1760736" y="2528888"/>
                  </a:lnTo>
                  <a:lnTo>
                    <a:pt x="1802922" y="2512335"/>
                  </a:lnTo>
                  <a:lnTo>
                    <a:pt x="1844379" y="2494374"/>
                  </a:lnTo>
                  <a:lnTo>
                    <a:pt x="1885078" y="2475035"/>
                  </a:lnTo>
                  <a:lnTo>
                    <a:pt x="1924988" y="2454348"/>
                  </a:lnTo>
                  <a:lnTo>
                    <a:pt x="1964082" y="2432343"/>
                  </a:lnTo>
                  <a:lnTo>
                    <a:pt x="2002328" y="2409049"/>
                  </a:lnTo>
                  <a:lnTo>
                    <a:pt x="2039699" y="2384494"/>
                  </a:lnTo>
                  <a:lnTo>
                    <a:pt x="2076163" y="2358710"/>
                  </a:lnTo>
                  <a:lnTo>
                    <a:pt x="2111693" y="2331725"/>
                  </a:lnTo>
                  <a:lnTo>
                    <a:pt x="2146257" y="2303569"/>
                  </a:lnTo>
                  <a:lnTo>
                    <a:pt x="2179828" y="2274271"/>
                  </a:lnTo>
                  <a:lnTo>
                    <a:pt x="2212374" y="2243861"/>
                  </a:lnTo>
                  <a:lnTo>
                    <a:pt x="2243867" y="2212368"/>
                  </a:lnTo>
                  <a:lnTo>
                    <a:pt x="2274278" y="2179822"/>
                  </a:lnTo>
                  <a:lnTo>
                    <a:pt x="2303576" y="2146252"/>
                  </a:lnTo>
                  <a:lnTo>
                    <a:pt x="2331733" y="2111688"/>
                  </a:lnTo>
                  <a:lnTo>
                    <a:pt x="2358718" y="2076159"/>
                  </a:lnTo>
                  <a:lnTo>
                    <a:pt x="2384503" y="2039695"/>
                  </a:lnTo>
                  <a:lnTo>
                    <a:pt x="2409058" y="2002325"/>
                  </a:lnTo>
                  <a:lnTo>
                    <a:pt x="2432352" y="1964078"/>
                  </a:lnTo>
                  <a:lnTo>
                    <a:pt x="2454358" y="1924985"/>
                  </a:lnTo>
                  <a:lnTo>
                    <a:pt x="2475045" y="1885075"/>
                  </a:lnTo>
                  <a:lnTo>
                    <a:pt x="2494384" y="1844377"/>
                  </a:lnTo>
                  <a:lnTo>
                    <a:pt x="2512345" y="1802920"/>
                  </a:lnTo>
                  <a:lnTo>
                    <a:pt x="2528899" y="1760735"/>
                  </a:lnTo>
                  <a:lnTo>
                    <a:pt x="2544017" y="1717850"/>
                  </a:lnTo>
                  <a:lnTo>
                    <a:pt x="2557668" y="1674295"/>
                  </a:lnTo>
                  <a:lnTo>
                    <a:pt x="2569824" y="1630100"/>
                  </a:lnTo>
                  <a:lnTo>
                    <a:pt x="2580455" y="1585294"/>
                  </a:lnTo>
                  <a:lnTo>
                    <a:pt x="2589531" y="1539906"/>
                  </a:lnTo>
                  <a:lnTo>
                    <a:pt x="2597023" y="1493967"/>
                  </a:lnTo>
                  <a:lnTo>
                    <a:pt x="2602902" y="1447505"/>
                  </a:lnTo>
                  <a:lnTo>
                    <a:pt x="2607137" y="1400550"/>
                  </a:lnTo>
                  <a:lnTo>
                    <a:pt x="2609700" y="1353132"/>
                  </a:lnTo>
                  <a:lnTo>
                    <a:pt x="2610561" y="1305280"/>
                  </a:lnTo>
                  <a:lnTo>
                    <a:pt x="2609700" y="1257428"/>
                  </a:lnTo>
                  <a:lnTo>
                    <a:pt x="2607137" y="1210010"/>
                  </a:lnTo>
                  <a:lnTo>
                    <a:pt x="2602902" y="1163055"/>
                  </a:lnTo>
                  <a:lnTo>
                    <a:pt x="2597023" y="1116593"/>
                  </a:lnTo>
                  <a:lnTo>
                    <a:pt x="2589531" y="1070653"/>
                  </a:lnTo>
                  <a:lnTo>
                    <a:pt x="2580455" y="1025266"/>
                  </a:lnTo>
                  <a:lnTo>
                    <a:pt x="2569824" y="980459"/>
                  </a:lnTo>
                  <a:lnTo>
                    <a:pt x="2557668" y="936264"/>
                  </a:lnTo>
                  <a:lnTo>
                    <a:pt x="2544017" y="892709"/>
                  </a:lnTo>
                  <a:lnTo>
                    <a:pt x="2528899" y="849824"/>
                  </a:lnTo>
                  <a:lnTo>
                    <a:pt x="2512345" y="807638"/>
                  </a:lnTo>
                  <a:lnTo>
                    <a:pt x="2494384" y="766181"/>
                  </a:lnTo>
                  <a:lnTo>
                    <a:pt x="2475045" y="725483"/>
                  </a:lnTo>
                  <a:lnTo>
                    <a:pt x="2454358" y="685572"/>
                  </a:lnTo>
                  <a:lnTo>
                    <a:pt x="2432352" y="646478"/>
                  </a:lnTo>
                  <a:lnTo>
                    <a:pt x="2409058" y="608232"/>
                  </a:lnTo>
                  <a:lnTo>
                    <a:pt x="2384503" y="570861"/>
                  </a:lnTo>
                  <a:lnTo>
                    <a:pt x="2358718" y="534397"/>
                  </a:lnTo>
                  <a:lnTo>
                    <a:pt x="2331733" y="498868"/>
                  </a:lnTo>
                  <a:lnTo>
                    <a:pt x="2303576" y="464303"/>
                  </a:lnTo>
                  <a:lnTo>
                    <a:pt x="2274278" y="430733"/>
                  </a:lnTo>
                  <a:lnTo>
                    <a:pt x="2243867" y="398186"/>
                  </a:lnTo>
                  <a:lnTo>
                    <a:pt x="2212374" y="366693"/>
                  </a:lnTo>
                  <a:lnTo>
                    <a:pt x="2179828" y="336282"/>
                  </a:lnTo>
                  <a:lnTo>
                    <a:pt x="2146257" y="306984"/>
                  </a:lnTo>
                  <a:lnTo>
                    <a:pt x="2111693" y="278827"/>
                  </a:lnTo>
                  <a:lnTo>
                    <a:pt x="2076163" y="251842"/>
                  </a:lnTo>
                  <a:lnTo>
                    <a:pt x="2039699" y="226057"/>
                  </a:lnTo>
                  <a:lnTo>
                    <a:pt x="2002328" y="201503"/>
                  </a:lnTo>
                  <a:lnTo>
                    <a:pt x="1964082" y="178208"/>
                  </a:lnTo>
                  <a:lnTo>
                    <a:pt x="1924988" y="156202"/>
                  </a:lnTo>
                  <a:lnTo>
                    <a:pt x="1885078" y="135515"/>
                  </a:lnTo>
                  <a:lnTo>
                    <a:pt x="1844379" y="116176"/>
                  </a:lnTo>
                  <a:lnTo>
                    <a:pt x="1802922" y="98215"/>
                  </a:lnTo>
                  <a:lnTo>
                    <a:pt x="1760736" y="81661"/>
                  </a:lnTo>
                  <a:lnTo>
                    <a:pt x="1717851" y="66543"/>
                  </a:lnTo>
                  <a:lnTo>
                    <a:pt x="1674296" y="52892"/>
                  </a:lnTo>
                  <a:lnTo>
                    <a:pt x="1630101" y="40736"/>
                  </a:lnTo>
                  <a:lnTo>
                    <a:pt x="1585294" y="30105"/>
                  </a:lnTo>
                  <a:lnTo>
                    <a:pt x="1539907" y="21029"/>
                  </a:lnTo>
                  <a:lnTo>
                    <a:pt x="1493967" y="13537"/>
                  </a:lnTo>
                  <a:lnTo>
                    <a:pt x="1447505" y="7659"/>
                  </a:lnTo>
                  <a:lnTo>
                    <a:pt x="1400551" y="3423"/>
                  </a:lnTo>
                  <a:lnTo>
                    <a:pt x="1353132" y="860"/>
                  </a:lnTo>
                  <a:lnTo>
                    <a:pt x="13052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bk object 17"/>
            <p:cNvSpPr/>
            <p:nvPr/>
          </p:nvSpPr>
          <p:spPr>
            <a:xfrm>
              <a:off x="3311931" y="2812130"/>
              <a:ext cx="1294765" cy="969644"/>
            </a:xfrm>
            <a:custGeom>
              <a:avLst/>
              <a:gdLst/>
              <a:ahLst/>
              <a:cxnLst/>
              <a:rect l="l" t="t" r="r" b="b"/>
              <a:pathLst>
                <a:path w="1294764" h="969645">
                  <a:moveTo>
                    <a:pt x="258648" y="0"/>
                  </a:moveTo>
                  <a:lnTo>
                    <a:pt x="0" y="327596"/>
                  </a:lnTo>
                  <a:lnTo>
                    <a:pt x="1294485" y="969441"/>
                  </a:lnTo>
                  <a:lnTo>
                    <a:pt x="2586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9600"/>
              </a:lnSpc>
            </a:pPr>
            <a:r>
              <a:rPr lang="en-GB" sz="9600" dirty="0"/>
              <a:t>Thank</a:t>
            </a:r>
            <a:br>
              <a:rPr lang="en-GB" sz="9600" dirty="0"/>
            </a:br>
            <a:r>
              <a:rPr lang="en-GB" sz="9600" dirty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1238807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BREAK Time</a:t>
            </a:r>
          </a:p>
        </p:txBody>
      </p:sp>
    </p:spTree>
    <p:extLst>
      <p:ext uri="{BB962C8B-B14F-4D97-AF65-F5344CB8AC3E}">
        <p14:creationId xmlns:p14="http://schemas.microsoft.com/office/powerpoint/2010/main" val="38880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7" y="333375"/>
            <a:ext cx="4478405" cy="6191250"/>
          </a:xfrm>
        </p:spPr>
        <p:txBody>
          <a:bodyPr/>
          <a:lstStyle/>
          <a:p>
            <a:r>
              <a:rPr lang="en-GB" dirty="0"/>
              <a:t>Sparking</a:t>
            </a:r>
            <a:br>
              <a:rPr lang="en-GB" dirty="0"/>
            </a:br>
            <a:r>
              <a:rPr lang="en-GB" dirty="0"/>
              <a:t>Connections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901822" y="1191492"/>
            <a:ext cx="4258868" cy="4696690"/>
          </a:xfrm>
          <a:solidFill>
            <a:schemeClr val="bg1"/>
          </a:solidFill>
        </p:spPr>
        <p:txBody>
          <a:bodyPr lIns="72000" tIns="72000" rIns="72000" bIns="72000" anchor="ctr"/>
          <a:lstStyle/>
          <a:p>
            <a:pPr>
              <a:spcBef>
                <a:spcPts val="1600"/>
              </a:spcBef>
            </a:pPr>
            <a:r>
              <a:rPr lang="en-US" sz="2000" spc="300" dirty="0"/>
              <a:t>THINK OF A SUBJECT YOU WANT TO KNOW SOMETHING ABOUT.</a:t>
            </a:r>
            <a:br>
              <a:rPr lang="en-US" sz="2000" spc="300" dirty="0"/>
            </a:br>
            <a:endParaRPr lang="en-US" sz="2000" spc="300" dirty="0"/>
          </a:p>
          <a:p>
            <a:pPr>
              <a:spcBef>
                <a:spcPts val="1600"/>
              </a:spcBef>
            </a:pPr>
            <a:r>
              <a:rPr lang="en-US" sz="2000" spc="300" dirty="0"/>
              <a:t>STAND UP AND SHOUT OUT THE NAME OF THE TOPIC.</a:t>
            </a:r>
            <a:br>
              <a:rPr lang="en-US" sz="2000" spc="300" dirty="0"/>
            </a:br>
            <a:endParaRPr lang="en-US" sz="2000" spc="300" dirty="0"/>
          </a:p>
          <a:p>
            <a:pPr>
              <a:spcBef>
                <a:spcPts val="1600"/>
              </a:spcBef>
            </a:pPr>
            <a:r>
              <a:rPr lang="en-US" sz="2000" spc="300" dirty="0"/>
              <a:t>IF YOU KNOW SOMETHING ABOUT THAT TOPIC GO  AND MAKE THE CONNECTION WITH THAT PERSON.  </a:t>
            </a:r>
            <a:endParaRPr lang="en-GB" sz="2000" spc="300" dirty="0"/>
          </a:p>
        </p:txBody>
      </p:sp>
      <p:sp>
        <p:nvSpPr>
          <p:cNvPr id="6" name="bk object 25"/>
          <p:cNvSpPr/>
          <p:nvPr/>
        </p:nvSpPr>
        <p:spPr>
          <a:xfrm>
            <a:off x="3890695" y="425885"/>
            <a:ext cx="2853367" cy="2735502"/>
          </a:xfrm>
          <a:custGeom>
            <a:avLst/>
            <a:gdLst/>
            <a:ahLst/>
            <a:cxnLst/>
            <a:rect l="l" t="t" r="r" b="b"/>
            <a:pathLst>
              <a:path w="1398905" h="1341120">
                <a:moveTo>
                  <a:pt x="865758" y="901788"/>
                </a:moveTo>
                <a:lnTo>
                  <a:pt x="532726" y="901788"/>
                </a:lnTo>
                <a:lnTo>
                  <a:pt x="483158" y="1340916"/>
                </a:lnTo>
                <a:lnTo>
                  <a:pt x="699236" y="956233"/>
                </a:lnTo>
                <a:lnTo>
                  <a:pt x="871904" y="956233"/>
                </a:lnTo>
                <a:lnTo>
                  <a:pt x="865758" y="901788"/>
                </a:lnTo>
                <a:close/>
              </a:path>
              <a:path w="1398905" h="1341120">
                <a:moveTo>
                  <a:pt x="871904" y="956233"/>
                </a:moveTo>
                <a:lnTo>
                  <a:pt x="699236" y="956233"/>
                </a:lnTo>
                <a:lnTo>
                  <a:pt x="915327" y="1340916"/>
                </a:lnTo>
                <a:lnTo>
                  <a:pt x="871904" y="956233"/>
                </a:lnTo>
                <a:close/>
              </a:path>
              <a:path w="1398905" h="1341120">
                <a:moveTo>
                  <a:pt x="133616" y="256019"/>
                </a:moveTo>
                <a:lnTo>
                  <a:pt x="429488" y="582053"/>
                </a:lnTo>
                <a:lnTo>
                  <a:pt x="0" y="670458"/>
                </a:lnTo>
                <a:lnTo>
                  <a:pt x="429488" y="758837"/>
                </a:lnTo>
                <a:lnTo>
                  <a:pt x="133616" y="1084884"/>
                </a:lnTo>
                <a:lnTo>
                  <a:pt x="532726" y="901788"/>
                </a:lnTo>
                <a:lnTo>
                  <a:pt x="1098712" y="901788"/>
                </a:lnTo>
                <a:lnTo>
                  <a:pt x="968997" y="758837"/>
                </a:lnTo>
                <a:lnTo>
                  <a:pt x="1398485" y="670458"/>
                </a:lnTo>
                <a:lnTo>
                  <a:pt x="968997" y="582053"/>
                </a:lnTo>
                <a:lnTo>
                  <a:pt x="1098700" y="439127"/>
                </a:lnTo>
                <a:lnTo>
                  <a:pt x="532726" y="439127"/>
                </a:lnTo>
                <a:lnTo>
                  <a:pt x="133616" y="256019"/>
                </a:lnTo>
                <a:close/>
              </a:path>
              <a:path w="1398905" h="1341120">
                <a:moveTo>
                  <a:pt x="1098712" y="901788"/>
                </a:moveTo>
                <a:lnTo>
                  <a:pt x="865758" y="901788"/>
                </a:lnTo>
                <a:lnTo>
                  <a:pt x="1264856" y="1084884"/>
                </a:lnTo>
                <a:lnTo>
                  <a:pt x="1098712" y="901788"/>
                </a:lnTo>
                <a:close/>
              </a:path>
              <a:path w="1398905" h="1341120">
                <a:moveTo>
                  <a:pt x="483158" y="0"/>
                </a:moveTo>
                <a:lnTo>
                  <a:pt x="532726" y="439127"/>
                </a:lnTo>
                <a:lnTo>
                  <a:pt x="865758" y="439127"/>
                </a:lnTo>
                <a:lnTo>
                  <a:pt x="871907" y="384670"/>
                </a:lnTo>
                <a:lnTo>
                  <a:pt x="699236" y="384670"/>
                </a:lnTo>
                <a:lnTo>
                  <a:pt x="483158" y="0"/>
                </a:lnTo>
                <a:close/>
              </a:path>
              <a:path w="1398905" h="1341120">
                <a:moveTo>
                  <a:pt x="1264869" y="256019"/>
                </a:moveTo>
                <a:lnTo>
                  <a:pt x="865758" y="439127"/>
                </a:lnTo>
                <a:lnTo>
                  <a:pt x="1098700" y="439127"/>
                </a:lnTo>
                <a:lnTo>
                  <a:pt x="1264869" y="256019"/>
                </a:lnTo>
                <a:close/>
              </a:path>
              <a:path w="1398905" h="1341120">
                <a:moveTo>
                  <a:pt x="915339" y="0"/>
                </a:moveTo>
                <a:lnTo>
                  <a:pt x="699236" y="384670"/>
                </a:lnTo>
                <a:lnTo>
                  <a:pt x="871907" y="384670"/>
                </a:lnTo>
                <a:lnTo>
                  <a:pt x="915339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96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k object 26"/>
          <p:cNvSpPr/>
          <p:nvPr/>
        </p:nvSpPr>
        <p:spPr>
          <a:xfrm>
            <a:off x="4762233" y="1951521"/>
            <a:ext cx="2713518" cy="2954957"/>
          </a:xfrm>
          <a:custGeom>
            <a:avLst/>
            <a:gdLst/>
            <a:ahLst/>
            <a:cxnLst/>
            <a:rect l="l" t="t" r="r" b="b"/>
            <a:pathLst>
              <a:path w="1612900" h="1756409">
                <a:moveTo>
                  <a:pt x="99119" y="78580"/>
                </a:moveTo>
                <a:lnTo>
                  <a:pt x="62104" y="157930"/>
                </a:lnTo>
                <a:lnTo>
                  <a:pt x="44047" y="222795"/>
                </a:lnTo>
                <a:lnTo>
                  <a:pt x="29518" y="284348"/>
                </a:lnTo>
                <a:lnTo>
                  <a:pt x="20958" y="331246"/>
                </a:lnTo>
                <a:lnTo>
                  <a:pt x="13833" y="380708"/>
                </a:lnTo>
                <a:lnTo>
                  <a:pt x="8159" y="432076"/>
                </a:lnTo>
                <a:lnTo>
                  <a:pt x="3951" y="484692"/>
                </a:lnTo>
                <a:lnTo>
                  <a:pt x="1226" y="537899"/>
                </a:lnTo>
                <a:lnTo>
                  <a:pt x="0" y="591040"/>
                </a:lnTo>
                <a:lnTo>
                  <a:pt x="288" y="643458"/>
                </a:lnTo>
                <a:lnTo>
                  <a:pt x="2107" y="694495"/>
                </a:lnTo>
                <a:lnTo>
                  <a:pt x="5472" y="743493"/>
                </a:lnTo>
                <a:lnTo>
                  <a:pt x="10401" y="789796"/>
                </a:lnTo>
                <a:lnTo>
                  <a:pt x="16907" y="832746"/>
                </a:lnTo>
                <a:lnTo>
                  <a:pt x="26497" y="880429"/>
                </a:lnTo>
                <a:lnTo>
                  <a:pt x="38280" y="927717"/>
                </a:lnTo>
                <a:lnTo>
                  <a:pt x="52201" y="974540"/>
                </a:lnTo>
                <a:lnTo>
                  <a:pt x="68203" y="1020830"/>
                </a:lnTo>
                <a:lnTo>
                  <a:pt x="86231" y="1066517"/>
                </a:lnTo>
                <a:lnTo>
                  <a:pt x="106228" y="1111531"/>
                </a:lnTo>
                <a:lnTo>
                  <a:pt x="128138" y="1155804"/>
                </a:lnTo>
                <a:lnTo>
                  <a:pt x="151905" y="1199265"/>
                </a:lnTo>
                <a:lnTo>
                  <a:pt x="177473" y="1241846"/>
                </a:lnTo>
                <a:lnTo>
                  <a:pt x="204786" y="1283477"/>
                </a:lnTo>
                <a:lnTo>
                  <a:pt x="233788" y="1324088"/>
                </a:lnTo>
                <a:lnTo>
                  <a:pt x="264422" y="1363611"/>
                </a:lnTo>
                <a:lnTo>
                  <a:pt x="296658" y="1402003"/>
                </a:lnTo>
                <a:lnTo>
                  <a:pt x="330365" y="1439113"/>
                </a:lnTo>
                <a:lnTo>
                  <a:pt x="365561" y="1474953"/>
                </a:lnTo>
                <a:lnTo>
                  <a:pt x="402165" y="1509427"/>
                </a:lnTo>
                <a:lnTo>
                  <a:pt x="440122" y="1542465"/>
                </a:lnTo>
                <a:lnTo>
                  <a:pt x="479374" y="1573998"/>
                </a:lnTo>
                <a:lnTo>
                  <a:pt x="519867" y="1603957"/>
                </a:lnTo>
                <a:lnTo>
                  <a:pt x="561543" y="1632271"/>
                </a:lnTo>
                <a:lnTo>
                  <a:pt x="604347" y="1658872"/>
                </a:lnTo>
                <a:lnTo>
                  <a:pt x="648223" y="1683691"/>
                </a:lnTo>
                <a:lnTo>
                  <a:pt x="693115" y="1706658"/>
                </a:lnTo>
                <a:lnTo>
                  <a:pt x="738966" y="1727703"/>
                </a:lnTo>
                <a:lnTo>
                  <a:pt x="804104" y="1756011"/>
                </a:lnTo>
                <a:lnTo>
                  <a:pt x="844833" y="1739984"/>
                </a:lnTo>
                <a:lnTo>
                  <a:pt x="889241" y="1721386"/>
                </a:lnTo>
                <a:lnTo>
                  <a:pt x="932906" y="1700816"/>
                </a:lnTo>
                <a:lnTo>
                  <a:pt x="975766" y="1678343"/>
                </a:lnTo>
                <a:lnTo>
                  <a:pt x="1017761" y="1654037"/>
                </a:lnTo>
                <a:lnTo>
                  <a:pt x="1058831" y="1627968"/>
                </a:lnTo>
                <a:lnTo>
                  <a:pt x="1098914" y="1600206"/>
                </a:lnTo>
                <a:lnTo>
                  <a:pt x="1137950" y="1570821"/>
                </a:lnTo>
                <a:lnTo>
                  <a:pt x="1175877" y="1539884"/>
                </a:lnTo>
                <a:lnTo>
                  <a:pt x="1212636" y="1507463"/>
                </a:lnTo>
                <a:lnTo>
                  <a:pt x="1248166" y="1473630"/>
                </a:lnTo>
                <a:lnTo>
                  <a:pt x="1282405" y="1438453"/>
                </a:lnTo>
                <a:lnTo>
                  <a:pt x="1315316" y="1401976"/>
                </a:lnTo>
                <a:lnTo>
                  <a:pt x="1346770" y="1364350"/>
                </a:lnTo>
                <a:lnTo>
                  <a:pt x="1376774" y="1325564"/>
                </a:lnTo>
                <a:lnTo>
                  <a:pt x="1405245" y="1285715"/>
                </a:lnTo>
                <a:lnTo>
                  <a:pt x="1432121" y="1244873"/>
                </a:lnTo>
                <a:lnTo>
                  <a:pt x="1457344" y="1203107"/>
                </a:lnTo>
                <a:lnTo>
                  <a:pt x="1480850" y="1160488"/>
                </a:lnTo>
                <a:lnTo>
                  <a:pt x="1502580" y="1117086"/>
                </a:lnTo>
                <a:lnTo>
                  <a:pt x="1522474" y="1072970"/>
                </a:lnTo>
                <a:lnTo>
                  <a:pt x="1540469" y="1028211"/>
                </a:lnTo>
                <a:lnTo>
                  <a:pt x="1556506" y="982878"/>
                </a:lnTo>
                <a:lnTo>
                  <a:pt x="1570524" y="937042"/>
                </a:lnTo>
                <a:lnTo>
                  <a:pt x="1582462" y="890773"/>
                </a:lnTo>
                <a:lnTo>
                  <a:pt x="1591650" y="846514"/>
                </a:lnTo>
                <a:lnTo>
                  <a:pt x="1599167" y="799903"/>
                </a:lnTo>
                <a:lnTo>
                  <a:pt x="1605013" y="751306"/>
                </a:lnTo>
                <a:lnTo>
                  <a:pt x="1609187" y="701090"/>
                </a:lnTo>
                <a:lnTo>
                  <a:pt x="1611690" y="649621"/>
                </a:lnTo>
                <a:lnTo>
                  <a:pt x="1612519" y="597266"/>
                </a:lnTo>
                <a:lnTo>
                  <a:pt x="1611677" y="544391"/>
                </a:lnTo>
                <a:lnTo>
                  <a:pt x="1609161" y="491362"/>
                </a:lnTo>
                <a:lnTo>
                  <a:pt x="1604972" y="438545"/>
                </a:lnTo>
                <a:lnTo>
                  <a:pt x="1599109" y="386307"/>
                </a:lnTo>
                <a:lnTo>
                  <a:pt x="1591572" y="335014"/>
                </a:lnTo>
                <a:lnTo>
                  <a:pt x="1582360" y="285034"/>
                </a:lnTo>
                <a:lnTo>
                  <a:pt x="1567775" y="223165"/>
                </a:lnTo>
                <a:lnTo>
                  <a:pt x="1549588" y="157773"/>
                </a:lnTo>
                <a:lnTo>
                  <a:pt x="1533871" y="108922"/>
                </a:lnTo>
                <a:lnTo>
                  <a:pt x="1219804" y="108922"/>
                </a:lnTo>
                <a:lnTo>
                  <a:pt x="1202796" y="108140"/>
                </a:lnTo>
                <a:lnTo>
                  <a:pt x="328464" y="108140"/>
                </a:lnTo>
                <a:lnTo>
                  <a:pt x="276416" y="106792"/>
                </a:lnTo>
                <a:lnTo>
                  <a:pt x="231260" y="101925"/>
                </a:lnTo>
                <a:lnTo>
                  <a:pt x="181588" y="92806"/>
                </a:lnTo>
                <a:lnTo>
                  <a:pt x="147512" y="86150"/>
                </a:lnTo>
                <a:lnTo>
                  <a:pt x="119023" y="81253"/>
                </a:lnTo>
                <a:lnTo>
                  <a:pt x="99119" y="78580"/>
                </a:lnTo>
                <a:close/>
              </a:path>
              <a:path w="1612900" h="1756409">
                <a:moveTo>
                  <a:pt x="1512810" y="78526"/>
                </a:moveTo>
                <a:lnTo>
                  <a:pt x="1493563" y="81041"/>
                </a:lnTo>
                <a:lnTo>
                  <a:pt x="1466014" y="85683"/>
                </a:lnTo>
                <a:lnTo>
                  <a:pt x="1433034" y="91994"/>
                </a:lnTo>
                <a:lnTo>
                  <a:pt x="1383477" y="100258"/>
                </a:lnTo>
                <a:lnTo>
                  <a:pt x="1330395" y="105837"/>
                </a:lnTo>
                <a:lnTo>
                  <a:pt x="1275325" y="108726"/>
                </a:lnTo>
                <a:lnTo>
                  <a:pt x="1219804" y="108922"/>
                </a:lnTo>
                <a:lnTo>
                  <a:pt x="1533871" y="108922"/>
                </a:lnTo>
                <a:lnTo>
                  <a:pt x="1532476" y="104600"/>
                </a:lnTo>
                <a:lnTo>
                  <a:pt x="1520879" y="78595"/>
                </a:lnTo>
                <a:lnTo>
                  <a:pt x="1512810" y="78526"/>
                </a:lnTo>
                <a:close/>
              </a:path>
              <a:path w="1612900" h="1756409">
                <a:moveTo>
                  <a:pt x="802990" y="0"/>
                </a:moveTo>
                <a:lnTo>
                  <a:pt x="781317" y="7861"/>
                </a:lnTo>
                <a:lnTo>
                  <a:pt x="743957" y="26157"/>
                </a:lnTo>
                <a:lnTo>
                  <a:pt x="697307" y="48100"/>
                </a:lnTo>
                <a:lnTo>
                  <a:pt x="652498" y="65928"/>
                </a:lnTo>
                <a:lnTo>
                  <a:pt x="607893" y="80022"/>
                </a:lnTo>
                <a:lnTo>
                  <a:pt x="561857" y="90764"/>
                </a:lnTo>
                <a:lnTo>
                  <a:pt x="512755" y="98537"/>
                </a:lnTo>
                <a:lnTo>
                  <a:pt x="458951" y="103721"/>
                </a:lnTo>
                <a:lnTo>
                  <a:pt x="398809" y="106700"/>
                </a:lnTo>
                <a:lnTo>
                  <a:pt x="328464" y="108140"/>
                </a:lnTo>
                <a:lnTo>
                  <a:pt x="1202796" y="108140"/>
                </a:lnTo>
                <a:lnTo>
                  <a:pt x="1113555" y="101220"/>
                </a:lnTo>
                <a:lnTo>
                  <a:pt x="1065902" y="93314"/>
                </a:lnTo>
                <a:lnTo>
                  <a:pt x="1016297" y="81151"/>
                </a:lnTo>
                <a:lnTo>
                  <a:pt x="963066" y="64853"/>
                </a:lnTo>
                <a:lnTo>
                  <a:pt x="911257" y="46229"/>
                </a:lnTo>
                <a:lnTo>
                  <a:pt x="865917" y="27085"/>
                </a:lnTo>
                <a:lnTo>
                  <a:pt x="832095" y="9228"/>
                </a:lnTo>
                <a:lnTo>
                  <a:pt x="817180" y="984"/>
                </a:lnTo>
                <a:lnTo>
                  <a:pt x="80299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418492" y="2289969"/>
            <a:ext cx="5401001" cy="2278061"/>
          </a:xfrm>
        </p:spPr>
        <p:txBody>
          <a:bodyPr/>
          <a:lstStyle/>
          <a:p>
            <a:pPr>
              <a:lnSpc>
                <a:spcPts val="7200"/>
              </a:lnSpc>
            </a:pPr>
            <a:r>
              <a:rPr lang="en-GB" sz="7200" dirty="0">
                <a:solidFill>
                  <a:schemeClr val="accent3"/>
                </a:solidFill>
              </a:rPr>
              <a:t>accelerator </a:t>
            </a:r>
            <a:br>
              <a:rPr lang="en-GB" sz="7200" dirty="0">
                <a:solidFill>
                  <a:schemeClr val="accent3"/>
                </a:solidFill>
              </a:rPr>
            </a:br>
            <a:r>
              <a:rPr lang="en-GB" sz="7200" dirty="0">
                <a:solidFill>
                  <a:schemeClr val="accent3"/>
                </a:solidFill>
              </a:rPr>
              <a:t>manifesto</a:t>
            </a:r>
          </a:p>
        </p:txBody>
      </p:sp>
      <p:pic>
        <p:nvPicPr>
          <p:cNvPr id="14" name="Picture 13" descr="iphone-spa-icons-02.png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7093">
            <a:off x="1464842" y="780204"/>
            <a:ext cx="1099025" cy="2491315"/>
          </a:xfrm>
          <a:prstGeom prst="rect">
            <a:avLst/>
          </a:prstGeom>
        </p:spPr>
      </p:pic>
      <p:pic>
        <p:nvPicPr>
          <p:cNvPr id="15" name="Picture 14" descr="sparkle-icons-01.png"/>
          <p:cNvPicPr>
            <a:picLocks noChangeAspect="1"/>
          </p:cNvPicPr>
          <p:nvPr/>
        </p:nvPicPr>
        <p:blipFill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62" y="3977555"/>
            <a:ext cx="2328728" cy="2354020"/>
          </a:xfrm>
          <a:prstGeom prst="rect">
            <a:avLst/>
          </a:prstGeom>
        </p:spPr>
      </p:pic>
      <p:pic>
        <p:nvPicPr>
          <p:cNvPr id="16" name="Picture 15" descr="helping-hand-icons-01.png"/>
          <p:cNvPicPr>
            <a:picLocks noChangeAspect="1"/>
          </p:cNvPicPr>
          <p:nvPr/>
        </p:nvPicPr>
        <p:blipFill>
          <a:blip r:embed="rId4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6180">
            <a:off x="7829010" y="4373713"/>
            <a:ext cx="3600118" cy="1561705"/>
          </a:xfrm>
          <a:prstGeom prst="rect">
            <a:avLst/>
          </a:prstGeom>
        </p:spPr>
      </p:pic>
      <p:pic>
        <p:nvPicPr>
          <p:cNvPr id="17" name="Picture 16" descr="smart-stylish-icons-02.png"/>
          <p:cNvPicPr>
            <a:picLocks noChangeAspect="1"/>
          </p:cNvPicPr>
          <p:nvPr/>
        </p:nvPicPr>
        <p:blipFill>
          <a:blip r:embed="rId5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534" y="1043154"/>
            <a:ext cx="2219328" cy="1794827"/>
          </a:xfrm>
          <a:prstGeom prst="rect">
            <a:avLst/>
          </a:prstGeom>
        </p:spPr>
      </p:pic>
      <p:sp>
        <p:nvSpPr>
          <p:cNvPr id="18" name="bk object 26"/>
          <p:cNvSpPr/>
          <p:nvPr/>
        </p:nvSpPr>
        <p:spPr>
          <a:xfrm>
            <a:off x="5752633" y="1141628"/>
            <a:ext cx="686734" cy="653074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83171" y="1388718"/>
            <a:ext cx="8825658" cy="2677648"/>
          </a:xfrm>
        </p:spPr>
        <p:txBody>
          <a:bodyPr/>
          <a:lstStyle/>
          <a:p>
            <a:r>
              <a:rPr lang="en-GB" dirty="0"/>
              <a:t>UNDERCOVER INVESTIGATION</a:t>
            </a:r>
          </a:p>
        </p:txBody>
      </p:sp>
      <p:sp>
        <p:nvSpPr>
          <p:cNvPr id="6" name="object 14"/>
          <p:cNvSpPr/>
          <p:nvPr/>
        </p:nvSpPr>
        <p:spPr>
          <a:xfrm>
            <a:off x="4942979" y="3737627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5003799" y="4439514"/>
            <a:ext cx="21844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40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Working styles</a:t>
            </a:r>
          </a:p>
        </p:txBody>
      </p:sp>
    </p:spTree>
    <p:extLst>
      <p:ext uri="{BB962C8B-B14F-4D97-AF65-F5344CB8AC3E}">
        <p14:creationId xmlns:p14="http://schemas.microsoft.com/office/powerpoint/2010/main" val="186720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8145" y="608870"/>
            <a:ext cx="10571019" cy="2677648"/>
          </a:xfrm>
        </p:spPr>
        <p:txBody>
          <a:bodyPr/>
          <a:lstStyle/>
          <a:p>
            <a:r>
              <a:rPr lang="en-GB" dirty="0"/>
              <a:t>UNDERCOVER INVESTIGATION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799" y="2582089"/>
            <a:ext cx="9933709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24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EVERYONE STAND UP IN THE MIDDLE OF </a:t>
            </a:r>
            <a:r>
              <a:rPr lang="en-GB" sz="240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THE ROOM</a:t>
            </a:r>
          </a:p>
          <a:p>
            <a:pPr algn="ctr">
              <a:lnSpc>
                <a:spcPts val="4000"/>
              </a:lnSpc>
            </a:pPr>
            <a:endParaRPr lang="en-GB" sz="2400" dirty="0">
              <a:solidFill>
                <a:schemeClr val="bg1"/>
              </a:solidFill>
              <a:latin typeface="BalboaPlus Fill" charset="0"/>
              <a:ea typeface="BalboaPlus Fill" charset="0"/>
              <a:cs typeface="BalboaPlus Fill" charset="0"/>
            </a:endParaRPr>
          </a:p>
          <a:p>
            <a:pPr algn="ctr">
              <a:lnSpc>
                <a:spcPts val="4000"/>
              </a:lnSpc>
            </a:pPr>
            <a:r>
              <a:rPr lang="en-GB" sz="24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LISTEN TO THE STATEMENT BEING READ OUT</a:t>
            </a:r>
            <a:br>
              <a:rPr lang="en-GB" sz="24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</a:br>
            <a:endParaRPr lang="en-GB" sz="2400" dirty="0">
              <a:solidFill>
                <a:schemeClr val="bg1"/>
              </a:solidFill>
              <a:latin typeface="BalboaPlus Fill" charset="0"/>
              <a:ea typeface="BalboaPlus Fill" charset="0"/>
              <a:cs typeface="BalboaPlus Fill" charset="0"/>
            </a:endParaRPr>
          </a:p>
          <a:p>
            <a:pPr algn="ctr">
              <a:lnSpc>
                <a:spcPts val="4000"/>
              </a:lnSpc>
            </a:pPr>
            <a:r>
              <a:rPr lang="en-GB" sz="24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IF THE STATEMENT DESCRIBES YOU,  MOVE AS INSTRUCTED</a:t>
            </a:r>
            <a:br>
              <a:rPr lang="en-GB" sz="24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</a:br>
            <a:endParaRPr lang="en-GB" sz="2400" dirty="0">
              <a:solidFill>
                <a:schemeClr val="bg1"/>
              </a:solidFill>
              <a:latin typeface="BalboaPlus Fill" charset="0"/>
              <a:ea typeface="BalboaPlus Fill" charset="0"/>
              <a:cs typeface="BalboaPlus Fill" charset="0"/>
            </a:endParaRPr>
          </a:p>
          <a:p>
            <a:pPr algn="ctr">
              <a:lnSpc>
                <a:spcPts val="4000"/>
              </a:lnSpc>
            </a:pPr>
            <a:r>
              <a:rPr lang="en-GB" sz="24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IF THE STATEMENT DOES NOT DESCRIBE YOU, STAND STILL</a:t>
            </a:r>
          </a:p>
        </p:txBody>
      </p:sp>
    </p:spTree>
    <p:extLst>
      <p:ext uri="{BB962C8B-B14F-4D97-AF65-F5344CB8AC3E}">
        <p14:creationId xmlns:p14="http://schemas.microsoft.com/office/powerpoint/2010/main" val="175572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0937" y="333375"/>
            <a:ext cx="8761413" cy="706964"/>
          </a:xfrm>
        </p:spPr>
        <p:txBody>
          <a:bodyPr/>
          <a:lstStyle/>
          <a:p>
            <a:r>
              <a:rPr lang="en-GB" dirty="0"/>
              <a:t>WORKING </a:t>
            </a:r>
            <a:r>
              <a:rPr lang="en-GB" dirty="0" smtClean="0"/>
              <a:t>STYLES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1175810"/>
              </p:ext>
            </p:extLst>
          </p:nvPr>
        </p:nvGraphicFramePr>
        <p:xfrm>
          <a:off x="994673" y="1047008"/>
          <a:ext cx="9899778" cy="5323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98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498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196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spc="300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EXTROVERSION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b="0" i="0" kern="1200" spc="300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INTROVERSION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514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The need for social stimulation drives extroverts behavior. They gain energy from other people.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Stimulation is received from within for introverts, and they are content with their own company.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0112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Extroverts find their energy is sapped when they spend too much time alone.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Introverts recharge by spending time alone. They lose energy being around people for long periods of time, particularly large crowds.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01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  <a:tabLst/>
                        <a:defRPr/>
                      </a:pP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Extroverts enjoy a wide social network of friends and acquaintances resulting from their outgoing behavior.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Introverts feel more comfortable socialising in small groups</a:t>
                      </a:r>
                      <a:r>
                        <a:rPr lang="en-US" sz="1500" b="0" i="0" kern="1200" baseline="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 often </a:t>
                      </a: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with familiar people. They may have fewer, deeper friendships.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2916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Extroverts like to be publicly recognised.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Introverts like to be privately recognised.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0112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effectLst/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Extroverts like to dive right in with their views and like to have lots of options to consider.</a:t>
                      </a:r>
                      <a:r>
                        <a:rPr lang="en-GB" sz="1500" b="0" i="0" dirty="0">
                          <a:solidFill>
                            <a:schemeClr val="tx1"/>
                          </a:solidFill>
                          <a:effectLst/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 </a:t>
                      </a: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They explore their thinking when discussing it with others.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Introverts like have time to think in a reflective manner. Don’t demand instant answers. Give them advance warning of requests.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1953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Extroverts are verbally enthusiastic and talkative so may interrupt or talk over other people.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latin typeface="Vista Sans OT Light" charset="0"/>
                          <a:ea typeface="Vista Sans OT Light" charset="0"/>
                          <a:cs typeface="Vista Sans OT Light" charset="0"/>
                        </a:rPr>
                        <a:t>Introverts like to observe new situations first. Once sharing their thoughts they don’t like to be interrupted.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468140" y="6211669"/>
            <a:ext cx="2246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3600" dirty="0">
                <a:latin typeface="BalboaPlus Primary" charset="0"/>
                <a:ea typeface="+mj-ea"/>
                <a:cs typeface="+mj-cs"/>
              </a:rPr>
              <a:t>CARL JUNG</a:t>
            </a:r>
            <a:endParaRPr lang="en-US" sz="3600" dirty="0">
              <a:latin typeface="BalboaPlus Primary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430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83171" y="1270394"/>
            <a:ext cx="8825658" cy="2677648"/>
          </a:xfrm>
        </p:spPr>
        <p:txBody>
          <a:bodyPr/>
          <a:lstStyle/>
          <a:p>
            <a:r>
              <a:rPr lang="en-GB" dirty="0"/>
              <a:t>UNDERCOVER INVESTIGATION</a:t>
            </a:r>
          </a:p>
        </p:txBody>
      </p:sp>
      <p:sp>
        <p:nvSpPr>
          <p:cNvPr id="6" name="object 14"/>
          <p:cNvSpPr/>
          <p:nvPr/>
        </p:nvSpPr>
        <p:spPr>
          <a:xfrm>
            <a:off x="4942979" y="3737627"/>
            <a:ext cx="2306041" cy="2271251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5003799" y="4175904"/>
            <a:ext cx="218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400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DECISION MAKING STYLES</a:t>
            </a:r>
            <a:endParaRPr lang="en-GB" sz="4000" dirty="0">
              <a:solidFill>
                <a:schemeClr val="bg1"/>
              </a:solidFill>
              <a:latin typeface="BalboaPlus Fill" charset="0"/>
              <a:ea typeface="BalboaPlus Fill" charset="0"/>
              <a:cs typeface="BalboaPlus Fi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7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8145" y="608870"/>
            <a:ext cx="10571019" cy="2677648"/>
          </a:xfrm>
        </p:spPr>
        <p:txBody>
          <a:bodyPr/>
          <a:lstStyle/>
          <a:p>
            <a:r>
              <a:rPr lang="en-GB" dirty="0"/>
              <a:t>UNDERCOVER INVESTIGATION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799" y="2443544"/>
            <a:ext cx="9933709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24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EVERYONE STAND UP IN THE MIDDLE OF THE ROOM</a:t>
            </a:r>
            <a:br>
              <a:rPr lang="en-GB" sz="24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</a:br>
            <a:endParaRPr lang="en-GB" sz="2400" dirty="0">
              <a:solidFill>
                <a:schemeClr val="bg1"/>
              </a:solidFill>
              <a:latin typeface="BalboaPlus Fill" charset="0"/>
              <a:ea typeface="BalboaPlus Fill" charset="0"/>
              <a:cs typeface="BalboaPlus Fill" charset="0"/>
            </a:endParaRPr>
          </a:p>
          <a:p>
            <a:pPr algn="ctr">
              <a:lnSpc>
                <a:spcPts val="4000"/>
              </a:lnSpc>
            </a:pPr>
            <a:r>
              <a:rPr lang="en-GB" sz="24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LISTEN TO THE STATEMENT BEING READ OUT</a:t>
            </a:r>
            <a:br>
              <a:rPr lang="en-GB" sz="24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</a:br>
            <a:endParaRPr lang="en-GB" sz="2400" dirty="0">
              <a:solidFill>
                <a:schemeClr val="bg1"/>
              </a:solidFill>
              <a:latin typeface="BalboaPlus Fill" charset="0"/>
              <a:ea typeface="BalboaPlus Fill" charset="0"/>
              <a:cs typeface="BalboaPlus Fill" charset="0"/>
            </a:endParaRPr>
          </a:p>
          <a:p>
            <a:pPr algn="ctr">
              <a:lnSpc>
                <a:spcPts val="4000"/>
              </a:lnSpc>
            </a:pPr>
            <a:r>
              <a:rPr lang="en-GB" sz="24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IF THE STATEMENT DESCRIBES YOU,  MOVE AS INSTRUCTED</a:t>
            </a:r>
            <a:br>
              <a:rPr lang="en-GB" sz="24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</a:br>
            <a:endParaRPr lang="en-GB" sz="2400" dirty="0">
              <a:solidFill>
                <a:schemeClr val="bg1"/>
              </a:solidFill>
              <a:latin typeface="BalboaPlus Fill" charset="0"/>
              <a:ea typeface="BalboaPlus Fill" charset="0"/>
              <a:cs typeface="BalboaPlus Fill" charset="0"/>
            </a:endParaRPr>
          </a:p>
          <a:p>
            <a:pPr algn="ctr">
              <a:lnSpc>
                <a:spcPts val="4000"/>
              </a:lnSpc>
            </a:pPr>
            <a:r>
              <a:rPr lang="en-GB" sz="2400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IF THE STATEMENT DOES NOT DESCRIBE YOU, STAND STILL</a:t>
            </a:r>
          </a:p>
        </p:txBody>
      </p:sp>
    </p:spTree>
    <p:extLst>
      <p:ext uri="{BB962C8B-B14F-4D97-AF65-F5344CB8AC3E}">
        <p14:creationId xmlns:p14="http://schemas.microsoft.com/office/powerpoint/2010/main" val="454946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8">
      <a:dk1>
        <a:srgbClr val="000000"/>
      </a:dk1>
      <a:lt1>
        <a:srgbClr val="FFFFFF"/>
      </a:lt1>
      <a:dk2>
        <a:srgbClr val="E91D22"/>
      </a:dk2>
      <a:lt2>
        <a:srgbClr val="ECECEC"/>
      </a:lt2>
      <a:accent1>
        <a:srgbClr val="EA1D22"/>
      </a:accent1>
      <a:accent2>
        <a:srgbClr val="C8191E"/>
      </a:accent2>
      <a:accent3>
        <a:srgbClr val="3B1C36"/>
      </a:accent3>
      <a:accent4>
        <a:srgbClr val="703468"/>
      </a:accent4>
      <a:accent5>
        <a:srgbClr val="F2D72F"/>
      </a:accent5>
      <a:accent6>
        <a:srgbClr val="4AC5D5"/>
      </a:accent6>
      <a:hlink>
        <a:srgbClr val="8F8F8F"/>
      </a:hlink>
      <a:folHlink>
        <a:srgbClr val="A5A5A5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1172</TotalTime>
  <Words>934</Words>
  <Application>Microsoft Macintosh PowerPoint</Application>
  <PresentationFormat>Widescreen</PresentationFormat>
  <Paragraphs>152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BalboaPlus Fill</vt:lpstr>
      <vt:lpstr>BalboaPlus Inline</vt:lpstr>
      <vt:lpstr>BalboaPlus Primary</vt:lpstr>
      <vt:lpstr>Calibri</vt:lpstr>
      <vt:lpstr>Courier</vt:lpstr>
      <vt:lpstr>My Underwood</vt:lpstr>
      <vt:lpstr>Times New Roman</vt:lpstr>
      <vt:lpstr>Vista Sans OT</vt:lpstr>
      <vt:lpstr>Vista Sans OT Bold</vt:lpstr>
      <vt:lpstr>Vista Sans OT Light</vt:lpstr>
      <vt:lpstr>Wingdings 3</vt:lpstr>
      <vt:lpstr>ZapfDingbatsITC</vt:lpstr>
      <vt:lpstr>Ion Boardroom</vt:lpstr>
      <vt:lpstr>Managing Up, Down and All Around </vt:lpstr>
      <vt:lpstr>Flow of the session</vt:lpstr>
      <vt:lpstr>Sparking Connections</vt:lpstr>
      <vt:lpstr>accelerator  manifesto</vt:lpstr>
      <vt:lpstr>UNDERCOVER INVESTIGATION</vt:lpstr>
      <vt:lpstr>UNDERCOVER INVESTIGATION</vt:lpstr>
      <vt:lpstr>WORKING STYLES </vt:lpstr>
      <vt:lpstr>UNDERCOVER INVESTIGATION</vt:lpstr>
      <vt:lpstr>UNDERCOVER INVESTIGATION</vt:lpstr>
      <vt:lpstr>DECISION MAKING</vt:lpstr>
      <vt:lpstr>Power Vs Passion</vt:lpstr>
      <vt:lpstr>POWER vS PASSION</vt:lpstr>
      <vt:lpstr>Confession TIME</vt:lpstr>
      <vt:lpstr>True Confessions Speed Dating</vt:lpstr>
      <vt:lpstr>PowerPoint Presentation</vt:lpstr>
      <vt:lpstr>Innocent Until  Proven Guilty</vt:lpstr>
      <vt:lpstr>What Is Your  Motive?</vt:lpstr>
      <vt:lpstr>Identify their Motive?</vt:lpstr>
      <vt:lpstr>HIGH FIVE MOTIVATION DRIVERS</vt:lpstr>
      <vt:lpstr>PULLING  CLUES TOGETHER</vt:lpstr>
      <vt:lpstr>Pulling The Clues Together</vt:lpstr>
      <vt:lpstr>Arresting conversations</vt:lpstr>
      <vt:lpstr>USUAL SUSPECTS WALL </vt:lpstr>
      <vt:lpstr>CLOSING THE CASE</vt:lpstr>
      <vt:lpstr>Thank you!</vt:lpstr>
      <vt:lpstr>BREAK Time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Emery</dc:creator>
  <cp:lastModifiedBy>catharine williams</cp:lastModifiedBy>
  <cp:revision>102</cp:revision>
  <dcterms:created xsi:type="dcterms:W3CDTF">2017-05-02T12:52:14Z</dcterms:created>
  <dcterms:modified xsi:type="dcterms:W3CDTF">2017-06-20T12:06:03Z</dcterms:modified>
</cp:coreProperties>
</file>