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22" r:id="rId2"/>
    <p:sldId id="456" r:id="rId3"/>
    <p:sldId id="486" r:id="rId4"/>
    <p:sldId id="485" r:id="rId5"/>
    <p:sldId id="484" r:id="rId6"/>
    <p:sldId id="483" r:id="rId7"/>
    <p:sldId id="479" r:id="rId8"/>
    <p:sldId id="487" r:id="rId9"/>
    <p:sldId id="480" r:id="rId10"/>
    <p:sldId id="488" r:id="rId11"/>
    <p:sldId id="482" r:id="rId12"/>
    <p:sldId id="490" r:id="rId13"/>
    <p:sldId id="466" r:id="rId14"/>
    <p:sldId id="467" r:id="rId15"/>
    <p:sldId id="470" r:id="rId16"/>
    <p:sldId id="491" r:id="rId17"/>
    <p:sldId id="468" r:id="rId18"/>
    <p:sldId id="489" r:id="rId19"/>
    <p:sldId id="472" r:id="rId20"/>
    <p:sldId id="473" r:id="rId21"/>
    <p:sldId id="474" r:id="rId22"/>
    <p:sldId id="475" r:id="rId23"/>
    <p:sldId id="476" r:id="rId24"/>
    <p:sldId id="477" r:id="rId25"/>
    <p:sldId id="478" r:id="rId26"/>
    <p:sldId id="492"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F"/>
    <a:srgbClr val="FEEECA"/>
    <a:srgbClr val="283683"/>
    <a:srgbClr val="EA1A1F"/>
    <a:srgbClr val="F36A43"/>
    <a:srgbClr val="CD242A"/>
    <a:srgbClr val="A72327"/>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1" autoAdjust="0"/>
    <p:restoredTop sz="94351" autoAdjust="0"/>
  </p:normalViewPr>
  <p:slideViewPr>
    <p:cSldViewPr snapToGrid="0">
      <p:cViewPr varScale="1">
        <p:scale>
          <a:sx n="71" d="100"/>
          <a:sy n="71" d="100"/>
        </p:scale>
        <p:origin x="145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28/05/2019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17463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10</a:t>
            </a:fld>
            <a:endParaRPr lang="en-GB"/>
          </a:p>
        </p:txBody>
      </p:sp>
    </p:spTree>
    <p:extLst>
      <p:ext uri="{BB962C8B-B14F-4D97-AF65-F5344CB8AC3E}">
        <p14:creationId xmlns:p14="http://schemas.microsoft.com/office/powerpoint/2010/main" val="80062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11</a:t>
            </a:fld>
            <a:endParaRPr lang="en-GB"/>
          </a:p>
        </p:txBody>
      </p:sp>
    </p:spTree>
    <p:extLst>
      <p:ext uri="{BB962C8B-B14F-4D97-AF65-F5344CB8AC3E}">
        <p14:creationId xmlns:p14="http://schemas.microsoft.com/office/powerpoint/2010/main" val="20458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12</a:t>
            </a:fld>
            <a:endParaRPr lang="en-GB"/>
          </a:p>
        </p:txBody>
      </p:sp>
    </p:spTree>
    <p:extLst>
      <p:ext uri="{BB962C8B-B14F-4D97-AF65-F5344CB8AC3E}">
        <p14:creationId xmlns:p14="http://schemas.microsoft.com/office/powerpoint/2010/main" val="169433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Removed apostrophe after others’</a:t>
            </a:r>
          </a:p>
        </p:txBody>
      </p:sp>
      <p:sp>
        <p:nvSpPr>
          <p:cNvPr id="4" name="Slide Number Placeholder 3"/>
          <p:cNvSpPr>
            <a:spLocks noGrp="1"/>
          </p:cNvSpPr>
          <p:nvPr>
            <p:ph type="sldNum" sz="quarter" idx="5"/>
          </p:nvPr>
        </p:nvSpPr>
        <p:spPr/>
        <p:txBody>
          <a:bodyPr/>
          <a:lstStyle/>
          <a:p>
            <a:fld id="{FAE3EC29-9015-4144-A242-1570B21994B4}" type="slidenum">
              <a:rPr lang="en-GB" smtClean="0"/>
              <a:t>17</a:t>
            </a:fld>
            <a:endParaRPr lang="en-GB"/>
          </a:p>
        </p:txBody>
      </p:sp>
    </p:spTree>
    <p:extLst>
      <p:ext uri="{BB962C8B-B14F-4D97-AF65-F5344CB8AC3E}">
        <p14:creationId xmlns:p14="http://schemas.microsoft.com/office/powerpoint/2010/main" val="200617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18</a:t>
            </a:fld>
            <a:endParaRPr lang="en-GB"/>
          </a:p>
        </p:txBody>
      </p:sp>
    </p:spTree>
    <p:extLst>
      <p:ext uri="{BB962C8B-B14F-4D97-AF65-F5344CB8AC3E}">
        <p14:creationId xmlns:p14="http://schemas.microsoft.com/office/powerpoint/2010/main" val="287135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Changed “…to help solve your personal scenario” to “…to help solve the personal scenario”</a:t>
            </a:r>
          </a:p>
        </p:txBody>
      </p:sp>
      <p:sp>
        <p:nvSpPr>
          <p:cNvPr id="4" name="Slide Number Placeholder 3"/>
          <p:cNvSpPr>
            <a:spLocks noGrp="1"/>
          </p:cNvSpPr>
          <p:nvPr>
            <p:ph type="sldNum" sz="quarter" idx="5"/>
          </p:nvPr>
        </p:nvSpPr>
        <p:spPr/>
        <p:txBody>
          <a:bodyPr/>
          <a:lstStyle/>
          <a:p>
            <a:fld id="{FAE3EC29-9015-4144-A242-1570B21994B4}" type="slidenum">
              <a:rPr lang="en-GB" smtClean="0"/>
              <a:t>19</a:t>
            </a:fld>
            <a:endParaRPr lang="en-GB"/>
          </a:p>
        </p:txBody>
      </p:sp>
    </p:spTree>
    <p:extLst>
      <p:ext uri="{BB962C8B-B14F-4D97-AF65-F5344CB8AC3E}">
        <p14:creationId xmlns:p14="http://schemas.microsoft.com/office/powerpoint/2010/main" val="271498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31768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3</a:t>
            </a:fld>
            <a:endParaRPr lang="en-GB"/>
          </a:p>
        </p:txBody>
      </p:sp>
    </p:spTree>
    <p:extLst>
      <p:ext uri="{BB962C8B-B14F-4D97-AF65-F5344CB8AC3E}">
        <p14:creationId xmlns:p14="http://schemas.microsoft.com/office/powerpoint/2010/main" val="236853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4</a:t>
            </a:fld>
            <a:endParaRPr lang="en-GB"/>
          </a:p>
        </p:txBody>
      </p:sp>
    </p:spTree>
    <p:extLst>
      <p:ext uri="{BB962C8B-B14F-4D97-AF65-F5344CB8AC3E}">
        <p14:creationId xmlns:p14="http://schemas.microsoft.com/office/powerpoint/2010/main" val="311038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5</a:t>
            </a:fld>
            <a:endParaRPr lang="en-GB"/>
          </a:p>
        </p:txBody>
      </p:sp>
    </p:spTree>
    <p:extLst>
      <p:ext uri="{BB962C8B-B14F-4D97-AF65-F5344CB8AC3E}">
        <p14:creationId xmlns:p14="http://schemas.microsoft.com/office/powerpoint/2010/main" val="20262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Amended spelling of ‘favourite’ to US spelling</a:t>
            </a:r>
          </a:p>
        </p:txBody>
      </p:sp>
      <p:sp>
        <p:nvSpPr>
          <p:cNvPr id="4" name="Slide Number Placeholder 3"/>
          <p:cNvSpPr>
            <a:spLocks noGrp="1"/>
          </p:cNvSpPr>
          <p:nvPr>
            <p:ph type="sldNum" sz="quarter" idx="10"/>
          </p:nvPr>
        </p:nvSpPr>
        <p:spPr/>
        <p:txBody>
          <a:bodyPr/>
          <a:lstStyle/>
          <a:p>
            <a:fld id="{FAE3EC29-9015-4144-A242-1570B21994B4}" type="slidenum">
              <a:rPr lang="en-GB" smtClean="0"/>
              <a:t>6</a:t>
            </a:fld>
            <a:endParaRPr lang="en-GB"/>
          </a:p>
        </p:txBody>
      </p:sp>
    </p:spTree>
    <p:extLst>
      <p:ext uri="{BB962C8B-B14F-4D97-AF65-F5344CB8AC3E}">
        <p14:creationId xmlns:p14="http://schemas.microsoft.com/office/powerpoint/2010/main" val="6853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7</a:t>
            </a:fld>
            <a:endParaRPr lang="en-GB"/>
          </a:p>
        </p:txBody>
      </p:sp>
    </p:spTree>
    <p:extLst>
      <p:ext uri="{BB962C8B-B14F-4D97-AF65-F5344CB8AC3E}">
        <p14:creationId xmlns:p14="http://schemas.microsoft.com/office/powerpoint/2010/main" val="40968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8</a:t>
            </a:fld>
            <a:endParaRPr lang="en-GB"/>
          </a:p>
        </p:txBody>
      </p:sp>
    </p:spTree>
    <p:extLst>
      <p:ext uri="{BB962C8B-B14F-4D97-AF65-F5344CB8AC3E}">
        <p14:creationId xmlns:p14="http://schemas.microsoft.com/office/powerpoint/2010/main" val="172227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Comma after “dangerous”</a:t>
            </a:r>
          </a:p>
        </p:txBody>
      </p:sp>
      <p:sp>
        <p:nvSpPr>
          <p:cNvPr id="4" name="Slide Number Placeholder 3"/>
          <p:cNvSpPr>
            <a:spLocks noGrp="1"/>
          </p:cNvSpPr>
          <p:nvPr>
            <p:ph type="sldNum" sz="quarter" idx="10"/>
          </p:nvPr>
        </p:nvSpPr>
        <p:spPr/>
        <p:txBody>
          <a:bodyPr/>
          <a:lstStyle/>
          <a:p>
            <a:fld id="{FAE3EC29-9015-4144-A242-1570B21994B4}" type="slidenum">
              <a:rPr lang="en-GB" smtClean="0"/>
              <a:t>9</a:t>
            </a:fld>
            <a:endParaRPr lang="en-GB"/>
          </a:p>
        </p:txBody>
      </p:sp>
    </p:spTree>
    <p:extLst>
      <p:ext uri="{BB962C8B-B14F-4D97-AF65-F5344CB8AC3E}">
        <p14:creationId xmlns:p14="http://schemas.microsoft.com/office/powerpoint/2010/main" val="52409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355177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FEEECA"/>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FEEECA"/>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FEEECA"/>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25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FEEECA"/>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FEEECA"/>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8544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51C0A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FEEECA"/>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FEEECA"/>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64668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Tree>
    <p:extLst>
      <p:ext uri="{BB962C8B-B14F-4D97-AF65-F5344CB8AC3E}">
        <p14:creationId xmlns:p14="http://schemas.microsoft.com/office/powerpoint/2010/main" val="70449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283683"/>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83683"/>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257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283683"/>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83683"/>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330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EEEC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283683"/>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83683"/>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0815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263286"/>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7" r:id="rId3"/>
    <p:sldLayoutId id="2147483719" r:id="rId4"/>
    <p:sldLayoutId id="2147483713" r:id="rId5"/>
    <p:sldLayoutId id="2147483714" r:id="rId6"/>
    <p:sldLayoutId id="2147483716" r:id="rId7"/>
    <p:sldLayoutId id="2147483718"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9" userDrawn="1">
          <p15:clr>
            <a:srgbClr val="F26B43"/>
          </p15:clr>
        </p15:guide>
        <p15:guide id="3" pos="6902" userDrawn="1">
          <p15:clr>
            <a:srgbClr val="F26B43"/>
          </p15:clr>
        </p15:guide>
        <p15:guide id="6" pos="3840" userDrawn="1">
          <p15:clr>
            <a:srgbClr val="F26B43"/>
          </p15:clr>
        </p15:guide>
        <p15:guide id="8" pos="710" userDrawn="1">
          <p15:clr>
            <a:srgbClr val="F26B43"/>
          </p15:clr>
        </p15:guide>
        <p15:guide id="13" orient="horz" pos="2137" userDrawn="1">
          <p15:clr>
            <a:srgbClr val="F26B43"/>
          </p15:clr>
        </p15:guide>
        <p15:guide id="14" orient="horz" pos="3929" userDrawn="1">
          <p15:clr>
            <a:srgbClr val="F26B43"/>
          </p15:clr>
        </p15:guide>
        <p15:guide id="15" pos="17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B5BD7-0ECC-FD4A-82EE-7315CCA05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58" y="0"/>
            <a:ext cx="12184083" cy="6858000"/>
          </a:xfrm>
          <a:prstGeom prst="rect">
            <a:avLst/>
          </a:prstGeom>
        </p:spPr>
      </p:pic>
      <p:sp>
        <p:nvSpPr>
          <p:cNvPr id="7" name="Rectangle 6">
            <a:extLst>
              <a:ext uri="{FF2B5EF4-FFF2-40B4-BE49-F238E27FC236}">
                <a16:creationId xmlns:a16="http://schemas.microsoft.com/office/drawing/2014/main" id="{451753DA-5EBA-AB49-AEAD-6E9210EA0137}"/>
              </a:ext>
            </a:extLst>
          </p:cNvPr>
          <p:cNvSpPr/>
          <p:nvPr/>
        </p:nvSpPr>
        <p:spPr>
          <a:xfrm>
            <a:off x="0" y="0"/>
            <a:ext cx="12192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E23630-AA23-DB47-8710-823DCA4F8185}"/>
              </a:ext>
            </a:extLst>
          </p:cNvPr>
          <p:cNvSpPr/>
          <p:nvPr/>
        </p:nvSpPr>
        <p:spPr>
          <a:xfrm>
            <a:off x="484912" y="440037"/>
            <a:ext cx="7946631" cy="2548994"/>
          </a:xfrm>
          <a:prstGeom prst="rect">
            <a:avLst/>
          </a:prstGeom>
          <a:effectLst/>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THINK.</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DO.SPRINTS.</a:t>
            </a:r>
          </a:p>
        </p:txBody>
      </p:sp>
      <p:pic>
        <p:nvPicPr>
          <p:cNvPr id="5" name="Picture 4">
            <a:extLst>
              <a:ext uri="{FF2B5EF4-FFF2-40B4-BE49-F238E27FC236}">
                <a16:creationId xmlns:a16="http://schemas.microsoft.com/office/drawing/2014/main" id="{246FD795-8213-5E4D-B866-25214BDCA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Tree>
    <p:extLst>
      <p:ext uri="{BB962C8B-B14F-4D97-AF65-F5344CB8AC3E}">
        <p14:creationId xmlns:p14="http://schemas.microsoft.com/office/powerpoint/2010/main" val="272546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38EBD1B-6FF3-BE44-9AD2-BFE06295606B}"/>
              </a:ext>
            </a:extLst>
          </p:cNvPr>
          <p:cNvSpPr txBox="1">
            <a:spLocks/>
          </p:cNvSpPr>
          <p:nvPr/>
        </p:nvSpPr>
        <p:spPr>
          <a:xfrm rot="16200000">
            <a:off x="198457" y="3229138"/>
            <a:ext cx="4102430" cy="416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schemeClr val="bg1"/>
                </a:solidFill>
                <a:latin typeface="Arial" panose="020B0604020202020204" pitchFamily="34" charset="0"/>
                <a:cs typeface="Arial" panose="020B0604020202020204" pitchFamily="34" charset="0"/>
              </a:rPr>
              <a:t>The five behaviours model</a:t>
            </a:r>
            <a:endParaRPr lang="en-US" sz="2400" dirty="0">
              <a:solidFill>
                <a:schemeClr val="bg1"/>
              </a:solidFill>
              <a:latin typeface="Arial" panose="020B0604020202020204" pitchFamily="34" charset="0"/>
              <a:cs typeface="Arial" panose="020B0604020202020204" pitchFamily="34" charset="0"/>
            </a:endParaRPr>
          </a:p>
        </p:txBody>
      </p:sp>
      <p:sp>
        <p:nvSpPr>
          <p:cNvPr id="10" name="Triangle 9">
            <a:extLst>
              <a:ext uri="{FF2B5EF4-FFF2-40B4-BE49-F238E27FC236}">
                <a16:creationId xmlns:a16="http://schemas.microsoft.com/office/drawing/2014/main" id="{0995F8B1-97CD-B949-BB4B-AB4C9B12BC1F}"/>
              </a:ext>
            </a:extLst>
          </p:cNvPr>
          <p:cNvSpPr/>
          <p:nvPr/>
        </p:nvSpPr>
        <p:spPr>
          <a:xfrm>
            <a:off x="3862803" y="1376830"/>
            <a:ext cx="5522400" cy="4111816"/>
          </a:xfrm>
          <a:prstGeom prst="triangle">
            <a:avLst/>
          </a:prstGeom>
          <a:solidFill>
            <a:srgbClr val="FEE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FDB5C75-1ACB-7249-9F2F-D44AF1EC743F}"/>
              </a:ext>
            </a:extLst>
          </p:cNvPr>
          <p:cNvGrpSpPr/>
          <p:nvPr/>
        </p:nvGrpSpPr>
        <p:grpSpPr>
          <a:xfrm>
            <a:off x="3862803" y="1386203"/>
            <a:ext cx="5596491" cy="4102443"/>
            <a:chOff x="3334800" y="1278243"/>
            <a:chExt cx="5596491" cy="4102443"/>
          </a:xfrm>
        </p:grpSpPr>
        <p:cxnSp>
          <p:nvCxnSpPr>
            <p:cNvPr id="11" name="Straight Connector 10">
              <a:extLst>
                <a:ext uri="{FF2B5EF4-FFF2-40B4-BE49-F238E27FC236}">
                  <a16:creationId xmlns:a16="http://schemas.microsoft.com/office/drawing/2014/main" id="{E046A6EA-0112-9046-BEFD-260F158A649F}"/>
                </a:ext>
              </a:extLst>
            </p:cNvPr>
            <p:cNvCxnSpPr>
              <a:cxnSpLocks/>
            </p:cNvCxnSpPr>
            <p:nvPr/>
          </p:nvCxnSpPr>
          <p:spPr>
            <a:xfrm>
              <a:off x="3334800" y="5380686"/>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2720-69D5-0F4A-907F-44E60D4D7A0F}"/>
                </a:ext>
              </a:extLst>
            </p:cNvPr>
            <p:cNvCxnSpPr>
              <a:cxnSpLocks/>
            </p:cNvCxnSpPr>
            <p:nvPr/>
          </p:nvCxnSpPr>
          <p:spPr>
            <a:xfrm>
              <a:off x="3408891" y="1278243"/>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203BA-2D7F-C94A-895F-8C979C07127C}"/>
                </a:ext>
              </a:extLst>
            </p:cNvPr>
            <p:cNvCxnSpPr>
              <a:cxnSpLocks/>
            </p:cNvCxnSpPr>
            <p:nvPr/>
          </p:nvCxnSpPr>
          <p:spPr>
            <a:xfrm>
              <a:off x="3334800" y="2098732"/>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C91EB8-7E4F-A540-9D9A-4B98AFF684F0}"/>
                </a:ext>
              </a:extLst>
            </p:cNvPr>
            <p:cNvCxnSpPr>
              <a:cxnSpLocks/>
            </p:cNvCxnSpPr>
            <p:nvPr/>
          </p:nvCxnSpPr>
          <p:spPr>
            <a:xfrm>
              <a:off x="3334800" y="2919221"/>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AEEEC7-E3A3-F04B-B11B-FCC13CE2C551}"/>
                </a:ext>
              </a:extLst>
            </p:cNvPr>
            <p:cNvCxnSpPr>
              <a:cxnSpLocks/>
            </p:cNvCxnSpPr>
            <p:nvPr/>
          </p:nvCxnSpPr>
          <p:spPr>
            <a:xfrm>
              <a:off x="3334800" y="3739710"/>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994B67-8792-3146-B901-B1A30E772D9F}"/>
                </a:ext>
              </a:extLst>
            </p:cNvPr>
            <p:cNvCxnSpPr>
              <a:cxnSpLocks/>
            </p:cNvCxnSpPr>
            <p:nvPr/>
          </p:nvCxnSpPr>
          <p:spPr>
            <a:xfrm>
              <a:off x="3334800" y="4560199"/>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4CAF039E-486B-1D48-A650-378C78880FC1}"/>
              </a:ext>
            </a:extLst>
          </p:cNvPr>
          <p:cNvSpPr/>
          <p:nvPr/>
        </p:nvSpPr>
        <p:spPr>
          <a:xfrm>
            <a:off x="6100367" y="1657948"/>
            <a:ext cx="1047273" cy="276999"/>
          </a:xfrm>
          <a:prstGeom prst="rect">
            <a:avLst/>
          </a:prstGeom>
        </p:spPr>
        <p:txBody>
          <a:bodyPr wrap="none" lIns="0" tIns="0" rIns="0" bIns="0" anchor="ctr">
            <a:noAutofit/>
          </a:bodyPr>
          <a:lstStyle/>
          <a:p>
            <a:pPr algn="ctr"/>
            <a:r>
              <a:rPr lang="en-GB" sz="1100" b="1" spc="200" dirty="0">
                <a:solidFill>
                  <a:srgbClr val="283683"/>
                </a:solidFill>
                <a:latin typeface="Arial" panose="020B0604020202020204" pitchFamily="34" charset="0"/>
                <a:cs typeface="Arial" panose="020B0604020202020204" pitchFamily="34" charset="0"/>
              </a:rPr>
              <a:t>RESULTS</a:t>
            </a:r>
            <a:endParaRPr lang="en-US" sz="1100" b="1" spc="200" dirty="0">
              <a:solidFill>
                <a:srgbClr val="283683"/>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35EA8EC-056F-B542-8613-2D21C5737E37}"/>
              </a:ext>
            </a:extLst>
          </p:cNvPr>
          <p:cNvSpPr/>
          <p:nvPr/>
        </p:nvSpPr>
        <p:spPr>
          <a:xfrm>
            <a:off x="5300245" y="2478437"/>
            <a:ext cx="2647516" cy="276999"/>
          </a:xfrm>
          <a:prstGeom prst="rect">
            <a:avLst/>
          </a:prstGeom>
        </p:spPr>
        <p:txBody>
          <a:bodyPr wrap="none" lIns="0" tIns="0" rIns="0" bIns="0" anchor="ctr">
            <a:noAutofit/>
          </a:bodyPr>
          <a:lstStyle/>
          <a:p>
            <a:pPr algn="ctr"/>
            <a:r>
              <a:rPr lang="en-GB" sz="1100" b="1" spc="200" dirty="0">
                <a:solidFill>
                  <a:srgbClr val="283683"/>
                </a:solidFill>
                <a:latin typeface="Arial" panose="020B0604020202020204" pitchFamily="34" charset="0"/>
                <a:cs typeface="Arial" panose="020B0604020202020204" pitchFamily="34" charset="0"/>
              </a:rPr>
              <a:t>ACCOUNTABILITY</a:t>
            </a:r>
            <a:endParaRPr lang="en-US" sz="1100" b="1" spc="200" dirty="0">
              <a:solidFill>
                <a:srgbClr val="283683"/>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B623456-A021-0D4E-BA9A-8509A9373B64}"/>
              </a:ext>
            </a:extLst>
          </p:cNvPr>
          <p:cNvSpPr/>
          <p:nvPr/>
        </p:nvSpPr>
        <p:spPr>
          <a:xfrm>
            <a:off x="5300245" y="3298926"/>
            <a:ext cx="2647516" cy="276999"/>
          </a:xfrm>
          <a:prstGeom prst="rect">
            <a:avLst/>
          </a:prstGeom>
        </p:spPr>
        <p:txBody>
          <a:bodyPr wrap="none" lIns="0" tIns="0" rIns="0" bIns="0" anchor="ctr">
            <a:noAutofit/>
          </a:bodyPr>
          <a:lstStyle/>
          <a:p>
            <a:pPr algn="ctr"/>
            <a:r>
              <a:rPr lang="en-GB" sz="1100" b="1" spc="200" dirty="0">
                <a:solidFill>
                  <a:srgbClr val="283683"/>
                </a:solidFill>
                <a:latin typeface="Arial" panose="020B0604020202020204" pitchFamily="34" charset="0"/>
                <a:cs typeface="Arial" panose="020B0604020202020204" pitchFamily="34" charset="0"/>
              </a:rPr>
              <a:t>COMMITMENT</a:t>
            </a:r>
            <a:endParaRPr lang="en-US" sz="1100" b="1" spc="200" dirty="0">
              <a:solidFill>
                <a:srgbClr val="283683"/>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7D97FBF-E62B-F649-B94C-5ED4D0BDD6A0}"/>
              </a:ext>
            </a:extLst>
          </p:cNvPr>
          <p:cNvSpPr/>
          <p:nvPr/>
        </p:nvSpPr>
        <p:spPr>
          <a:xfrm>
            <a:off x="5300245" y="4119415"/>
            <a:ext cx="2647516" cy="276999"/>
          </a:xfrm>
          <a:prstGeom prst="rect">
            <a:avLst/>
          </a:prstGeom>
        </p:spPr>
        <p:txBody>
          <a:bodyPr wrap="none" lIns="0" tIns="0" rIns="0" bIns="0" anchor="ctr">
            <a:noAutofit/>
          </a:bodyPr>
          <a:lstStyle/>
          <a:p>
            <a:pPr algn="ctr"/>
            <a:r>
              <a:rPr lang="en-GB" sz="1100" b="1" spc="200" dirty="0">
                <a:solidFill>
                  <a:srgbClr val="283683"/>
                </a:solidFill>
                <a:latin typeface="Arial" panose="020B0604020202020204" pitchFamily="34" charset="0"/>
                <a:cs typeface="Arial" panose="020B0604020202020204" pitchFamily="34" charset="0"/>
              </a:rPr>
              <a:t>CONFLICT</a:t>
            </a:r>
            <a:endParaRPr lang="en-US" sz="1100" b="1" spc="200" dirty="0">
              <a:solidFill>
                <a:srgbClr val="283683"/>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4D2171E-E771-1F47-B128-251A7796E708}"/>
              </a:ext>
            </a:extLst>
          </p:cNvPr>
          <p:cNvSpPr/>
          <p:nvPr/>
        </p:nvSpPr>
        <p:spPr>
          <a:xfrm>
            <a:off x="5300245" y="4939904"/>
            <a:ext cx="2647516" cy="276999"/>
          </a:xfrm>
          <a:prstGeom prst="rect">
            <a:avLst/>
          </a:prstGeom>
        </p:spPr>
        <p:txBody>
          <a:bodyPr wrap="none" lIns="0" tIns="0" rIns="0" bIns="0" anchor="ctr">
            <a:noAutofit/>
          </a:bodyPr>
          <a:lstStyle/>
          <a:p>
            <a:pPr algn="ctr"/>
            <a:r>
              <a:rPr lang="en-GB" sz="1100" b="1" spc="200" dirty="0">
                <a:solidFill>
                  <a:srgbClr val="283683"/>
                </a:solidFill>
                <a:latin typeface="Arial" panose="020B0604020202020204" pitchFamily="34" charset="0"/>
                <a:cs typeface="Arial" panose="020B0604020202020204" pitchFamily="34" charset="0"/>
              </a:rPr>
              <a:t>TRUST</a:t>
            </a:r>
            <a:endParaRPr lang="en-US" sz="1100" b="1" spc="200" dirty="0">
              <a:solidFill>
                <a:srgbClr val="28368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ED73E7D-466B-F142-9C5A-69DA17E2A1CC}"/>
              </a:ext>
            </a:extLst>
          </p:cNvPr>
          <p:cNvSpPr/>
          <p:nvPr/>
        </p:nvSpPr>
        <p:spPr>
          <a:xfrm>
            <a:off x="4217456" y="1657948"/>
            <a:ext cx="1636097" cy="276999"/>
          </a:xfrm>
          <a:prstGeom prst="rect">
            <a:avLst/>
          </a:prstGeom>
        </p:spPr>
        <p:txBody>
          <a:bodyPr wrap="none" lIns="0" tIns="0" rIns="0" bIns="0" anchor="ctr">
            <a:noAutofit/>
          </a:bodyPr>
          <a:lstStyle/>
          <a:p>
            <a:pPr algn="r"/>
            <a:r>
              <a:rPr lang="en-GB" sz="1400" i="1" spc="50" dirty="0">
                <a:solidFill>
                  <a:srgbClr val="FEEECA"/>
                </a:solidFill>
                <a:latin typeface="Arial" panose="020B0604020202020204" pitchFamily="34" charset="0"/>
                <a:cs typeface="Arial" panose="020B0604020202020204" pitchFamily="34" charset="0"/>
              </a:rPr>
              <a:t>Focusing on…</a:t>
            </a:r>
            <a:endParaRPr lang="en-US" sz="1400" i="1" spc="50" dirty="0">
              <a:solidFill>
                <a:srgbClr val="FEEECA"/>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951CACF-F9E5-9749-83F5-2F32130BA79D}"/>
              </a:ext>
            </a:extLst>
          </p:cNvPr>
          <p:cNvSpPr/>
          <p:nvPr/>
        </p:nvSpPr>
        <p:spPr>
          <a:xfrm>
            <a:off x="3764568" y="2478437"/>
            <a:ext cx="1636098" cy="276999"/>
          </a:xfrm>
          <a:prstGeom prst="rect">
            <a:avLst/>
          </a:prstGeom>
        </p:spPr>
        <p:txBody>
          <a:bodyPr wrap="none" lIns="0" tIns="0" rIns="0" bIns="0" anchor="ctr">
            <a:noAutofit/>
          </a:bodyPr>
          <a:lstStyle/>
          <a:p>
            <a:pPr algn="r"/>
            <a:r>
              <a:rPr lang="en-GB" sz="1400" i="1" spc="50" dirty="0">
                <a:solidFill>
                  <a:srgbClr val="FEEECA"/>
                </a:solidFill>
                <a:latin typeface="Arial" panose="020B0604020202020204" pitchFamily="34" charset="0"/>
                <a:cs typeface="Arial" panose="020B0604020202020204" pitchFamily="34" charset="0"/>
              </a:rPr>
              <a:t>Embracing…</a:t>
            </a:r>
            <a:endParaRPr lang="en-US" sz="1400" i="1" spc="50" dirty="0">
              <a:solidFill>
                <a:srgbClr val="FEEECA"/>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FB97146-473B-9F40-B6CE-96B44743F525}"/>
              </a:ext>
            </a:extLst>
          </p:cNvPr>
          <p:cNvSpPr/>
          <p:nvPr/>
        </p:nvSpPr>
        <p:spPr>
          <a:xfrm>
            <a:off x="3118845" y="3298926"/>
            <a:ext cx="1636098" cy="276999"/>
          </a:xfrm>
          <a:prstGeom prst="rect">
            <a:avLst/>
          </a:prstGeom>
        </p:spPr>
        <p:txBody>
          <a:bodyPr wrap="none" lIns="0" tIns="0" rIns="0" bIns="0" anchor="ctr">
            <a:noAutofit/>
          </a:bodyPr>
          <a:lstStyle/>
          <a:p>
            <a:pPr algn="r"/>
            <a:r>
              <a:rPr lang="en-GB" sz="1400" i="1" spc="50" dirty="0">
                <a:solidFill>
                  <a:srgbClr val="FEEECA"/>
                </a:solidFill>
                <a:latin typeface="Arial" panose="020B0604020202020204" pitchFamily="34" charset="0"/>
                <a:cs typeface="Arial" panose="020B0604020202020204" pitchFamily="34" charset="0"/>
              </a:rPr>
              <a:t>Achieving…</a:t>
            </a:r>
            <a:endParaRPr lang="en-US" sz="1400" i="1" spc="50" dirty="0">
              <a:solidFill>
                <a:srgbClr val="FEEECA"/>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10E1CDDC-220F-8E47-A1FE-8DEFF51C6674}"/>
              </a:ext>
            </a:extLst>
          </p:cNvPr>
          <p:cNvSpPr/>
          <p:nvPr/>
        </p:nvSpPr>
        <p:spPr>
          <a:xfrm>
            <a:off x="2581359" y="4119415"/>
            <a:ext cx="1636097" cy="276999"/>
          </a:xfrm>
          <a:prstGeom prst="rect">
            <a:avLst/>
          </a:prstGeom>
        </p:spPr>
        <p:txBody>
          <a:bodyPr wrap="none" lIns="0" tIns="0" rIns="0" bIns="0" anchor="ctr">
            <a:noAutofit/>
          </a:bodyPr>
          <a:lstStyle/>
          <a:p>
            <a:pPr algn="r"/>
            <a:r>
              <a:rPr lang="en-GB" sz="1400" i="1" spc="50" dirty="0">
                <a:solidFill>
                  <a:srgbClr val="FEEECA"/>
                </a:solidFill>
                <a:latin typeface="Arial" panose="020B0604020202020204" pitchFamily="34" charset="0"/>
                <a:cs typeface="Arial" panose="020B0604020202020204" pitchFamily="34" charset="0"/>
              </a:rPr>
              <a:t>Mastering…</a:t>
            </a:r>
            <a:endParaRPr lang="en-US" sz="1400" i="1" spc="50" dirty="0">
              <a:solidFill>
                <a:srgbClr val="FEEECA"/>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EBF659D-72F1-E443-8A86-B91DF742AB34}"/>
              </a:ext>
            </a:extLst>
          </p:cNvPr>
          <p:cNvSpPr/>
          <p:nvPr/>
        </p:nvSpPr>
        <p:spPr>
          <a:xfrm>
            <a:off x="1889077" y="4939904"/>
            <a:ext cx="1734951" cy="276999"/>
          </a:xfrm>
          <a:prstGeom prst="rect">
            <a:avLst/>
          </a:prstGeom>
        </p:spPr>
        <p:txBody>
          <a:bodyPr wrap="none" lIns="0" tIns="0" rIns="0" bIns="0" anchor="ctr">
            <a:noAutofit/>
          </a:bodyPr>
          <a:lstStyle/>
          <a:p>
            <a:pPr algn="r"/>
            <a:r>
              <a:rPr lang="en-GB" sz="1400" i="1" spc="50" dirty="0">
                <a:solidFill>
                  <a:srgbClr val="FEEECA"/>
                </a:solidFill>
                <a:latin typeface="Arial" panose="020B0604020202020204" pitchFamily="34" charset="0"/>
                <a:cs typeface="Arial" panose="020B0604020202020204" pitchFamily="34" charset="0"/>
              </a:rPr>
              <a:t>Building…</a:t>
            </a:r>
            <a:endParaRPr lang="en-US" sz="1400" i="1" spc="50" dirty="0">
              <a:solidFill>
                <a:srgbClr val="FEEECA"/>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8982218-3382-DD40-BE0E-EF3DCD60ABC1}"/>
              </a:ext>
            </a:extLst>
          </p:cNvPr>
          <p:cNvSpPr/>
          <p:nvPr/>
        </p:nvSpPr>
        <p:spPr>
          <a:xfrm>
            <a:off x="7537869" y="1657948"/>
            <a:ext cx="2634976" cy="276999"/>
          </a:xfrm>
          <a:prstGeom prst="rect">
            <a:avLst/>
          </a:prstGeom>
        </p:spPr>
        <p:txBody>
          <a:bodyPr wrap="none" lIns="0" tIns="0" rIns="0" bIns="0" anchor="ctr">
            <a:noAutofit/>
          </a:bodyPr>
          <a:lstStyle/>
          <a:p>
            <a:r>
              <a:rPr lang="en-GB" sz="1400" i="1" spc="50" dirty="0">
                <a:solidFill>
                  <a:srgbClr val="FEEECA"/>
                </a:solidFill>
                <a:latin typeface="Arial" panose="020B0604020202020204" pitchFamily="34" charset="0"/>
                <a:cs typeface="Arial" panose="020B0604020202020204" pitchFamily="34" charset="0"/>
              </a:rPr>
              <a:t>Focus on collective outcome</a:t>
            </a:r>
            <a:endParaRPr lang="en-US" sz="1400" i="1" spc="50" dirty="0">
              <a:solidFill>
                <a:srgbClr val="FEEECA"/>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C374B0A-F989-6548-98E0-61B82F1FB352}"/>
              </a:ext>
            </a:extLst>
          </p:cNvPr>
          <p:cNvSpPr/>
          <p:nvPr/>
        </p:nvSpPr>
        <p:spPr>
          <a:xfrm>
            <a:off x="8037308" y="2478437"/>
            <a:ext cx="3178206" cy="276999"/>
          </a:xfrm>
          <a:prstGeom prst="rect">
            <a:avLst/>
          </a:prstGeom>
        </p:spPr>
        <p:txBody>
          <a:bodyPr wrap="none" lIns="0" tIns="0" rIns="0" bIns="0" anchor="ctr">
            <a:noAutofit/>
          </a:bodyPr>
          <a:lstStyle/>
          <a:p>
            <a:r>
              <a:rPr lang="en-GB" sz="1400" i="1" spc="50" dirty="0">
                <a:solidFill>
                  <a:srgbClr val="FEEECA"/>
                </a:solidFill>
                <a:latin typeface="Arial" panose="020B0604020202020204" pitchFamily="34" charset="0"/>
                <a:cs typeface="Arial" panose="020B0604020202020204" pitchFamily="34" charset="0"/>
              </a:rPr>
              <a:t>Full attainment of commitments</a:t>
            </a:r>
            <a:endParaRPr lang="en-US" sz="1400" i="1" spc="50" dirty="0">
              <a:solidFill>
                <a:srgbClr val="FEEECA"/>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48F6A93-563F-3E44-A305-27F9F7E30E68}"/>
              </a:ext>
            </a:extLst>
          </p:cNvPr>
          <p:cNvSpPr/>
          <p:nvPr/>
        </p:nvSpPr>
        <p:spPr>
          <a:xfrm>
            <a:off x="8608497" y="3298926"/>
            <a:ext cx="2099517" cy="276999"/>
          </a:xfrm>
          <a:prstGeom prst="rect">
            <a:avLst/>
          </a:prstGeom>
        </p:spPr>
        <p:txBody>
          <a:bodyPr wrap="none" lIns="0" tIns="0" rIns="0" bIns="0" anchor="ctr">
            <a:noAutofit/>
          </a:bodyPr>
          <a:lstStyle/>
          <a:p>
            <a:r>
              <a:rPr lang="en-GB" sz="1400" i="1" spc="50" dirty="0">
                <a:solidFill>
                  <a:srgbClr val="FEEECA"/>
                </a:solidFill>
                <a:latin typeface="Arial" panose="020B0604020202020204" pitchFamily="34" charset="0"/>
                <a:cs typeface="Arial" panose="020B0604020202020204" pitchFamily="34" charset="0"/>
              </a:rPr>
              <a:t>Clarification and buy-in</a:t>
            </a:r>
            <a:endParaRPr lang="en-US" sz="1400" i="1" spc="50" dirty="0">
              <a:solidFill>
                <a:srgbClr val="FEEECA"/>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34C7120-DC5F-1446-8341-FAA34DA8DD71}"/>
              </a:ext>
            </a:extLst>
          </p:cNvPr>
          <p:cNvSpPr/>
          <p:nvPr/>
        </p:nvSpPr>
        <p:spPr>
          <a:xfrm>
            <a:off x="9181614" y="4119415"/>
            <a:ext cx="1636097" cy="276999"/>
          </a:xfrm>
          <a:prstGeom prst="rect">
            <a:avLst/>
          </a:prstGeom>
        </p:spPr>
        <p:txBody>
          <a:bodyPr wrap="none" lIns="0" tIns="0" rIns="0" bIns="0" anchor="ctr">
            <a:noAutofit/>
          </a:bodyPr>
          <a:lstStyle/>
          <a:p>
            <a:r>
              <a:rPr lang="en-GB" sz="1400" i="1" spc="50" dirty="0">
                <a:solidFill>
                  <a:srgbClr val="FEEECA"/>
                </a:solidFill>
                <a:latin typeface="Arial" panose="020B0604020202020204" pitchFamily="34" charset="0"/>
                <a:cs typeface="Arial" panose="020B0604020202020204" pitchFamily="34" charset="0"/>
              </a:rPr>
              <a:t>Constructive debate</a:t>
            </a:r>
            <a:endParaRPr lang="en-US" sz="1400" i="1" spc="50" dirty="0">
              <a:solidFill>
                <a:srgbClr val="FEEECA"/>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11235E4-0220-4C4D-9F54-98969290AEE2}"/>
              </a:ext>
            </a:extLst>
          </p:cNvPr>
          <p:cNvSpPr/>
          <p:nvPr/>
        </p:nvSpPr>
        <p:spPr>
          <a:xfrm>
            <a:off x="9658256" y="4939904"/>
            <a:ext cx="2068525" cy="276999"/>
          </a:xfrm>
          <a:prstGeom prst="rect">
            <a:avLst/>
          </a:prstGeom>
        </p:spPr>
        <p:txBody>
          <a:bodyPr wrap="none" lIns="0" tIns="0" rIns="0" bIns="0" anchor="ctr">
            <a:noAutofit/>
          </a:bodyPr>
          <a:lstStyle/>
          <a:p>
            <a:r>
              <a:rPr lang="en-GB" sz="1400" i="1" spc="50" dirty="0">
                <a:solidFill>
                  <a:srgbClr val="FEEECA"/>
                </a:solidFill>
                <a:latin typeface="Arial" panose="020B0604020202020204" pitchFamily="34" charset="0"/>
                <a:cs typeface="Arial" panose="020B0604020202020204" pitchFamily="34" charset="0"/>
              </a:rPr>
              <a:t>Vulnerability without </a:t>
            </a:r>
            <a:br>
              <a:rPr lang="en-GB" sz="1400" i="1" spc="50" dirty="0">
                <a:solidFill>
                  <a:srgbClr val="FEEECA"/>
                </a:solidFill>
                <a:latin typeface="Arial" panose="020B0604020202020204" pitchFamily="34" charset="0"/>
                <a:cs typeface="Arial" panose="020B0604020202020204" pitchFamily="34" charset="0"/>
              </a:rPr>
            </a:br>
            <a:r>
              <a:rPr lang="en-GB" sz="1400" i="1" spc="50" dirty="0">
                <a:solidFill>
                  <a:srgbClr val="FEEECA"/>
                </a:solidFill>
                <a:latin typeface="Arial" panose="020B0604020202020204" pitchFamily="34" charset="0"/>
                <a:cs typeface="Arial" panose="020B0604020202020204" pitchFamily="34" charset="0"/>
              </a:rPr>
              <a:t>fear of repercussions</a:t>
            </a:r>
            <a:endParaRPr lang="en-US" sz="1400" i="1" spc="50" dirty="0">
              <a:solidFill>
                <a:srgbClr val="FEEECA"/>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4BBA8AE-6BDB-254A-B01E-FEE32131FE92}"/>
              </a:ext>
            </a:extLst>
          </p:cNvPr>
          <p:cNvSpPr>
            <a:spLocks noGrp="1"/>
          </p:cNvSpPr>
          <p:nvPr>
            <p:ph sz="quarter" idx="11"/>
          </p:nvPr>
        </p:nvSpPr>
        <p:spPr>
          <a:xfrm>
            <a:off x="442913" y="464375"/>
            <a:ext cx="2130605" cy="433388"/>
          </a:xfrm>
        </p:spPr>
        <p:txBody>
          <a:bodyPr/>
          <a:lstStyle/>
          <a:p>
            <a:r>
              <a:rPr lang="en-US" dirty="0"/>
              <a:t>VULNERABILITY-BASED TRUST</a:t>
            </a:r>
          </a:p>
        </p:txBody>
      </p:sp>
      <p:sp>
        <p:nvSpPr>
          <p:cNvPr id="36" name="Rectangle 35">
            <a:extLst>
              <a:ext uri="{FF2B5EF4-FFF2-40B4-BE49-F238E27FC236}">
                <a16:creationId xmlns:a16="http://schemas.microsoft.com/office/drawing/2014/main" id="{634C7120-DC5F-1446-8341-FAA34DA8DD71}"/>
              </a:ext>
            </a:extLst>
          </p:cNvPr>
          <p:cNvSpPr/>
          <p:nvPr/>
        </p:nvSpPr>
        <p:spPr>
          <a:xfrm>
            <a:off x="9334014" y="6196215"/>
            <a:ext cx="1636097" cy="276999"/>
          </a:xfrm>
          <a:prstGeom prst="rect">
            <a:avLst/>
          </a:prstGeom>
        </p:spPr>
        <p:txBody>
          <a:bodyPr wrap="none" lIns="0" tIns="0" rIns="0" bIns="0" anchor="ctr">
            <a:noAutofit/>
          </a:bodyPr>
          <a:lstStyle/>
          <a:p>
            <a:r>
              <a:rPr lang="en-GB" sz="1000" i="1" spc="50" dirty="0">
                <a:solidFill>
                  <a:srgbClr val="FEEECA"/>
                </a:solidFill>
                <a:latin typeface="Arial" panose="020B0604020202020204" pitchFamily="34" charset="0"/>
                <a:cs typeface="Arial" panose="020B0604020202020204" pitchFamily="34" charset="0"/>
              </a:rPr>
              <a:t>Reference: </a:t>
            </a:r>
            <a:r>
              <a:rPr lang="en-GB" sz="1000" i="1" spc="50" dirty="0" err="1">
                <a:solidFill>
                  <a:srgbClr val="FEEECA"/>
                </a:solidFill>
                <a:latin typeface="Arial" panose="020B0604020202020204" pitchFamily="34" charset="0"/>
                <a:cs typeface="Arial" panose="020B0604020202020204" pitchFamily="34" charset="0"/>
              </a:rPr>
              <a:t>Lencioni</a:t>
            </a:r>
            <a:endParaRPr lang="en-US" sz="1000" i="1" spc="50" dirty="0">
              <a:solidFill>
                <a:srgbClr val="FEEEC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80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463120" y="441325"/>
            <a:ext cx="1940715" cy="161583"/>
          </a:xfrm>
          <a:prstGeom prst="rect">
            <a:avLst/>
          </a:prstGeom>
          <a:noFill/>
        </p:spPr>
        <p:txBody>
          <a:bodyPr wrap="square" lIns="0" tIns="0" rIns="0" bIns="0" rtlCol="0">
            <a:spAutoFit/>
          </a:bodyPr>
          <a:lstStyle/>
          <a:p>
            <a:pPr lvl="0"/>
            <a:r>
              <a:rPr lang="en-US" sz="1050" b="1" spc="40" dirty="0">
                <a:solidFill>
                  <a:srgbClr val="FEEECA"/>
                </a:solidFill>
                <a:latin typeface="Suisse Int'l Mono" panose="020B0509000000000000" pitchFamily="49" charset="77"/>
                <a:cs typeface="Arial" panose="020B0604020202020204" pitchFamily="34" charset="0"/>
              </a:rPr>
              <a:t>WHAT IS COURAGE?</a:t>
            </a:r>
          </a:p>
        </p:txBody>
      </p:sp>
      <p:sp>
        <p:nvSpPr>
          <p:cNvPr id="13" name="TextBox 12">
            <a:extLst>
              <a:ext uri="{FF2B5EF4-FFF2-40B4-BE49-F238E27FC236}">
                <a16:creationId xmlns:a16="http://schemas.microsoft.com/office/drawing/2014/main" id="{14603535-5703-0E43-95EF-E6D1403D867B}"/>
              </a:ext>
            </a:extLst>
          </p:cNvPr>
          <p:cNvSpPr txBox="1"/>
          <p:nvPr/>
        </p:nvSpPr>
        <p:spPr>
          <a:xfrm>
            <a:off x="2755932" y="5042788"/>
            <a:ext cx="3060405" cy="169277"/>
          </a:xfrm>
          <a:prstGeom prst="rect">
            <a:avLst/>
          </a:prstGeom>
          <a:noFill/>
        </p:spPr>
        <p:txBody>
          <a:bodyPr wrap="square" lIns="0" tIns="0" rIns="0" bIns="0" rtlCol="0">
            <a:spAutoFit/>
          </a:bodyPr>
          <a:lstStyle/>
          <a:p>
            <a:r>
              <a:rPr lang="en-US" sz="1100" dirty="0">
                <a:solidFill>
                  <a:srgbClr val="FEEECA"/>
                </a:solidFill>
                <a:latin typeface="Suisse Int'l Mono" panose="020B0509000000000000" pitchFamily="49" charset="77"/>
              </a:rPr>
              <a:t>DR. BRENE BROWN</a:t>
            </a:r>
          </a:p>
        </p:txBody>
      </p:sp>
      <p:sp>
        <p:nvSpPr>
          <p:cNvPr id="8" name="Content Placeholder 7">
            <a:extLst>
              <a:ext uri="{FF2B5EF4-FFF2-40B4-BE49-F238E27FC236}">
                <a16:creationId xmlns:a16="http://schemas.microsoft.com/office/drawing/2014/main" id="{3B98B4C6-9767-914E-9134-B5A8FB2E1AB0}"/>
              </a:ext>
            </a:extLst>
          </p:cNvPr>
          <p:cNvSpPr>
            <a:spLocks noGrp="1"/>
          </p:cNvSpPr>
          <p:nvPr>
            <p:ph sz="quarter" idx="10"/>
          </p:nvPr>
        </p:nvSpPr>
        <p:spPr>
          <a:xfrm>
            <a:off x="2755932" y="401302"/>
            <a:ext cx="8200993" cy="4500636"/>
          </a:xfrm>
        </p:spPr>
        <p:txBody>
          <a:bodyPr/>
          <a:lstStyle/>
          <a:p>
            <a:r>
              <a:rPr lang="en-GB" dirty="0"/>
              <a:t>COURAGE IS TO TELL THE STORY OF WHO YOU ARE WITH YOUR WHOLE HEART.</a:t>
            </a:r>
          </a:p>
        </p:txBody>
      </p:sp>
      <p:pic>
        <p:nvPicPr>
          <p:cNvPr id="10" name="Picture 9">
            <a:extLst>
              <a:ext uri="{FF2B5EF4-FFF2-40B4-BE49-F238E27FC236}">
                <a16:creationId xmlns:a16="http://schemas.microsoft.com/office/drawing/2014/main" id="{4FF1C3BA-DEA9-8D46-8BA4-57E2C9DA41CC}"/>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a:off x="1640428" y="1208090"/>
            <a:ext cx="905120" cy="914400"/>
          </a:xfrm>
          <a:prstGeom prst="rect">
            <a:avLst/>
          </a:prstGeom>
        </p:spPr>
      </p:pic>
      <p:pic>
        <p:nvPicPr>
          <p:cNvPr id="20" name="Picture 19">
            <a:extLst>
              <a:ext uri="{FF2B5EF4-FFF2-40B4-BE49-F238E27FC236}">
                <a16:creationId xmlns:a16="http://schemas.microsoft.com/office/drawing/2014/main" id="{DAAAFDF0-54DE-EB4E-9BB1-82066CBEF02A}"/>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rot="10800000">
            <a:off x="5979589" y="3869801"/>
            <a:ext cx="905120" cy="914400"/>
          </a:xfrm>
          <a:prstGeom prst="rect">
            <a:avLst/>
          </a:prstGeom>
        </p:spPr>
      </p:pic>
    </p:spTree>
    <p:extLst>
      <p:ext uri="{BB962C8B-B14F-4D97-AF65-F5344CB8AC3E}">
        <p14:creationId xmlns:p14="http://schemas.microsoft.com/office/powerpoint/2010/main" val="341894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463120" y="441325"/>
            <a:ext cx="1940715" cy="161583"/>
          </a:xfrm>
          <a:prstGeom prst="rect">
            <a:avLst/>
          </a:prstGeom>
          <a:noFill/>
        </p:spPr>
        <p:txBody>
          <a:bodyPr wrap="square" lIns="0" tIns="0" rIns="0" bIns="0" rtlCol="0">
            <a:spAutoFit/>
          </a:bodyPr>
          <a:lstStyle/>
          <a:p>
            <a:pPr lvl="0"/>
            <a:r>
              <a:rPr lang="en-US" sz="1050" b="1" spc="40" dirty="0">
                <a:solidFill>
                  <a:srgbClr val="FEEECA"/>
                </a:solidFill>
                <a:latin typeface="Suisse Int'l Mono" panose="020B0509000000000000" pitchFamily="49" charset="77"/>
                <a:cs typeface="Arial" panose="020B0604020202020204" pitchFamily="34" charset="0"/>
              </a:rPr>
              <a:t>WHAT IS COURAGE?</a:t>
            </a:r>
          </a:p>
        </p:txBody>
      </p:sp>
      <p:sp>
        <p:nvSpPr>
          <p:cNvPr id="13" name="TextBox 12">
            <a:extLst>
              <a:ext uri="{FF2B5EF4-FFF2-40B4-BE49-F238E27FC236}">
                <a16:creationId xmlns:a16="http://schemas.microsoft.com/office/drawing/2014/main" id="{14603535-5703-0E43-95EF-E6D1403D867B}"/>
              </a:ext>
            </a:extLst>
          </p:cNvPr>
          <p:cNvSpPr txBox="1"/>
          <p:nvPr/>
        </p:nvSpPr>
        <p:spPr>
          <a:xfrm>
            <a:off x="2755932" y="5042788"/>
            <a:ext cx="3060405" cy="169277"/>
          </a:xfrm>
          <a:prstGeom prst="rect">
            <a:avLst/>
          </a:prstGeom>
          <a:noFill/>
        </p:spPr>
        <p:txBody>
          <a:bodyPr wrap="square" lIns="0" tIns="0" rIns="0" bIns="0" rtlCol="0">
            <a:spAutoFit/>
          </a:bodyPr>
          <a:lstStyle/>
          <a:p>
            <a:r>
              <a:rPr lang="en-US" sz="1100" dirty="0">
                <a:solidFill>
                  <a:srgbClr val="FEEECA"/>
                </a:solidFill>
                <a:latin typeface="Suisse Int'l Mono" panose="020B0509000000000000" pitchFamily="49" charset="77"/>
              </a:rPr>
              <a:t>DR. BRENE BROWN</a:t>
            </a:r>
          </a:p>
        </p:txBody>
      </p:sp>
      <p:sp>
        <p:nvSpPr>
          <p:cNvPr id="8" name="Content Placeholder 7">
            <a:extLst>
              <a:ext uri="{FF2B5EF4-FFF2-40B4-BE49-F238E27FC236}">
                <a16:creationId xmlns:a16="http://schemas.microsoft.com/office/drawing/2014/main" id="{3B98B4C6-9767-914E-9134-B5A8FB2E1AB0}"/>
              </a:ext>
            </a:extLst>
          </p:cNvPr>
          <p:cNvSpPr>
            <a:spLocks noGrp="1"/>
          </p:cNvSpPr>
          <p:nvPr>
            <p:ph sz="quarter" idx="10"/>
          </p:nvPr>
        </p:nvSpPr>
        <p:spPr>
          <a:xfrm>
            <a:off x="2755932" y="401302"/>
            <a:ext cx="8829610" cy="4500636"/>
          </a:xfrm>
        </p:spPr>
        <p:txBody>
          <a:bodyPr/>
          <a:lstStyle/>
          <a:p>
            <a:r>
              <a:rPr lang="en-GB" dirty="0"/>
              <a:t>VULNERABILITY </a:t>
            </a:r>
            <a:br>
              <a:rPr lang="en-GB" dirty="0"/>
            </a:br>
            <a:r>
              <a:rPr lang="en-GB" dirty="0"/>
              <a:t>IS NOT WEAKNESS; IT’S OUR GREATEST MEASURE OF COURAGE.</a:t>
            </a:r>
          </a:p>
          <a:p>
            <a:endParaRPr lang="en-GB" dirty="0"/>
          </a:p>
          <a:p>
            <a:endParaRPr lang="en-GB" dirty="0"/>
          </a:p>
          <a:p>
            <a:endParaRPr lang="en-GB" dirty="0"/>
          </a:p>
        </p:txBody>
      </p:sp>
      <p:pic>
        <p:nvPicPr>
          <p:cNvPr id="10" name="Picture 9">
            <a:extLst>
              <a:ext uri="{FF2B5EF4-FFF2-40B4-BE49-F238E27FC236}">
                <a16:creationId xmlns:a16="http://schemas.microsoft.com/office/drawing/2014/main" id="{4FF1C3BA-DEA9-8D46-8BA4-57E2C9DA41CC}"/>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a:off x="1640428" y="1208090"/>
            <a:ext cx="905120" cy="914400"/>
          </a:xfrm>
          <a:prstGeom prst="rect">
            <a:avLst/>
          </a:prstGeom>
        </p:spPr>
      </p:pic>
      <p:pic>
        <p:nvPicPr>
          <p:cNvPr id="20" name="Picture 19">
            <a:extLst>
              <a:ext uri="{FF2B5EF4-FFF2-40B4-BE49-F238E27FC236}">
                <a16:creationId xmlns:a16="http://schemas.microsoft.com/office/drawing/2014/main" id="{DAAAFDF0-54DE-EB4E-9BB1-82066CBEF02A}"/>
              </a:ext>
            </a:extLst>
          </p:cNvPr>
          <p:cNvPicPr>
            <a:picLocks noChangeAspect="1"/>
          </p:cNvPicPr>
          <p:nvPr/>
        </p:nvPicPr>
        <p:blipFill rotWithShape="1">
          <a:blip r:embed="rId3">
            <a:extLst>
              <a:ext uri="{28A0092B-C50C-407E-A947-70E740481C1C}">
                <a14:useLocalDpi xmlns:a14="http://schemas.microsoft.com/office/drawing/2010/main" val="0"/>
              </a:ext>
            </a:extLst>
          </a:blip>
          <a:srcRect l="25945" t="13175" r="24562" b="57676"/>
          <a:stretch/>
        </p:blipFill>
        <p:spPr>
          <a:xfrm rot="10800000">
            <a:off x="8682035" y="3869801"/>
            <a:ext cx="905120" cy="914400"/>
          </a:xfrm>
          <a:prstGeom prst="rect">
            <a:avLst/>
          </a:prstGeom>
        </p:spPr>
      </p:pic>
    </p:spTree>
    <p:extLst>
      <p:ext uri="{BB962C8B-B14F-4D97-AF65-F5344CB8AC3E}">
        <p14:creationId xmlns:p14="http://schemas.microsoft.com/office/powerpoint/2010/main" val="181361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44ED2E-2750-7E4B-BC45-3A2ABBFC8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534"/>
            <a:ext cx="12192000" cy="6893534"/>
          </a:xfrm>
          <a:prstGeom prst="rect">
            <a:avLst/>
          </a:prstGeom>
        </p:spPr>
      </p:pic>
      <p:grpSp>
        <p:nvGrpSpPr>
          <p:cNvPr id="15" name="Group 14">
            <a:extLst>
              <a:ext uri="{FF2B5EF4-FFF2-40B4-BE49-F238E27FC236}">
                <a16:creationId xmlns:a16="http://schemas.microsoft.com/office/drawing/2014/main" id="{8D3D26AA-8D2A-4443-B109-F0E055FD25C3}"/>
              </a:ext>
            </a:extLst>
          </p:cNvPr>
          <p:cNvGrpSpPr/>
          <p:nvPr/>
        </p:nvGrpSpPr>
        <p:grpSpPr>
          <a:xfrm>
            <a:off x="-4707880" y="9482667"/>
            <a:ext cx="22054708" cy="6858000"/>
            <a:chOff x="734525" y="2057398"/>
            <a:chExt cx="10027019" cy="3008678"/>
          </a:xfrm>
        </p:grpSpPr>
        <p:pic>
          <p:nvPicPr>
            <p:cNvPr id="10" name="Picture 9">
              <a:extLst>
                <a:ext uri="{FF2B5EF4-FFF2-40B4-BE49-F238E27FC236}">
                  <a16:creationId xmlns:a16="http://schemas.microsoft.com/office/drawing/2014/main" id="{F17C0FAC-F992-4B4E-BCF3-59E5093F3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608" y="2057398"/>
              <a:ext cx="5003936" cy="3008678"/>
            </a:xfrm>
            <a:prstGeom prst="rect">
              <a:avLst/>
            </a:prstGeom>
          </p:spPr>
        </p:pic>
        <p:pic>
          <p:nvPicPr>
            <p:cNvPr id="12" name="Picture 11">
              <a:extLst>
                <a:ext uri="{FF2B5EF4-FFF2-40B4-BE49-F238E27FC236}">
                  <a16:creationId xmlns:a16="http://schemas.microsoft.com/office/drawing/2014/main" id="{4163C77B-F2DC-B34C-A648-D50284D9B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25" y="2057399"/>
              <a:ext cx="5023083" cy="3008677"/>
            </a:xfrm>
            <a:prstGeom prst="rect">
              <a:avLst/>
            </a:prstGeom>
          </p:spPr>
        </p:pic>
      </p:grpSp>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2"/>
            <a:ext cx="7745528" cy="514757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en-GB" sz="6600" spc="40" dirty="0">
                <a:solidFill>
                  <a:srgbClr val="283683"/>
                </a:solidFill>
                <a:latin typeface="Suisse Int'l Mono" panose="020B0509000000000000" pitchFamily="49" charset="77"/>
                <a:cs typeface="Arial" panose="020B0604020202020204" pitchFamily="34" charset="0"/>
              </a:rPr>
              <a:t>WHAT CAN WE LEARN FROM THESE ARTISTS?</a:t>
            </a:r>
          </a:p>
        </p:txBody>
      </p:sp>
      <p:sp>
        <p:nvSpPr>
          <p:cNvPr id="16" name="TextBox 15">
            <a:extLst>
              <a:ext uri="{FF2B5EF4-FFF2-40B4-BE49-F238E27FC236}">
                <a16:creationId xmlns:a16="http://schemas.microsoft.com/office/drawing/2014/main" id="{E7CD76D6-3DBA-9545-A4C5-5F8528DFCB39}"/>
              </a:ext>
            </a:extLst>
          </p:cNvPr>
          <p:cNvSpPr txBox="1"/>
          <p:nvPr/>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17" name="TextBox 16">
            <a:extLst>
              <a:ext uri="{FF2B5EF4-FFF2-40B4-BE49-F238E27FC236}">
                <a16:creationId xmlns:a16="http://schemas.microsoft.com/office/drawing/2014/main" id="{66442FD9-F85C-C24F-8D45-79784F7BA395}"/>
              </a:ext>
            </a:extLst>
          </p:cNvPr>
          <p:cNvSpPr txBox="1"/>
          <p:nvPr/>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18" name="TextBox 17">
            <a:extLst>
              <a:ext uri="{FF2B5EF4-FFF2-40B4-BE49-F238E27FC236}">
                <a16:creationId xmlns:a16="http://schemas.microsoft.com/office/drawing/2014/main" id="{E94D5DC2-1560-8B4B-BCD3-BD93495B2DAC}"/>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13</a:t>
            </a:fld>
            <a:endParaRPr lang="en-US" sz="1100" dirty="0">
              <a:solidFill>
                <a:srgbClr val="283683"/>
              </a:solidFill>
              <a:latin typeface="Suisse Int'l Mono" panose="020B0509000000000000" pitchFamily="49" charset="77"/>
            </a:endParaRPr>
          </a:p>
        </p:txBody>
      </p:sp>
    </p:spTree>
    <p:extLst>
      <p:ext uri="{BB962C8B-B14F-4D97-AF65-F5344CB8AC3E}">
        <p14:creationId xmlns:p14="http://schemas.microsoft.com/office/powerpoint/2010/main" val="291462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1935378-29B9-2B4B-AC32-699A11D76218}"/>
              </a:ext>
            </a:extLst>
          </p:cNvPr>
          <p:cNvSpPr>
            <a:spLocks noGrp="1"/>
          </p:cNvSpPr>
          <p:nvPr>
            <p:ph sz="quarter" idx="10"/>
          </p:nvPr>
        </p:nvSpPr>
        <p:spPr/>
        <p:txBody>
          <a:bodyPr/>
          <a:lstStyle/>
          <a:p>
            <a:r>
              <a:rPr lang="en-GB" dirty="0"/>
              <a:t>Use post-it notes.</a:t>
            </a:r>
          </a:p>
          <a:p>
            <a:r>
              <a:rPr lang="en-GB" dirty="0"/>
              <a:t>Write down a time when you have shown vulnerability or been vulnerable. </a:t>
            </a:r>
          </a:p>
          <a:p>
            <a:r>
              <a:rPr lang="en-GB" dirty="0"/>
              <a:t>How does vulnerability or courage show up for you?</a:t>
            </a:r>
          </a:p>
        </p:txBody>
      </p:sp>
      <p:sp>
        <p:nvSpPr>
          <p:cNvPr id="9" name="Content Placeholder 8">
            <a:extLst>
              <a:ext uri="{FF2B5EF4-FFF2-40B4-BE49-F238E27FC236}">
                <a16:creationId xmlns:a16="http://schemas.microsoft.com/office/drawing/2014/main" id="{810F8B87-DEBC-8B4F-8F01-BF59E334C79C}"/>
              </a:ext>
            </a:extLst>
          </p:cNvPr>
          <p:cNvSpPr>
            <a:spLocks noGrp="1"/>
          </p:cNvSpPr>
          <p:nvPr>
            <p:ph sz="quarter" idx="11"/>
          </p:nvPr>
        </p:nvSpPr>
        <p:spPr/>
        <p:txBody>
          <a:bodyPr/>
          <a:lstStyle/>
          <a:p>
            <a:r>
              <a:rPr lang="en-US" dirty="0"/>
              <a:t>MOMENTS OF VULNERABILITY</a:t>
            </a:r>
          </a:p>
        </p:txBody>
      </p:sp>
    </p:spTree>
    <p:extLst>
      <p:ext uri="{BB962C8B-B14F-4D97-AF65-F5344CB8AC3E}">
        <p14:creationId xmlns:p14="http://schemas.microsoft.com/office/powerpoint/2010/main" val="23126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prstGeom prst="rect">
            <a:avLst/>
          </a:prstGeom>
        </p:spPr>
        <p:txBody>
          <a:bodyPr/>
          <a:lstStyle/>
          <a:p>
            <a:pPr lvl="0"/>
            <a:r>
              <a:rPr lang="en-GB" dirty="0"/>
              <a:t>What qualities are being demonstrated at these moments of vulnerability?</a:t>
            </a:r>
          </a:p>
          <a:p>
            <a:pPr lvl="0"/>
            <a:r>
              <a:rPr lang="en-GB" dirty="0"/>
              <a:t>What qualities resonate for you?</a:t>
            </a:r>
          </a:p>
          <a:p>
            <a:pPr lvl="0"/>
            <a:r>
              <a:rPr lang="en-GB" dirty="0"/>
              <a:t>Write down 3–5 qualities that you recognize, to help support your purpose in leadership and life in general.</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a:prstGeom prst="rect">
            <a:avLst/>
          </a:prstGeom>
        </p:spPr>
        <p:txBody>
          <a:bodyPr/>
          <a:lstStyle/>
          <a:p>
            <a:r>
              <a:rPr lang="en-US" dirty="0"/>
              <a:t>REFLECTION</a:t>
            </a:r>
          </a:p>
        </p:txBody>
      </p:sp>
    </p:spTree>
    <p:extLst>
      <p:ext uri="{BB962C8B-B14F-4D97-AF65-F5344CB8AC3E}">
        <p14:creationId xmlns:p14="http://schemas.microsoft.com/office/powerpoint/2010/main" val="150889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7587B6-C6E4-3F42-A1FF-7D1C3F9CE6BA}"/>
              </a:ext>
            </a:extLst>
          </p:cNvPr>
          <p:cNvSpPr>
            <a:spLocks noGrp="1"/>
          </p:cNvSpPr>
          <p:nvPr>
            <p:ph sz="quarter" idx="11"/>
          </p:nvPr>
        </p:nvSpPr>
        <p:spPr/>
        <p:txBody>
          <a:bodyPr/>
          <a:lstStyle/>
          <a:p>
            <a:r>
              <a:rPr lang="en-GB" dirty="0"/>
              <a:t>DR. BRENE BROWN’S LEADERSHIP MANIFESTO</a:t>
            </a:r>
            <a:endParaRPr lang="en-US" dirty="0"/>
          </a:p>
        </p:txBody>
      </p:sp>
      <p:sp>
        <p:nvSpPr>
          <p:cNvPr id="2" name="TextBox 1">
            <a:extLst>
              <a:ext uri="{FF2B5EF4-FFF2-40B4-BE49-F238E27FC236}">
                <a16:creationId xmlns:a16="http://schemas.microsoft.com/office/drawing/2014/main" id="{CA5ED0EA-1F25-E64A-8D32-178153D4571A}"/>
              </a:ext>
            </a:extLst>
          </p:cNvPr>
          <p:cNvSpPr txBox="1"/>
          <p:nvPr/>
        </p:nvSpPr>
        <p:spPr>
          <a:xfrm>
            <a:off x="1571840" y="1130330"/>
            <a:ext cx="9048320" cy="4524315"/>
          </a:xfrm>
          <a:prstGeom prst="rect">
            <a:avLst/>
          </a:prstGeom>
          <a:noFill/>
        </p:spPr>
        <p:txBody>
          <a:bodyPr wrap="square" lIns="0" tIns="0" rIns="0" bIns="0" rtlCol="0">
            <a:spAutoFit/>
          </a:bodyPr>
          <a:lstStyle/>
          <a:p>
            <a:pPr algn="ctr"/>
            <a:r>
              <a:rPr lang="en-GB" sz="2000" spc="300" dirty="0">
                <a:solidFill>
                  <a:schemeClr val="bg1"/>
                </a:solidFill>
              </a:rPr>
              <a:t>WE WANT TO SHOW UP, WE WANT TO </a:t>
            </a:r>
            <a:br>
              <a:rPr lang="en-GB" sz="2000" spc="300" dirty="0">
                <a:solidFill>
                  <a:schemeClr val="bg1"/>
                </a:solidFill>
              </a:rPr>
            </a:br>
            <a:r>
              <a:rPr lang="en-GB" sz="2000" spc="300" dirty="0">
                <a:solidFill>
                  <a:schemeClr val="bg1"/>
                </a:solidFill>
              </a:rPr>
              <a:t>LEARN AND WE WANT TO INSPIRE.</a:t>
            </a:r>
          </a:p>
          <a:p>
            <a:pPr algn="ctr"/>
            <a:r>
              <a:rPr lang="en-GB" sz="1200" spc="300" dirty="0">
                <a:solidFill>
                  <a:schemeClr val="bg1"/>
                </a:solidFill>
              </a:rPr>
              <a:t>WE ARE HARDWIRED FOR CONNECTION, CURIOSITY, AND ENGAGEMENT.</a:t>
            </a:r>
          </a:p>
          <a:p>
            <a:pPr algn="ctr"/>
            <a:r>
              <a:rPr lang="en-GB" sz="1200" spc="300" dirty="0">
                <a:solidFill>
                  <a:srgbClr val="FEEECA"/>
                </a:solidFill>
              </a:rPr>
              <a:t>WE CRAVE PURPOSE, AND WE HAVE A DEEP DESIRE TO CREATE AND CONTRIBUTE.</a:t>
            </a:r>
          </a:p>
          <a:p>
            <a:pPr algn="ctr"/>
            <a:r>
              <a:rPr lang="en-GB" sz="3200" spc="300" dirty="0">
                <a:solidFill>
                  <a:srgbClr val="FEEECA"/>
                </a:solidFill>
              </a:rPr>
              <a:t>WE WANT TO TAKE RISKS,</a:t>
            </a:r>
          </a:p>
          <a:p>
            <a:pPr algn="ctr"/>
            <a:r>
              <a:rPr lang="en-GB" sz="1200" spc="300" dirty="0">
                <a:solidFill>
                  <a:srgbClr val="FEEECA"/>
                </a:solidFill>
              </a:rPr>
              <a:t>EMBRACE OUR VULNERABILITIES, AND BE COURAGEOUS. </a:t>
            </a:r>
          </a:p>
          <a:p>
            <a:pPr algn="ctr"/>
            <a:r>
              <a:rPr lang="en-GB" sz="1100" spc="300" dirty="0">
                <a:solidFill>
                  <a:schemeClr val="bg1"/>
                </a:solidFill>
              </a:rPr>
              <a:t>WHEN LEARNING AND WORKING ARE DEHUMANIZED – WHEN YOU NO LONGER SEE US AND NO LONGER ENCOURAGE OUR DARING, OR WHEN YOU ONLY SEE WHAT WE PRODUCE OR HOW WE PERFORM – WE DISENGAGE AND TURN AWAY FROM THE VERY THINGS THAT THE WORLD NEEDS FROM US: </a:t>
            </a:r>
          </a:p>
          <a:p>
            <a:pPr algn="ctr"/>
            <a:r>
              <a:rPr lang="en-GB" sz="1600" spc="300" dirty="0">
                <a:solidFill>
                  <a:srgbClr val="FEEECA"/>
                </a:solidFill>
              </a:rPr>
              <a:t>OUR TALENT, OUR IDEAS, AND OUR PASSION.</a:t>
            </a:r>
            <a:endParaRPr lang="en-GB" sz="1200" spc="300" dirty="0">
              <a:solidFill>
                <a:srgbClr val="FEEECA"/>
              </a:solidFill>
            </a:endParaRPr>
          </a:p>
          <a:p>
            <a:pPr algn="ctr"/>
            <a:r>
              <a:rPr lang="en-GB" sz="1600" spc="300" dirty="0">
                <a:solidFill>
                  <a:schemeClr val="bg1"/>
                </a:solidFill>
              </a:rPr>
              <a:t>WHAT WE ASK IS THAT YOU ENGAGE WITH US, SHOW UP BESIDE US, AND LEARN FROM US.</a:t>
            </a:r>
          </a:p>
          <a:p>
            <a:pPr algn="ctr"/>
            <a:r>
              <a:rPr lang="en-GB" sz="1600" spc="300" dirty="0">
                <a:solidFill>
                  <a:srgbClr val="FEEECA"/>
                </a:solidFill>
              </a:rPr>
              <a:t>FEEDBACK IS A FUNCTION OF RESPECT;</a:t>
            </a:r>
          </a:p>
          <a:p>
            <a:pPr algn="ctr"/>
            <a:r>
              <a:rPr lang="en-GB" sz="1200" spc="300" dirty="0">
                <a:solidFill>
                  <a:srgbClr val="FEEECA"/>
                </a:solidFill>
              </a:rPr>
              <a:t>WHEN YOU DON’T HAVE HONEST CONVERSATIONS WITH US ABOUT OUR STRENGTHS AND OUR OPPORTUNITIES FOR GROWTH, WE QUESTION OUR CONTRIBUTIONS AND YOUR COMMITMENT.</a:t>
            </a:r>
          </a:p>
          <a:p>
            <a:pPr algn="ctr"/>
            <a:r>
              <a:rPr lang="en-GB" sz="1200" spc="300" dirty="0">
                <a:solidFill>
                  <a:schemeClr val="bg1"/>
                </a:solidFill>
              </a:rPr>
              <a:t>ABOVE ALL ELSE, WE ASK THAT YOU SHOW UP, LET</a:t>
            </a:r>
          </a:p>
          <a:p>
            <a:pPr algn="ctr"/>
            <a:r>
              <a:rPr lang="en-GB" sz="1200" spc="300" dirty="0">
                <a:solidFill>
                  <a:schemeClr val="bg1"/>
                </a:solidFill>
              </a:rPr>
              <a:t>YOURSELF BE SEEN, AND BE COURAGEOUS.</a:t>
            </a:r>
          </a:p>
          <a:p>
            <a:pPr algn="ctr"/>
            <a:r>
              <a:rPr lang="en-GB" spc="300" dirty="0">
                <a:solidFill>
                  <a:srgbClr val="FEEECA"/>
                </a:solidFill>
              </a:rPr>
              <a:t>DARE GREATLY WITH US.</a:t>
            </a:r>
            <a:endParaRPr lang="en-US" sz="2000" spc="300" dirty="0">
              <a:solidFill>
                <a:srgbClr val="FEEECA"/>
              </a:solidFill>
            </a:endParaRPr>
          </a:p>
        </p:txBody>
      </p:sp>
    </p:spTree>
    <p:extLst>
      <p:ext uri="{BB962C8B-B14F-4D97-AF65-F5344CB8AC3E}">
        <p14:creationId xmlns:p14="http://schemas.microsoft.com/office/powerpoint/2010/main" val="3709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266784" cy="5581209"/>
          </a:xfrm>
        </p:spPr>
        <p:txBody>
          <a:bodyPr/>
          <a:lstStyle/>
          <a:p>
            <a:pPr lvl="0"/>
            <a:r>
              <a:rPr lang="en-GB" dirty="0"/>
              <a:t>Craft your collective Courage Manifesto, to enhance the culture of courage where you work. </a:t>
            </a:r>
          </a:p>
          <a:p>
            <a:pPr lvl="0"/>
            <a:r>
              <a:rPr lang="en-GB" dirty="0"/>
              <a:t>What are the qualities and </a:t>
            </a:r>
            <a:r>
              <a:rPr lang="en-GB" dirty="0" err="1"/>
              <a:t>behaviors</a:t>
            </a:r>
            <a:r>
              <a:rPr lang="en-GB" dirty="0"/>
              <a:t> we collectively want to demonstrate and practice to improve the strength of our courage?</a:t>
            </a:r>
          </a:p>
          <a:p>
            <a:pPr lvl="0"/>
            <a:r>
              <a:rPr lang="en-GB" dirty="0"/>
              <a:t>Consider the following to help you write your manifesto:</a:t>
            </a:r>
          </a:p>
          <a:p>
            <a:pPr lvl="1">
              <a:spcBef>
                <a:spcPts val="600"/>
              </a:spcBef>
            </a:pPr>
            <a:r>
              <a:rPr lang="en-GB" dirty="0"/>
              <a:t> What do we stand for?</a:t>
            </a:r>
          </a:p>
          <a:p>
            <a:pPr lvl="1">
              <a:spcBef>
                <a:spcPts val="600"/>
              </a:spcBef>
            </a:pPr>
            <a:r>
              <a:rPr lang="en-GB" dirty="0"/>
              <a:t> What’s our purpose?</a:t>
            </a:r>
          </a:p>
          <a:p>
            <a:pPr lvl="1">
              <a:spcBef>
                <a:spcPts val="600"/>
              </a:spcBef>
            </a:pPr>
            <a:r>
              <a:rPr lang="en-GB" dirty="0"/>
              <a:t> What do we want to be known for?</a:t>
            </a:r>
          </a:p>
          <a:p>
            <a:pPr lvl="1">
              <a:spcBef>
                <a:spcPts val="600"/>
              </a:spcBef>
            </a:pPr>
            <a:r>
              <a:rPr lang="en-GB" dirty="0"/>
              <a:t> When others see us coming towards them, whom do they see?</a:t>
            </a:r>
          </a:p>
          <a:p>
            <a:pPr lvl="1">
              <a:spcBef>
                <a:spcPts val="600"/>
              </a:spcBef>
            </a:pPr>
            <a:r>
              <a:rPr lang="en-GB" dirty="0"/>
              <a:t> How can we disclose more of ourselves to others?</a:t>
            </a:r>
          </a:p>
          <a:p>
            <a:pPr lvl="1">
              <a:spcBef>
                <a:spcPts val="600"/>
              </a:spcBef>
            </a:pPr>
            <a:r>
              <a:rPr lang="en-GB" dirty="0"/>
              <a:t> How will we show up and be seen (more) by others?</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a:xfrm>
            <a:off x="442914" y="441325"/>
            <a:ext cx="1932642" cy="433388"/>
          </a:xfrm>
        </p:spPr>
        <p:txBody>
          <a:bodyPr/>
          <a:lstStyle/>
          <a:p>
            <a:r>
              <a:rPr lang="en-GB" dirty="0"/>
              <a:t>COURAGE MANIFESTO – HOW TO SHOW UP AND BE SEEN MORE </a:t>
            </a:r>
            <a:endParaRPr lang="en-US" dirty="0"/>
          </a:p>
        </p:txBody>
      </p:sp>
    </p:spTree>
    <p:extLst>
      <p:ext uri="{BB962C8B-B14F-4D97-AF65-F5344CB8AC3E}">
        <p14:creationId xmlns:p14="http://schemas.microsoft.com/office/powerpoint/2010/main" val="408483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603535-5703-0E43-95EF-E6D1403D867B}"/>
              </a:ext>
            </a:extLst>
          </p:cNvPr>
          <p:cNvSpPr txBox="1"/>
          <p:nvPr/>
        </p:nvSpPr>
        <p:spPr>
          <a:xfrm>
            <a:off x="2747963" y="3392488"/>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DR. BRENE BROWN</a:t>
            </a:r>
          </a:p>
        </p:txBody>
      </p:sp>
      <p:pic>
        <p:nvPicPr>
          <p:cNvPr id="7" name="Picture 6">
            <a:extLst>
              <a:ext uri="{FF2B5EF4-FFF2-40B4-BE49-F238E27FC236}">
                <a16:creationId xmlns:a16="http://schemas.microsoft.com/office/drawing/2014/main" id="{DF585FCF-C6A6-8D4E-AD5B-BE918CFFD803}"/>
              </a:ext>
            </a:extLst>
          </p:cNvPr>
          <p:cNvPicPr>
            <a:picLocks noChangeAspect="1"/>
          </p:cNvPicPr>
          <p:nvPr/>
        </p:nvPicPr>
        <p:blipFill rotWithShape="1">
          <a:blip r:embed="rId3">
            <a:extLst>
              <a:ext uri="{28A0092B-C50C-407E-A947-70E740481C1C}">
                <a14:useLocalDpi xmlns:a14="http://schemas.microsoft.com/office/drawing/2010/main" val="0"/>
              </a:ext>
            </a:extLst>
          </a:blip>
          <a:srcRect l="25593" t="13281" r="25439" b="58189"/>
          <a:stretch/>
        </p:blipFill>
        <p:spPr>
          <a:xfrm>
            <a:off x="1589344" y="1200301"/>
            <a:ext cx="895546" cy="894962"/>
          </a:xfrm>
          <a:prstGeom prst="rect">
            <a:avLst/>
          </a:prstGeom>
        </p:spPr>
      </p:pic>
      <p:pic>
        <p:nvPicPr>
          <p:cNvPr id="19" name="Picture 18">
            <a:extLst>
              <a:ext uri="{FF2B5EF4-FFF2-40B4-BE49-F238E27FC236}">
                <a16:creationId xmlns:a16="http://schemas.microsoft.com/office/drawing/2014/main" id="{EED698A0-3259-9647-BCAC-368553B3C2FC}"/>
              </a:ext>
            </a:extLst>
          </p:cNvPr>
          <p:cNvPicPr>
            <a:picLocks noChangeAspect="1"/>
          </p:cNvPicPr>
          <p:nvPr/>
        </p:nvPicPr>
        <p:blipFill rotWithShape="1">
          <a:blip r:embed="rId3">
            <a:extLst>
              <a:ext uri="{28A0092B-C50C-407E-A947-70E740481C1C}">
                <a14:useLocalDpi xmlns:a14="http://schemas.microsoft.com/office/drawing/2010/main" val="0"/>
              </a:ext>
            </a:extLst>
          </a:blip>
          <a:srcRect l="25593" t="13281" r="25439" b="58189"/>
          <a:stretch/>
        </p:blipFill>
        <p:spPr>
          <a:xfrm rot="10800000">
            <a:off x="10308260" y="2095263"/>
            <a:ext cx="895546" cy="894962"/>
          </a:xfrm>
          <a:prstGeom prst="rect">
            <a:avLst/>
          </a:prstGeom>
        </p:spPr>
      </p:pic>
      <p:sp>
        <p:nvSpPr>
          <p:cNvPr id="5" name="Content Placeholder 4">
            <a:extLst>
              <a:ext uri="{FF2B5EF4-FFF2-40B4-BE49-F238E27FC236}">
                <a16:creationId xmlns:a16="http://schemas.microsoft.com/office/drawing/2014/main" id="{EB1ADA4A-A413-8E4A-A0C5-55049A204D1E}"/>
              </a:ext>
            </a:extLst>
          </p:cNvPr>
          <p:cNvSpPr>
            <a:spLocks noGrp="1"/>
          </p:cNvSpPr>
          <p:nvPr>
            <p:ph sz="quarter" idx="10"/>
          </p:nvPr>
        </p:nvSpPr>
        <p:spPr>
          <a:xfrm>
            <a:off x="2755932" y="404813"/>
            <a:ext cx="8200993" cy="2857371"/>
          </a:xfrm>
        </p:spPr>
        <p:txBody>
          <a:bodyPr/>
          <a:lstStyle/>
          <a:p>
            <a:r>
              <a:rPr lang="en-GB" dirty="0"/>
              <a:t>COURAGE IS ASKING FOR WHAT YOU NEED.</a:t>
            </a:r>
          </a:p>
        </p:txBody>
      </p:sp>
      <p:sp>
        <p:nvSpPr>
          <p:cNvPr id="6" name="Content Placeholder 5">
            <a:extLst>
              <a:ext uri="{FF2B5EF4-FFF2-40B4-BE49-F238E27FC236}">
                <a16:creationId xmlns:a16="http://schemas.microsoft.com/office/drawing/2014/main" id="{0E2BEE1F-C727-ED4A-9B18-25CE3C7592E2}"/>
              </a:ext>
            </a:extLst>
          </p:cNvPr>
          <p:cNvSpPr>
            <a:spLocks noGrp="1"/>
          </p:cNvSpPr>
          <p:nvPr>
            <p:ph sz="quarter" idx="11"/>
          </p:nvPr>
        </p:nvSpPr>
        <p:spPr>
          <a:xfrm>
            <a:off x="442913" y="441325"/>
            <a:ext cx="2130605" cy="433388"/>
          </a:xfrm>
        </p:spPr>
        <p:txBody>
          <a:bodyPr/>
          <a:lstStyle/>
          <a:p>
            <a:r>
              <a:rPr lang="en-US" dirty="0"/>
              <a:t>WHAT IS COURAGE?</a:t>
            </a:r>
          </a:p>
        </p:txBody>
      </p:sp>
    </p:spTree>
    <p:extLst>
      <p:ext uri="{BB962C8B-B14F-4D97-AF65-F5344CB8AC3E}">
        <p14:creationId xmlns:p14="http://schemas.microsoft.com/office/powerpoint/2010/main" val="410571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1" y="367104"/>
            <a:ext cx="8447527" cy="4023664"/>
          </a:xfrm>
        </p:spPr>
        <p:txBody>
          <a:bodyPr/>
          <a:lstStyle/>
          <a:p>
            <a:pPr lvl="0"/>
            <a:r>
              <a:rPr lang="en-GB" dirty="0"/>
              <a:t>Consider your pre-work.</a:t>
            </a:r>
          </a:p>
          <a:p>
            <a:pPr lvl="0"/>
            <a:r>
              <a:rPr lang="en-GB" dirty="0"/>
              <a:t>What conversation has not happened yet, but could positively influence your success if you choose to have it?</a:t>
            </a:r>
          </a:p>
          <a:p>
            <a:pPr lvl="0"/>
            <a:r>
              <a:rPr lang="en-GB" dirty="0"/>
              <a:t>Work in trios to help solve the personal scenario or challenge you are currently facing in your day-to-day work.</a:t>
            </a:r>
          </a:p>
          <a:p>
            <a:r>
              <a:rPr lang="en-GB" dirty="0"/>
              <a:t>This approach allows you practice collaboration, problem solving, coaching and active listening. </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PEER COACHING CONVERSATIONS</a:t>
            </a:r>
          </a:p>
        </p:txBody>
      </p:sp>
    </p:spTree>
    <p:extLst>
      <p:ext uri="{BB962C8B-B14F-4D97-AF65-F5344CB8AC3E}">
        <p14:creationId xmlns:p14="http://schemas.microsoft.com/office/powerpoint/2010/main" val="115141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B3109-02AF-A74B-B719-A9D04A255C37}"/>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en-US" sz="6600" spc="40" dirty="0">
                <a:solidFill>
                  <a:srgbClr val="FEEECA"/>
                </a:solidFill>
                <a:latin typeface="Suisse Int'l Mono" panose="020B0509000000000000" pitchFamily="49" charset="77"/>
                <a:cs typeface="Arial" panose="020B0604020202020204" pitchFamily="34" charset="0"/>
              </a:rPr>
              <a:t>BE INSPIRED </a:t>
            </a:r>
            <a:br>
              <a:rPr lang="en-US" sz="6600" spc="40" dirty="0">
                <a:solidFill>
                  <a:srgbClr val="FEEECA"/>
                </a:solidFill>
                <a:latin typeface="Suisse Int'l Mono" panose="020B0509000000000000" pitchFamily="49" charset="77"/>
                <a:cs typeface="Arial" panose="020B0604020202020204" pitchFamily="34" charset="0"/>
              </a:rPr>
            </a:br>
            <a:r>
              <a:rPr lang="en-US" sz="6600" spc="40" dirty="0">
                <a:solidFill>
                  <a:srgbClr val="FEEECA"/>
                </a:solidFill>
                <a:latin typeface="Suisse Int'l Mono" panose="020B0509000000000000" pitchFamily="49" charset="77"/>
                <a:cs typeface="Arial" panose="020B0604020202020204" pitchFamily="34" charset="0"/>
              </a:rPr>
              <a:t>TO THINK </a:t>
            </a:r>
            <a:br>
              <a:rPr lang="en-US" sz="6600" spc="40" dirty="0">
                <a:solidFill>
                  <a:srgbClr val="FEEECA"/>
                </a:solidFill>
                <a:latin typeface="Suisse Int'l Mono" panose="020B0509000000000000" pitchFamily="49" charset="77"/>
                <a:cs typeface="Arial" panose="020B0604020202020204" pitchFamily="34" charset="0"/>
              </a:rPr>
            </a:br>
            <a:r>
              <a:rPr lang="en-US" sz="6600" spc="40" dirty="0">
                <a:solidFill>
                  <a:srgbClr val="FEEECA"/>
                </a:solidFill>
                <a:latin typeface="Suisse Int'l Mono" panose="020B0509000000000000" pitchFamily="49" charset="77"/>
                <a:cs typeface="Arial" panose="020B0604020202020204" pitchFamily="34" charset="0"/>
              </a:rPr>
              <a:t>   DIFFERENTLY</a:t>
            </a:r>
          </a:p>
        </p:txBody>
      </p:sp>
      <p:sp>
        <p:nvSpPr>
          <p:cNvPr id="9" name="TextBox 8">
            <a:extLst>
              <a:ext uri="{FF2B5EF4-FFF2-40B4-BE49-F238E27FC236}">
                <a16:creationId xmlns:a16="http://schemas.microsoft.com/office/drawing/2014/main" id="{06C3763C-B5AB-7845-8547-460176D4C036}"/>
              </a:ext>
            </a:extLst>
          </p:cNvPr>
          <p:cNvSpPr txBox="1"/>
          <p:nvPr/>
        </p:nvSpPr>
        <p:spPr>
          <a:xfrm>
            <a:off x="2781072" y="3082565"/>
            <a:ext cx="9247530" cy="2970044"/>
          </a:xfrm>
          <a:prstGeom prst="rect">
            <a:avLst/>
          </a:prstGeom>
          <a:noFill/>
          <a:ln>
            <a:solidFill>
              <a:srgbClr val="51C0AF"/>
            </a:solidFill>
          </a:ln>
        </p:spPr>
        <p:txBody>
          <a:bodyPr wrap="square" lIns="0" tIns="0" rIns="0" bIns="0" rtlCol="0">
            <a:spAutoFit/>
          </a:bodyPr>
          <a:lstStyle/>
          <a:p>
            <a:pPr lvl="0">
              <a:lnSpc>
                <a:spcPts val="7000"/>
              </a:lnSpc>
            </a:pPr>
            <a:r>
              <a:rPr lang="en-US" sz="6600" dirty="0">
                <a:ln>
                  <a:solidFill>
                    <a:srgbClr val="FEEECA"/>
                  </a:solidFill>
                </a:ln>
                <a:noFill/>
                <a:latin typeface="Suisse Int'l Mono" panose="020B0509000000000000" pitchFamily="49" charset="77"/>
                <a:cs typeface="Arial" panose="020B0604020202020204" pitchFamily="34" charset="0"/>
              </a:rPr>
              <a:t>THE LEADERSHIP PARADOX</a:t>
            </a:r>
            <a:r>
              <a:rPr lang="en-US" sz="6600" spc="-2000" dirty="0">
                <a:ln>
                  <a:solidFill>
                    <a:srgbClr val="FEEECA"/>
                  </a:solidFill>
                </a:ln>
                <a:noFill/>
                <a:latin typeface="Suisse Int'l Mono" panose="020B0509000000000000" pitchFamily="49" charset="77"/>
                <a:cs typeface="Arial" panose="020B0604020202020204" pitchFamily="34" charset="0"/>
              </a:rPr>
              <a:t> </a:t>
            </a:r>
            <a:r>
              <a:rPr lang="en-US" sz="6600" dirty="0">
                <a:ln>
                  <a:solidFill>
                    <a:srgbClr val="FEEECA"/>
                  </a:solidFill>
                </a:ln>
                <a:noFill/>
                <a:latin typeface="Suisse Int'l Mono" panose="020B0509000000000000" pitchFamily="49" charset="77"/>
                <a:cs typeface="Arial" panose="020B0604020202020204" pitchFamily="34" charset="0"/>
              </a:rPr>
              <a:t>–</a:t>
            </a:r>
            <a:r>
              <a:rPr lang="en-US" sz="6600" spc="-2000" dirty="0">
                <a:ln>
                  <a:solidFill>
                    <a:srgbClr val="FEEECA"/>
                  </a:solidFill>
                </a:ln>
                <a:noFill/>
                <a:latin typeface="Suisse Int'l Mono" panose="020B0509000000000000" pitchFamily="49" charset="77"/>
                <a:cs typeface="Arial" panose="020B0604020202020204" pitchFamily="34" charset="0"/>
              </a:rPr>
              <a:t> </a:t>
            </a:r>
            <a:r>
              <a:rPr lang="en-US" sz="6600" dirty="0">
                <a:ln>
                  <a:solidFill>
                    <a:srgbClr val="FEEECA"/>
                  </a:solidFill>
                </a:ln>
                <a:noFill/>
                <a:latin typeface="Suisse Int'l Mono" panose="020B0509000000000000" pitchFamily="49" charset="77"/>
                <a:cs typeface="Arial" panose="020B0604020202020204" pitchFamily="34" charset="0"/>
              </a:rPr>
              <a:t>COURAGE V  VULNERABILITY </a:t>
            </a:r>
          </a:p>
          <a:p>
            <a:endParaRPr lang="en-US" dirty="0">
              <a:ln>
                <a:solidFill>
                  <a:srgbClr val="FEEECA"/>
                </a:solidFill>
              </a:ln>
              <a:noFill/>
            </a:endParaRPr>
          </a:p>
        </p:txBody>
      </p:sp>
      <p:sp>
        <p:nvSpPr>
          <p:cNvPr id="11" name="TextBox 10">
            <a:extLst>
              <a:ext uri="{FF2B5EF4-FFF2-40B4-BE49-F238E27FC236}">
                <a16:creationId xmlns:a16="http://schemas.microsoft.com/office/drawing/2014/main" id="{FFFF2B51-7D16-904B-9280-2AFA73CD0274}"/>
              </a:ext>
            </a:extLst>
          </p:cNvPr>
          <p:cNvSpPr txBox="1"/>
          <p:nvPr/>
        </p:nvSpPr>
        <p:spPr>
          <a:xfrm>
            <a:off x="776304" y="354465"/>
            <a:ext cx="2234153" cy="1015663"/>
          </a:xfrm>
          <a:prstGeom prst="rect">
            <a:avLst/>
          </a:prstGeom>
          <a:noFill/>
        </p:spPr>
        <p:txBody>
          <a:bodyPr wrap="square" lIns="0" tIns="0" rIns="0" bIns="0" rtlCol="0">
            <a:spAutoFit/>
          </a:bodyPr>
          <a:lstStyle/>
          <a:p>
            <a:r>
              <a:rPr lang="en-US" sz="6600" spc="40" dirty="0">
                <a:solidFill>
                  <a:srgbClr val="FEEECA"/>
                </a:solidFill>
                <a:latin typeface="Suisse Int'l Mono" panose="020B0509000000000000" pitchFamily="49" charset="77"/>
                <a:cs typeface="Arial" panose="020B0604020202020204" pitchFamily="34" charset="0"/>
              </a:rPr>
              <a:t>01</a:t>
            </a:r>
          </a:p>
        </p:txBody>
      </p:sp>
      <p:sp>
        <p:nvSpPr>
          <p:cNvPr id="12" name="TextBox 11">
            <a:extLst>
              <a:ext uri="{FF2B5EF4-FFF2-40B4-BE49-F238E27FC236}">
                <a16:creationId xmlns:a16="http://schemas.microsoft.com/office/drawing/2014/main" id="{F3C5FA3A-9818-5844-BFC4-CEDBB6F20C15}"/>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en-US" sz="1400" dirty="0">
                <a:solidFill>
                  <a:schemeClr val="bg1"/>
                </a:solidFill>
                <a:latin typeface="Suisse Int'l Mono" panose="020B0509000000000000" pitchFamily="49" charset="77"/>
              </a:rPr>
              <a:t>MODULE</a:t>
            </a:r>
          </a:p>
        </p:txBody>
      </p:sp>
      <p:sp>
        <p:nvSpPr>
          <p:cNvPr id="13" name="TextBox 12">
            <a:extLst>
              <a:ext uri="{FF2B5EF4-FFF2-40B4-BE49-F238E27FC236}">
                <a16:creationId xmlns:a16="http://schemas.microsoft.com/office/drawing/2014/main" id="{F6C12003-E109-7E43-A7D0-DB5D7A681301}"/>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FEEECA"/>
                </a:solidFill>
                <a:latin typeface="Suisse Int'l Mono" panose="020B0509000000000000" pitchFamily="49" charset="77"/>
              </a:rPr>
              <a:t>INFLUENCE</a:t>
            </a:r>
          </a:p>
          <a:p>
            <a:r>
              <a:rPr lang="en-US" sz="2400" dirty="0">
                <a:solidFill>
                  <a:srgbClr val="FEEECA"/>
                </a:solidFill>
                <a:latin typeface="Suisse Int'l Mono" panose="020B0509000000000000" pitchFamily="49" charset="77"/>
              </a:rPr>
              <a:t>MUSIC</a:t>
            </a:r>
          </a:p>
        </p:txBody>
      </p:sp>
    </p:spTree>
    <p:extLst>
      <p:ext uri="{BB962C8B-B14F-4D97-AF65-F5344CB8AC3E}">
        <p14:creationId xmlns:p14="http://schemas.microsoft.com/office/powerpoint/2010/main" val="275633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266784" cy="4299164"/>
          </a:xfrm>
        </p:spPr>
        <p:txBody>
          <a:bodyPr numCol="2" spcCol="288000"/>
          <a:lstStyle/>
          <a:p>
            <a:pPr marL="0" lvl="0" indent="0">
              <a:buNone/>
            </a:pPr>
            <a:r>
              <a:rPr lang="en-GB" b="1" dirty="0">
                <a:solidFill>
                  <a:schemeClr val="bg1"/>
                </a:solidFill>
              </a:rPr>
              <a:t>15 minutes </a:t>
            </a:r>
            <a:r>
              <a:rPr lang="en-GB" dirty="0">
                <a:solidFill>
                  <a:schemeClr val="bg1"/>
                </a:solidFill>
              </a:rPr>
              <a:t>per person. </a:t>
            </a:r>
            <a:br>
              <a:rPr lang="en-GB" dirty="0">
                <a:solidFill>
                  <a:schemeClr val="bg1"/>
                </a:solidFill>
              </a:rPr>
            </a:br>
            <a:r>
              <a:rPr lang="en-GB" b="1" dirty="0">
                <a:solidFill>
                  <a:schemeClr val="bg1"/>
                </a:solidFill>
              </a:rPr>
              <a:t>45 minutes </a:t>
            </a:r>
            <a:r>
              <a:rPr lang="en-GB" dirty="0">
                <a:solidFill>
                  <a:schemeClr val="bg1"/>
                </a:solidFill>
              </a:rPr>
              <a:t>in total.</a:t>
            </a:r>
          </a:p>
          <a:p>
            <a:pPr marL="0" lvl="0" indent="0">
              <a:buNone/>
            </a:pPr>
            <a:r>
              <a:rPr lang="en-GB" dirty="0"/>
              <a:t>Label yourselves </a:t>
            </a:r>
            <a:r>
              <a:rPr lang="en-GB" b="1" dirty="0"/>
              <a:t>A, B </a:t>
            </a:r>
            <a:r>
              <a:rPr lang="en-GB" dirty="0"/>
              <a:t>or </a:t>
            </a:r>
            <a:r>
              <a:rPr lang="en-GB" b="1" dirty="0"/>
              <a:t>C</a:t>
            </a:r>
            <a:r>
              <a:rPr lang="en-GB" dirty="0"/>
              <a:t>. </a:t>
            </a:r>
          </a:p>
          <a:p>
            <a:pPr lvl="0"/>
            <a:r>
              <a:rPr lang="en-GB" b="1" dirty="0"/>
              <a:t>A</a:t>
            </a:r>
            <a:r>
              <a:rPr lang="en-GB" dirty="0"/>
              <a:t>: 3 minutes</a:t>
            </a:r>
            <a:br>
              <a:rPr lang="en-GB" dirty="0"/>
            </a:br>
            <a:r>
              <a:rPr lang="en-GB" b="1" dirty="0"/>
              <a:t>A</a:t>
            </a:r>
            <a:r>
              <a:rPr lang="en-GB" dirty="0"/>
              <a:t> shares the conversation they would like to have or scenario with </a:t>
            </a:r>
            <a:r>
              <a:rPr lang="en-GB" b="1" dirty="0"/>
              <a:t>B </a:t>
            </a:r>
            <a:r>
              <a:rPr lang="en-GB" dirty="0"/>
              <a:t>and </a:t>
            </a:r>
            <a:r>
              <a:rPr lang="en-GB" b="1" dirty="0"/>
              <a:t>C</a:t>
            </a:r>
            <a:r>
              <a:rPr lang="en-GB" dirty="0"/>
              <a:t>. </a:t>
            </a:r>
            <a:r>
              <a:rPr lang="en-GB" b="1" dirty="0"/>
              <a:t>B</a:t>
            </a:r>
            <a:r>
              <a:rPr lang="en-GB" dirty="0"/>
              <a:t> and </a:t>
            </a:r>
            <a:r>
              <a:rPr lang="en-GB" b="1" dirty="0"/>
              <a:t>C</a:t>
            </a:r>
            <a:r>
              <a:rPr lang="en-GB" dirty="0"/>
              <a:t> listen only.</a:t>
            </a:r>
          </a:p>
          <a:p>
            <a:pPr marL="0" lvl="0" indent="0">
              <a:buNone/>
            </a:pPr>
            <a:endParaRPr lang="en-GB" dirty="0"/>
          </a:p>
          <a:p>
            <a:pPr lvl="0"/>
            <a:r>
              <a:rPr lang="en-GB" b="1" dirty="0"/>
              <a:t>B</a:t>
            </a:r>
            <a:r>
              <a:rPr lang="en-GB" dirty="0"/>
              <a:t> or </a:t>
            </a:r>
            <a:r>
              <a:rPr lang="en-GB" b="1" dirty="0"/>
              <a:t>C</a:t>
            </a:r>
            <a:r>
              <a:rPr lang="en-GB" dirty="0"/>
              <a:t>: 1 minute</a:t>
            </a:r>
            <a:br>
              <a:rPr lang="en-GB" dirty="0"/>
            </a:br>
            <a:r>
              <a:rPr lang="en-GB" b="1" dirty="0"/>
              <a:t>B</a:t>
            </a:r>
            <a:r>
              <a:rPr lang="en-GB" dirty="0"/>
              <a:t> or </a:t>
            </a:r>
            <a:r>
              <a:rPr lang="en-GB" b="1" dirty="0"/>
              <a:t>C</a:t>
            </a:r>
            <a:r>
              <a:rPr lang="en-GB" dirty="0"/>
              <a:t> relays what they have heard from</a:t>
            </a:r>
            <a:r>
              <a:rPr lang="en-GB" b="1" dirty="0"/>
              <a:t> A </a:t>
            </a:r>
            <a:r>
              <a:rPr lang="en-GB" dirty="0"/>
              <a:t>and seeks clarification if necessary. </a:t>
            </a:r>
          </a:p>
          <a:p>
            <a:pPr lvl="0"/>
            <a:r>
              <a:rPr lang="en-GB" b="1" dirty="0"/>
              <a:t>B</a:t>
            </a:r>
            <a:r>
              <a:rPr lang="en-GB" dirty="0"/>
              <a:t> and </a:t>
            </a:r>
            <a:r>
              <a:rPr lang="en-GB" b="1" dirty="0"/>
              <a:t>C</a:t>
            </a:r>
            <a:r>
              <a:rPr lang="en-GB" dirty="0"/>
              <a:t>: 7 minutes </a:t>
            </a:r>
            <a:br>
              <a:rPr lang="en-GB" dirty="0"/>
            </a:br>
            <a:r>
              <a:rPr lang="en-GB" b="1" dirty="0"/>
              <a:t>B</a:t>
            </a:r>
            <a:r>
              <a:rPr lang="en-GB" dirty="0"/>
              <a:t> and </a:t>
            </a:r>
            <a:r>
              <a:rPr lang="en-GB" b="1" dirty="0"/>
              <a:t>C</a:t>
            </a:r>
            <a:r>
              <a:rPr lang="en-GB" dirty="0"/>
              <a:t> discusses </a:t>
            </a:r>
            <a:r>
              <a:rPr lang="en-GB" b="1" dirty="0"/>
              <a:t>A</a:t>
            </a:r>
            <a:r>
              <a:rPr lang="en-GB" dirty="0"/>
              <a:t>’s conversation / scenario, giving suggestions, approaches and ideas to consider. </a:t>
            </a:r>
            <a:r>
              <a:rPr lang="en-GB" b="1" dirty="0"/>
              <a:t>A</a:t>
            </a:r>
            <a:r>
              <a:rPr lang="en-GB" dirty="0"/>
              <a:t> is only allowed to listen at this time.</a:t>
            </a:r>
            <a:r>
              <a:rPr lang="en-GB" b="1" dirty="0"/>
              <a:t> A </a:t>
            </a:r>
            <a:r>
              <a:rPr lang="en-GB" dirty="0"/>
              <a:t>may take notes. </a:t>
            </a:r>
          </a:p>
          <a:p>
            <a:pPr lvl="0"/>
            <a:endParaRPr lang="en-GB" dirty="0"/>
          </a:p>
          <a:p>
            <a:pPr lvl="0"/>
            <a:r>
              <a:rPr lang="en-GB" b="1" dirty="0"/>
              <a:t>A</a:t>
            </a:r>
            <a:r>
              <a:rPr lang="en-GB"/>
              <a:t>: 4 </a:t>
            </a:r>
            <a:r>
              <a:rPr lang="en-GB" dirty="0"/>
              <a:t>minutes</a:t>
            </a:r>
            <a:br>
              <a:rPr lang="en-GB" dirty="0"/>
            </a:br>
            <a:r>
              <a:rPr lang="en-GB" b="1" dirty="0"/>
              <a:t>A</a:t>
            </a:r>
            <a:r>
              <a:rPr lang="en-GB" dirty="0"/>
              <a:t> relays what they have heard, what they like, what they require further clarity around (if anything). </a:t>
            </a:r>
          </a:p>
          <a:p>
            <a:pPr marL="0" lvl="0" indent="0">
              <a:buNone/>
            </a:pPr>
            <a:r>
              <a:rPr lang="en-GB" dirty="0">
                <a:solidFill>
                  <a:schemeClr val="bg1"/>
                </a:solidFill>
              </a:rPr>
              <a:t>Repeat twice, so everyone has a turn.</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PEER COACHING CONVERSATIONS</a:t>
            </a:r>
          </a:p>
        </p:txBody>
      </p:sp>
    </p:spTree>
    <p:extLst>
      <p:ext uri="{BB962C8B-B14F-4D97-AF65-F5344CB8AC3E}">
        <p14:creationId xmlns:p14="http://schemas.microsoft.com/office/powerpoint/2010/main" val="189575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Reflect on your peer coaching conversation.</a:t>
            </a:r>
          </a:p>
          <a:p>
            <a:pPr lvl="0"/>
            <a:r>
              <a:rPr lang="en-GB" dirty="0"/>
              <a:t>Create an action plan to build your confidence and your commitment regarding what you will take back into the workplace, for example: to have the conversation after this workshop.</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ACTION PLANNING</a:t>
            </a:r>
          </a:p>
        </p:txBody>
      </p:sp>
    </p:spTree>
    <p:extLst>
      <p:ext uri="{BB962C8B-B14F-4D97-AF65-F5344CB8AC3E}">
        <p14:creationId xmlns:p14="http://schemas.microsoft.com/office/powerpoint/2010/main" val="330117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solidFill>
                  <a:srgbClr val="EA1A1F"/>
                </a:solidFill>
              </a:rPr>
              <a:t>Placeholder for further support on this topic for participants to explore.</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FURTHER SUPPORT</a:t>
            </a:r>
          </a:p>
        </p:txBody>
      </p:sp>
    </p:spTree>
    <p:extLst>
      <p:ext uri="{BB962C8B-B14F-4D97-AF65-F5344CB8AC3E}">
        <p14:creationId xmlns:p14="http://schemas.microsoft.com/office/powerpoint/2010/main" val="247221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Share one commitment or piece of stimuli that has resonated with you.</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FINAL THOUGHTS</a:t>
            </a:r>
          </a:p>
        </p:txBody>
      </p:sp>
    </p:spTree>
    <p:extLst>
      <p:ext uri="{BB962C8B-B14F-4D97-AF65-F5344CB8AC3E}">
        <p14:creationId xmlns:p14="http://schemas.microsoft.com/office/powerpoint/2010/main" val="210433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What did you love?</a:t>
            </a:r>
          </a:p>
          <a:p>
            <a:pPr lvl="0"/>
            <a:r>
              <a:rPr lang="en-GB" dirty="0"/>
              <a:t>What did you learn?</a:t>
            </a:r>
          </a:p>
          <a:p>
            <a:pPr lvl="0"/>
            <a:r>
              <a:rPr lang="en-GB" dirty="0"/>
              <a:t>What would you improve?</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FEEDBACK</a:t>
            </a:r>
          </a:p>
        </p:txBody>
      </p:sp>
    </p:spTree>
    <p:extLst>
      <p:ext uri="{BB962C8B-B14F-4D97-AF65-F5344CB8AC3E}">
        <p14:creationId xmlns:p14="http://schemas.microsoft.com/office/powerpoint/2010/main" val="38238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ED3AB0-506A-E144-B3EF-84CE190140E7}"/>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en-US" sz="6600" spc="40" dirty="0">
                <a:solidFill>
                  <a:srgbClr val="FEEECA"/>
                </a:solidFill>
                <a:latin typeface="Suisse Int'l Mono" panose="020B0509000000000000" pitchFamily="49" charset="77"/>
                <a:cs typeface="Arial" panose="020B0604020202020204" pitchFamily="34" charset="0"/>
              </a:rPr>
              <a:t>THANKS</a:t>
            </a:r>
          </a:p>
          <a:p>
            <a:pPr>
              <a:lnSpc>
                <a:spcPts val="7000"/>
              </a:lnSpc>
            </a:pPr>
            <a:r>
              <a:rPr lang="en-US" sz="6600" dirty="0">
                <a:ln>
                  <a:solidFill>
                    <a:srgbClr val="FEEECA"/>
                  </a:solidFill>
                </a:ln>
                <a:noFill/>
                <a:latin typeface="Suisse Int'l Mono" panose="020B0509000000000000" pitchFamily="49" charset="77"/>
                <a:cs typeface="Arial" panose="020B0604020202020204" pitchFamily="34" charset="0"/>
              </a:rPr>
              <a:t>&amp;  GOODBYE</a:t>
            </a:r>
          </a:p>
          <a:p>
            <a:pPr>
              <a:lnSpc>
                <a:spcPts val="7000"/>
              </a:lnSpc>
            </a:pPr>
            <a:endParaRPr lang="en-US" sz="6600" spc="40" dirty="0">
              <a:solidFill>
                <a:srgbClr val="FEEECA"/>
              </a:solidFill>
              <a:latin typeface="Suisse Int'l Mono" panose="020B0509000000000000" pitchFamily="49" charset="77"/>
              <a:cs typeface="Arial" panose="020B0604020202020204" pitchFamily="34" charset="0"/>
            </a:endParaRPr>
          </a:p>
        </p:txBody>
      </p:sp>
      <p:sp>
        <p:nvSpPr>
          <p:cNvPr id="5" name="TextBox 4">
            <a:extLst>
              <a:ext uri="{FF2B5EF4-FFF2-40B4-BE49-F238E27FC236}">
                <a16:creationId xmlns:a16="http://schemas.microsoft.com/office/drawing/2014/main" id="{72BF6570-E09C-3C43-BF3C-0ADB44A09107}"/>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FEEECA"/>
                </a:solidFill>
                <a:latin typeface="Suisse Int'l Mono" panose="020B0509000000000000" pitchFamily="49" charset="77"/>
              </a:rPr>
              <a:t>INFLUENCE</a:t>
            </a:r>
          </a:p>
          <a:p>
            <a:r>
              <a:rPr lang="en-US" sz="2400" dirty="0">
                <a:solidFill>
                  <a:srgbClr val="FEEECA"/>
                </a:solidFill>
                <a:latin typeface="Suisse Int'l Mono" panose="020B0509000000000000" pitchFamily="49" charset="77"/>
              </a:rPr>
              <a:t>MUSIC</a:t>
            </a:r>
          </a:p>
        </p:txBody>
      </p:sp>
      <p:sp>
        <p:nvSpPr>
          <p:cNvPr id="10" name="Rectangle 9">
            <a:extLst>
              <a:ext uri="{FF2B5EF4-FFF2-40B4-BE49-F238E27FC236}">
                <a16:creationId xmlns:a16="http://schemas.microsoft.com/office/drawing/2014/main" id="{56FDDC33-ADE3-3443-8309-503840C4DFEA}"/>
              </a:ext>
            </a:extLst>
          </p:cNvPr>
          <p:cNvSpPr/>
          <p:nvPr/>
        </p:nvSpPr>
        <p:spPr>
          <a:xfrm>
            <a:off x="278296" y="6228522"/>
            <a:ext cx="1789043" cy="304800"/>
          </a:xfrm>
          <a:prstGeom prst="rect">
            <a:avLst/>
          </a:prstGeom>
          <a:solidFill>
            <a:srgbClr val="51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11" name="Picture 10">
            <a:extLst>
              <a:ext uri="{FF2B5EF4-FFF2-40B4-BE49-F238E27FC236}">
                <a16:creationId xmlns:a16="http://schemas.microsoft.com/office/drawing/2014/main" id="{CC0EE96B-DE04-5A43-BADA-EF129D492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
        <p:nvSpPr>
          <p:cNvPr id="12" name="TextBox 11">
            <a:extLst>
              <a:ext uri="{FF2B5EF4-FFF2-40B4-BE49-F238E27FC236}">
                <a16:creationId xmlns:a16="http://schemas.microsoft.com/office/drawing/2014/main" id="{6C0AE990-881A-FE43-B20E-9E31A3E69486}"/>
              </a:ext>
            </a:extLst>
          </p:cNvPr>
          <p:cNvSpPr txBox="1"/>
          <p:nvPr/>
        </p:nvSpPr>
        <p:spPr>
          <a:xfrm>
            <a:off x="2781072" y="499252"/>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Tree>
    <p:extLst>
      <p:ext uri="{BB962C8B-B14F-4D97-AF65-F5344CB8AC3E}">
        <p14:creationId xmlns:p14="http://schemas.microsoft.com/office/powerpoint/2010/main" val="844422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spcBef>
                <a:spcPts val="0"/>
              </a:spcBef>
            </a:pPr>
            <a:r>
              <a:rPr lang="en-GB" sz="1400" dirty="0"/>
              <a:t>Welcome to the </a:t>
            </a:r>
            <a:r>
              <a:rPr lang="en-GB" sz="1400" b="1" dirty="0" err="1"/>
              <a:t>Think.Do.Sprints</a:t>
            </a:r>
            <a:r>
              <a:rPr lang="en-GB" sz="1400" dirty="0"/>
              <a:t>. This is your time and space to reflect upon and experiment with new ways of working. The outcome is for you to feel confident in adopting new practices that positively influence your day-to-day at Sony Music. </a:t>
            </a:r>
          </a:p>
          <a:p>
            <a:pPr>
              <a:spcBef>
                <a:spcPts val="0"/>
              </a:spcBef>
            </a:pPr>
            <a:endParaRPr lang="en-GB" sz="1400" dirty="0"/>
          </a:p>
          <a:p>
            <a:pPr>
              <a:spcBef>
                <a:spcPts val="0"/>
              </a:spcBef>
            </a:pPr>
            <a:r>
              <a:rPr lang="en-GB" sz="1400" dirty="0"/>
              <a:t>To help you get the best out of this session consider a conversation that has not happened yet, but could positively influence your success if you choose to have it. </a:t>
            </a:r>
          </a:p>
          <a:p>
            <a:pPr>
              <a:spcBef>
                <a:spcPts val="0"/>
              </a:spcBef>
            </a:pPr>
            <a:endParaRPr lang="en-GB" sz="1400" dirty="0"/>
          </a:p>
          <a:p>
            <a:pPr>
              <a:spcBef>
                <a:spcPts val="0"/>
              </a:spcBef>
            </a:pPr>
            <a:r>
              <a:rPr lang="en-GB" sz="1400" dirty="0"/>
              <a:t>Below are two scenarios that might spark your thinking. Be prepared to talk about one of these two scenarios or your own conversation with others in this workshop.</a:t>
            </a:r>
          </a:p>
          <a:p>
            <a:pPr>
              <a:spcBef>
                <a:spcPts val="0"/>
              </a:spcBef>
            </a:pPr>
            <a:endParaRPr lang="en-GB" sz="1400" dirty="0"/>
          </a:p>
          <a:p>
            <a:pPr marL="684000" lvl="1" indent="0">
              <a:spcBef>
                <a:spcPts val="0"/>
              </a:spcBef>
              <a:buNone/>
            </a:pPr>
            <a:r>
              <a:rPr lang="en-US" sz="1400" dirty="0"/>
              <a:t>• I have to lead a team through some difficult, challenging times in the near future. The changes that are proposed will really impact a number of people and I’m not sure how to begin conversations about it. </a:t>
            </a:r>
          </a:p>
          <a:p>
            <a:pPr marL="684000" lvl="1" indent="0">
              <a:spcBef>
                <a:spcPts val="0"/>
              </a:spcBef>
              <a:buNone/>
            </a:pPr>
            <a:r>
              <a:rPr lang="en-US" sz="1400" dirty="0"/>
              <a:t>• I need to speak with one of my team members about their performance. It’s been dropping in recent weeks and the rest of us have to cover the gaps and smooth out the mistakes. I was hoping that it was just a temporary issue but I’m not so sure now. I really like this person but I can’t ignore it anymore. </a:t>
            </a:r>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en-US" dirty="0"/>
              <a:t>PRE-WORK</a:t>
            </a:r>
          </a:p>
        </p:txBody>
      </p:sp>
    </p:spTree>
    <p:extLst>
      <p:ext uri="{BB962C8B-B14F-4D97-AF65-F5344CB8AC3E}">
        <p14:creationId xmlns:p14="http://schemas.microsoft.com/office/powerpoint/2010/main" val="252126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sp>
        <p:nvSpPr>
          <p:cNvPr id="7" name="Content Placeholder 6">
            <a:extLst>
              <a:ext uri="{FF2B5EF4-FFF2-40B4-BE49-F238E27FC236}">
                <a16:creationId xmlns:a16="http://schemas.microsoft.com/office/drawing/2014/main" id="{28B75F87-9933-A644-9900-79086C2074AC}"/>
              </a:ext>
            </a:extLst>
          </p:cNvPr>
          <p:cNvSpPr>
            <a:spLocks noGrp="1"/>
          </p:cNvSpPr>
          <p:nvPr>
            <p:ph sz="quarter" idx="10"/>
          </p:nvPr>
        </p:nvSpPr>
        <p:spPr/>
        <p:txBody>
          <a:bodyPr/>
          <a:lstStyle/>
          <a:p>
            <a:r>
              <a:rPr lang="en-GB" sz="2400" dirty="0"/>
              <a:t>Discover your own personal leadership courage to build resilience and credibility through openness with others. </a:t>
            </a:r>
          </a:p>
          <a:p>
            <a:endParaRPr lang="en-GB" sz="2400" dirty="0"/>
          </a:p>
          <a:p>
            <a:pPr marL="0" indent="0">
              <a:buNone/>
            </a:pPr>
            <a:endParaRPr lang="en-GB" sz="2400" dirty="0"/>
          </a:p>
          <a:p>
            <a:r>
              <a:rPr lang="en-GB" sz="2400" dirty="0"/>
              <a:t>Great leaders are very self-aware of their unique strengths, what their purpose is, and are willing to express their weaknesses, mistakes, fears and </a:t>
            </a:r>
            <a:r>
              <a:rPr lang="en-GB" sz="2400" dirty="0" err="1"/>
              <a:t>behaviors</a:t>
            </a:r>
            <a:r>
              <a:rPr lang="en-GB" sz="2400" dirty="0"/>
              <a:t>. </a:t>
            </a:r>
          </a:p>
          <a:p>
            <a:r>
              <a:rPr lang="en-GB" sz="2400" dirty="0"/>
              <a:t>This honesty to share vulnerability at times, builds a deeper foundation of trust with others.</a:t>
            </a:r>
          </a:p>
        </p:txBody>
      </p:sp>
      <p:sp>
        <p:nvSpPr>
          <p:cNvPr id="8" name="Content Placeholder 7">
            <a:extLst>
              <a:ext uri="{FF2B5EF4-FFF2-40B4-BE49-F238E27FC236}">
                <a16:creationId xmlns:a16="http://schemas.microsoft.com/office/drawing/2014/main" id="{B9A67ADE-4936-B54A-A7C1-3EBFED6DB147}"/>
              </a:ext>
            </a:extLst>
          </p:cNvPr>
          <p:cNvSpPr>
            <a:spLocks noGrp="1"/>
          </p:cNvSpPr>
          <p:nvPr>
            <p:ph sz="quarter" idx="11"/>
          </p:nvPr>
        </p:nvSpPr>
        <p:spPr/>
        <p:txBody>
          <a:bodyPr/>
          <a:lstStyle/>
          <a:p>
            <a:pPr lvl="0"/>
            <a:r>
              <a:rPr lang="en-GB" dirty="0"/>
              <a:t>SESSION PURPOSE</a:t>
            </a:r>
          </a:p>
          <a:p>
            <a:pPr lvl="0"/>
            <a:r>
              <a:rPr lang="en-GB" dirty="0"/>
              <a:t>SOUNDBITE</a:t>
            </a:r>
          </a:p>
          <a:p>
            <a:pPr lvl="0"/>
            <a:endParaRPr lang="en-GB" dirty="0"/>
          </a:p>
          <a:p>
            <a:pPr lvl="0"/>
            <a:endParaRPr lang="en-GB" dirty="0"/>
          </a:p>
          <a:p>
            <a:pPr lvl="0"/>
            <a:r>
              <a:rPr lang="en-GB" dirty="0"/>
              <a:t>OVERVIEW</a:t>
            </a:r>
          </a:p>
        </p:txBody>
      </p:sp>
    </p:spTree>
    <p:extLst>
      <p:ext uri="{BB962C8B-B14F-4D97-AF65-F5344CB8AC3E}">
        <p14:creationId xmlns:p14="http://schemas.microsoft.com/office/powerpoint/2010/main" val="1768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en-US" sz="2800" dirty="0">
                <a:solidFill>
                  <a:schemeClr val="bg1"/>
                </a:solidFill>
                <a:latin typeface="Arial" panose="020B0604020202020204" pitchFamily="34" charset="0"/>
                <a:cs typeface="Arial" panose="020B0604020202020204" pitchFamily="34" charset="0"/>
              </a:rPr>
              <a:t>Leadership Paradox: </a:t>
            </a:r>
          </a:p>
          <a:p>
            <a:r>
              <a:rPr lang="en-US" sz="2800" dirty="0">
                <a:solidFill>
                  <a:schemeClr val="bg1"/>
                </a:solidFill>
                <a:latin typeface="Arial" panose="020B0604020202020204" pitchFamily="34" charset="0"/>
                <a:cs typeface="Arial" panose="020B0604020202020204" pitchFamily="34" charset="0"/>
              </a:rPr>
              <a:t>Courage vs. Vulnerability</a:t>
            </a:r>
          </a:p>
        </p:txBody>
      </p:sp>
      <p:sp>
        <p:nvSpPr>
          <p:cNvPr id="3" name="Content Placeholder 2">
            <a:extLst>
              <a:ext uri="{FF2B5EF4-FFF2-40B4-BE49-F238E27FC236}">
                <a16:creationId xmlns:a16="http://schemas.microsoft.com/office/drawing/2014/main" id="{21A87ACC-DFB0-4A4E-BC65-E8CAC7C2E3F5}"/>
              </a:ext>
            </a:extLst>
          </p:cNvPr>
          <p:cNvSpPr>
            <a:spLocks noGrp="1"/>
          </p:cNvSpPr>
          <p:nvPr>
            <p:ph sz="quarter" idx="10"/>
          </p:nvPr>
        </p:nvSpPr>
        <p:spPr>
          <a:xfrm>
            <a:off x="2755932" y="367104"/>
            <a:ext cx="8372032" cy="4440488"/>
          </a:xfrm>
        </p:spPr>
        <p:txBody>
          <a:bodyPr/>
          <a:lstStyle/>
          <a:p>
            <a:pPr marL="0" indent="0">
              <a:buNone/>
            </a:pPr>
            <a:r>
              <a:rPr lang="en-GB" sz="2400" b="1" dirty="0"/>
              <a:t>By the end of this session you will: </a:t>
            </a:r>
          </a:p>
          <a:p>
            <a:pPr marL="0" indent="0">
              <a:buNone/>
            </a:pPr>
            <a:endParaRPr lang="en-GB" sz="2400" b="1" dirty="0"/>
          </a:p>
          <a:p>
            <a:r>
              <a:rPr lang="en-GB" sz="2400" dirty="0"/>
              <a:t>Recognize when vulnerability builds credibility and connection, and how you can develop your openness and trust with others.</a:t>
            </a:r>
          </a:p>
          <a:p>
            <a:r>
              <a:rPr lang="en-GB" sz="2400" dirty="0"/>
              <a:t>Identify the qualities and strengths of your leadership courage.</a:t>
            </a:r>
          </a:p>
          <a:p>
            <a:r>
              <a:rPr lang="en-GB" sz="2400" dirty="0"/>
              <a:t>Explore your purpose and lead from this with courage.</a:t>
            </a:r>
          </a:p>
          <a:p>
            <a:r>
              <a:rPr lang="en-GB" sz="2400" dirty="0"/>
              <a:t>Use courage to help yourself and those around you to stay resilient during change.</a:t>
            </a:r>
          </a:p>
          <a:p>
            <a:pPr marL="0" indent="0">
              <a:buNone/>
            </a:pPr>
            <a:endParaRPr lang="en-US" dirty="0"/>
          </a:p>
        </p:txBody>
      </p:sp>
      <p:sp>
        <p:nvSpPr>
          <p:cNvPr id="6" name="Content Placeholder 5">
            <a:extLst>
              <a:ext uri="{FF2B5EF4-FFF2-40B4-BE49-F238E27FC236}">
                <a16:creationId xmlns:a16="http://schemas.microsoft.com/office/drawing/2014/main" id="{76E06F7E-7B0E-5E49-8C93-FBC8C2C61CF8}"/>
              </a:ext>
            </a:extLst>
          </p:cNvPr>
          <p:cNvSpPr>
            <a:spLocks noGrp="1"/>
          </p:cNvSpPr>
          <p:nvPr>
            <p:ph sz="quarter" idx="11"/>
          </p:nvPr>
        </p:nvSpPr>
        <p:spPr>
          <a:xfrm>
            <a:off x="442913" y="441325"/>
            <a:ext cx="2130605" cy="433388"/>
          </a:xfrm>
        </p:spPr>
        <p:txBody>
          <a:bodyPr/>
          <a:lstStyle/>
          <a:p>
            <a:pPr lvl="0"/>
            <a:r>
              <a:rPr lang="en-GB" dirty="0"/>
              <a:t>SESSION OUTCOMES</a:t>
            </a:r>
          </a:p>
        </p:txBody>
      </p:sp>
    </p:spTree>
    <p:extLst>
      <p:ext uri="{BB962C8B-B14F-4D97-AF65-F5344CB8AC3E}">
        <p14:creationId xmlns:p14="http://schemas.microsoft.com/office/powerpoint/2010/main" val="29167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E40B5B2-47EF-EB4C-8F9E-1824BB75F2E1}"/>
              </a:ext>
            </a:extLst>
          </p:cNvPr>
          <p:cNvSpPr>
            <a:spLocks noGrp="1"/>
          </p:cNvSpPr>
          <p:nvPr>
            <p:ph sz="quarter" idx="11"/>
          </p:nvPr>
        </p:nvSpPr>
        <p:spPr>
          <a:xfrm>
            <a:off x="442913" y="441325"/>
            <a:ext cx="1762959" cy="433388"/>
          </a:xfrm>
        </p:spPr>
        <p:txBody>
          <a:bodyPr/>
          <a:lstStyle/>
          <a:p>
            <a:pPr lvl="0"/>
            <a:r>
              <a:rPr lang="en-GB" dirty="0"/>
              <a:t>PLAN FOR THE NEXT 3 HOURS…</a:t>
            </a:r>
          </a:p>
          <a:p>
            <a:pPr lvl="0"/>
            <a:endParaRPr lang="en-GB" dirty="0"/>
          </a:p>
          <a:p>
            <a:endParaRPr lang="en-US" dirty="0"/>
          </a:p>
        </p:txBody>
      </p:sp>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en-US" sz="2800" dirty="0">
                <a:solidFill>
                  <a:schemeClr val="bg1"/>
                </a:solidFill>
                <a:latin typeface="Arial" panose="020B0604020202020204" pitchFamily="34" charset="0"/>
                <a:cs typeface="Arial" panose="020B0604020202020204" pitchFamily="34" charset="0"/>
              </a:rPr>
              <a:t>Leadership Paradox: </a:t>
            </a:r>
          </a:p>
          <a:p>
            <a:r>
              <a:rPr lang="en-US" sz="2800" dirty="0">
                <a:solidFill>
                  <a:schemeClr val="bg1"/>
                </a:solidFill>
                <a:latin typeface="Arial" panose="020B0604020202020204" pitchFamily="34" charset="0"/>
                <a:cs typeface="Arial" panose="020B0604020202020204" pitchFamily="34" charset="0"/>
              </a:rPr>
              <a:t>Courage vs. Vulnerability</a:t>
            </a: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sp>
        <p:nvSpPr>
          <p:cNvPr id="3" name="Content Placeholder 2">
            <a:extLst>
              <a:ext uri="{FF2B5EF4-FFF2-40B4-BE49-F238E27FC236}">
                <a16:creationId xmlns:a16="http://schemas.microsoft.com/office/drawing/2014/main" id="{1426C0B3-FCED-984A-842A-D562E8472373}"/>
              </a:ext>
            </a:extLst>
          </p:cNvPr>
          <p:cNvSpPr>
            <a:spLocks noGrp="1"/>
          </p:cNvSpPr>
          <p:nvPr>
            <p:ph sz="quarter" idx="10"/>
          </p:nvPr>
        </p:nvSpPr>
        <p:spPr>
          <a:xfrm>
            <a:off x="2755932" y="367104"/>
            <a:ext cx="8266784" cy="2884569"/>
          </a:xfrm>
        </p:spPr>
        <p:txBody>
          <a:bodyPr/>
          <a:lstStyle/>
          <a:p>
            <a:r>
              <a:rPr lang="en-GB" dirty="0"/>
              <a:t>Leadership paradox: courage vs. vulnerability.</a:t>
            </a:r>
          </a:p>
          <a:p>
            <a:r>
              <a:rPr lang="en-GB" dirty="0"/>
              <a:t>What we can learn from artists.</a:t>
            </a:r>
          </a:p>
          <a:p>
            <a:r>
              <a:rPr lang="en-GB" dirty="0"/>
              <a:t>Moments of vulnerability.</a:t>
            </a:r>
          </a:p>
          <a:p>
            <a:r>
              <a:rPr lang="en-GB" dirty="0"/>
              <a:t>Courage Manifesto.</a:t>
            </a:r>
          </a:p>
          <a:p>
            <a:r>
              <a:rPr lang="en-GB" dirty="0"/>
              <a:t>Time to practice. </a:t>
            </a:r>
          </a:p>
          <a:p>
            <a:r>
              <a:rPr lang="en-GB" dirty="0"/>
              <a:t>Action planning.</a:t>
            </a:r>
          </a:p>
          <a:p>
            <a:endParaRPr lang="en-US" dirty="0"/>
          </a:p>
        </p:txBody>
      </p:sp>
    </p:spTree>
    <p:extLst>
      <p:ext uri="{BB962C8B-B14F-4D97-AF65-F5344CB8AC3E}">
        <p14:creationId xmlns:p14="http://schemas.microsoft.com/office/powerpoint/2010/main" val="193710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15850-57FD-F942-9E43-54A49FFF46BF}"/>
              </a:ext>
            </a:extLst>
          </p:cNvPr>
          <p:cNvSpPr>
            <a:spLocks noGrp="1"/>
          </p:cNvSpPr>
          <p:nvPr>
            <p:ph sz="quarter" idx="10"/>
          </p:nvPr>
        </p:nvSpPr>
        <p:spPr>
          <a:xfrm>
            <a:off x="2755932" y="367104"/>
            <a:ext cx="8641074" cy="2884569"/>
          </a:xfrm>
        </p:spPr>
        <p:txBody>
          <a:bodyPr/>
          <a:lstStyle/>
          <a:p>
            <a:r>
              <a:rPr lang="en-GB" dirty="0"/>
              <a:t>What’s your name?</a:t>
            </a:r>
          </a:p>
          <a:p>
            <a:r>
              <a:rPr lang="en-GB" dirty="0"/>
              <a:t>What’s your role?</a:t>
            </a:r>
          </a:p>
          <a:p>
            <a:r>
              <a:rPr lang="en-GB" dirty="0"/>
              <a:t>Who’s your </a:t>
            </a:r>
            <a:r>
              <a:rPr lang="en-GB" dirty="0" err="1"/>
              <a:t>favorite</a:t>
            </a:r>
            <a:r>
              <a:rPr lang="en-GB" dirty="0"/>
              <a:t> artist that you connect with and why?</a:t>
            </a:r>
          </a:p>
          <a:p>
            <a:pPr marL="0" indent="0">
              <a:buNone/>
            </a:pPr>
            <a:endParaRPr lang="en-US" dirty="0"/>
          </a:p>
        </p:txBody>
      </p:sp>
      <p:sp>
        <p:nvSpPr>
          <p:cNvPr id="6" name="Content Placeholder 5">
            <a:extLst>
              <a:ext uri="{FF2B5EF4-FFF2-40B4-BE49-F238E27FC236}">
                <a16:creationId xmlns:a16="http://schemas.microsoft.com/office/drawing/2014/main" id="{B633EE35-AFCA-D24C-9C75-77723B4069B9}"/>
              </a:ext>
            </a:extLst>
          </p:cNvPr>
          <p:cNvSpPr>
            <a:spLocks noGrp="1"/>
          </p:cNvSpPr>
          <p:nvPr>
            <p:ph sz="quarter" idx="11"/>
          </p:nvPr>
        </p:nvSpPr>
        <p:spPr/>
        <p:txBody>
          <a:bodyPr/>
          <a:lstStyle/>
          <a:p>
            <a:r>
              <a:rPr lang="en-US" dirty="0"/>
              <a:t>WHO AM I?</a:t>
            </a:r>
          </a:p>
        </p:txBody>
      </p:sp>
    </p:spTree>
    <p:extLst>
      <p:ext uri="{BB962C8B-B14F-4D97-AF65-F5344CB8AC3E}">
        <p14:creationId xmlns:p14="http://schemas.microsoft.com/office/powerpoint/2010/main" val="153793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1C0A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en-US" sz="2800" dirty="0">
                <a:solidFill>
                  <a:schemeClr val="bg1"/>
                </a:solidFill>
                <a:latin typeface="Arial" panose="020B0604020202020204" pitchFamily="34" charset="0"/>
                <a:cs typeface="Arial" panose="020B0604020202020204" pitchFamily="34" charset="0"/>
              </a:rPr>
              <a:t>Leadership Paradox: </a:t>
            </a:r>
          </a:p>
          <a:p>
            <a:r>
              <a:rPr lang="en-US" sz="2800" dirty="0">
                <a:solidFill>
                  <a:schemeClr val="bg1"/>
                </a:solidFill>
                <a:latin typeface="Arial" panose="020B0604020202020204" pitchFamily="34" charset="0"/>
                <a:cs typeface="Arial" panose="020B0604020202020204" pitchFamily="34" charset="0"/>
              </a:rPr>
              <a:t>Courage vs. Vulnerability</a:t>
            </a:r>
          </a:p>
        </p:txBody>
      </p:sp>
      <p:sp>
        <p:nvSpPr>
          <p:cNvPr id="2" name="TextBox 1">
            <a:extLst>
              <a:ext uri="{FF2B5EF4-FFF2-40B4-BE49-F238E27FC236}">
                <a16:creationId xmlns:a16="http://schemas.microsoft.com/office/drawing/2014/main" id="{056EF2F5-2847-AD44-A5E8-CFED8C74770C}"/>
              </a:ext>
            </a:extLst>
          </p:cNvPr>
          <p:cNvSpPr txBox="1"/>
          <p:nvPr/>
        </p:nvSpPr>
        <p:spPr>
          <a:xfrm>
            <a:off x="1164211" y="429877"/>
            <a:ext cx="7060676" cy="3062377"/>
          </a:xfrm>
          <a:prstGeom prst="rect">
            <a:avLst/>
          </a:prstGeom>
          <a:noFill/>
        </p:spPr>
        <p:txBody>
          <a:bodyPr wrap="square" lIns="0" tIns="0" rIns="0" bIns="0" rtlCol="0">
            <a:spAutoFit/>
          </a:bodyPr>
          <a:lstStyle/>
          <a:p>
            <a:pPr lvl="0">
              <a:lnSpc>
                <a:spcPts val="7000"/>
              </a:lnSpc>
            </a:pPr>
            <a:r>
              <a:rPr lang="en-US" sz="6600" spc="40" dirty="0">
                <a:solidFill>
                  <a:srgbClr val="FEEECA"/>
                </a:solidFill>
                <a:latin typeface="Suisse Int'l Mono" panose="020B0509000000000000" pitchFamily="49" charset="77"/>
                <a:cs typeface="Arial" panose="020B0604020202020204" pitchFamily="34" charset="0"/>
              </a:rPr>
              <a:t>THE ACCELERATOR MANIFESTO</a:t>
            </a:r>
          </a:p>
          <a:p>
            <a:endParaRPr lang="en-US" dirty="0"/>
          </a:p>
        </p:txBody>
      </p:sp>
      <p:pic>
        <p:nvPicPr>
          <p:cNvPr id="14" name="Picture 13">
            <a:extLst>
              <a:ext uri="{FF2B5EF4-FFF2-40B4-BE49-F238E27FC236}">
                <a16:creationId xmlns:a16="http://schemas.microsoft.com/office/drawing/2014/main" id="{32374582-CD89-6C45-92E8-1F537140A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6584">
            <a:off x="9326972" y="3085018"/>
            <a:ext cx="1225007" cy="2801241"/>
          </a:xfrm>
          <a:prstGeom prst="rect">
            <a:avLst/>
          </a:prstGeom>
        </p:spPr>
      </p:pic>
      <p:pic>
        <p:nvPicPr>
          <p:cNvPr id="18" name="Picture 17">
            <a:extLst>
              <a:ext uri="{FF2B5EF4-FFF2-40B4-BE49-F238E27FC236}">
                <a16:creationId xmlns:a16="http://schemas.microsoft.com/office/drawing/2014/main" id="{07BC153D-7437-7345-AF0D-A445BF98B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482" y="684892"/>
            <a:ext cx="2385702" cy="1900335"/>
          </a:xfrm>
          <a:prstGeom prst="rect">
            <a:avLst/>
          </a:prstGeom>
        </p:spPr>
      </p:pic>
      <p:pic>
        <p:nvPicPr>
          <p:cNvPr id="19" name="Picture 18">
            <a:extLst>
              <a:ext uri="{FF2B5EF4-FFF2-40B4-BE49-F238E27FC236}">
                <a16:creationId xmlns:a16="http://schemas.microsoft.com/office/drawing/2014/main" id="{638B108C-D11C-B442-9EF1-BC57C2F2B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055" y="3135300"/>
            <a:ext cx="2674790" cy="2700675"/>
          </a:xfrm>
          <a:prstGeom prst="rect">
            <a:avLst/>
          </a:prstGeom>
        </p:spPr>
      </p:pic>
      <p:pic>
        <p:nvPicPr>
          <p:cNvPr id="20" name="Picture 19">
            <a:extLst>
              <a:ext uri="{FF2B5EF4-FFF2-40B4-BE49-F238E27FC236}">
                <a16:creationId xmlns:a16="http://schemas.microsoft.com/office/drawing/2014/main" id="{E7D7782D-75FA-2445-9AEE-A7C7594E6D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26180">
            <a:off x="1449122" y="3730301"/>
            <a:ext cx="3317556" cy="1411199"/>
          </a:xfrm>
          <a:prstGeom prst="rect">
            <a:avLst/>
          </a:prstGeom>
        </p:spPr>
      </p:pic>
    </p:spTree>
    <p:extLst>
      <p:ext uri="{BB962C8B-B14F-4D97-AF65-F5344CB8AC3E}">
        <p14:creationId xmlns:p14="http://schemas.microsoft.com/office/powerpoint/2010/main" val="27354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90EA8-873E-AB44-BC2C-8D839BA963C6}"/>
              </a:ext>
            </a:extLst>
          </p:cNvPr>
          <p:cNvSpPr/>
          <p:nvPr/>
        </p:nvSpPr>
        <p:spPr>
          <a:xfrm>
            <a:off x="1640428" y="8869698"/>
            <a:ext cx="7494167" cy="978954"/>
          </a:xfrm>
          <a:prstGeom prst="rect">
            <a:avLst/>
          </a:prstGeom>
        </p:spPr>
        <p:txBody>
          <a:bodyPr wrap="none" lIns="0" tIns="0" rIns="0" bIns="0">
            <a:noAutofit/>
          </a:bodyPr>
          <a:lstStyle/>
          <a:p>
            <a:r>
              <a:rPr lang="en-US" sz="2800" dirty="0">
                <a:solidFill>
                  <a:schemeClr val="bg1"/>
                </a:solidFill>
                <a:latin typeface="Arial" panose="020B0604020202020204" pitchFamily="34" charset="0"/>
                <a:cs typeface="Arial" panose="020B0604020202020204" pitchFamily="34" charset="0"/>
              </a:rPr>
              <a:t>Leadership Paradox: </a:t>
            </a:r>
          </a:p>
          <a:p>
            <a:r>
              <a:rPr lang="en-US" sz="2800" dirty="0">
                <a:solidFill>
                  <a:schemeClr val="bg1"/>
                </a:solidFill>
                <a:latin typeface="Arial" panose="020B0604020202020204" pitchFamily="34" charset="0"/>
                <a:cs typeface="Arial" panose="020B0604020202020204" pitchFamily="34" charset="0"/>
              </a:rPr>
              <a:t>Courage vs. Vulnerability</a:t>
            </a:r>
          </a:p>
        </p:txBody>
      </p:sp>
      <p:sp>
        <p:nvSpPr>
          <p:cNvPr id="15" name="TextBox 14">
            <a:extLst>
              <a:ext uri="{FF2B5EF4-FFF2-40B4-BE49-F238E27FC236}">
                <a16:creationId xmlns:a16="http://schemas.microsoft.com/office/drawing/2014/main" id="{7E961CC8-FE4F-E14C-A7E6-060233BEF64A}"/>
              </a:ext>
            </a:extLst>
          </p:cNvPr>
          <p:cNvSpPr txBox="1"/>
          <p:nvPr/>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16" name="TextBox 15">
            <a:extLst>
              <a:ext uri="{FF2B5EF4-FFF2-40B4-BE49-F238E27FC236}">
                <a16:creationId xmlns:a16="http://schemas.microsoft.com/office/drawing/2014/main" id="{3D018A82-D9E3-7A4A-9F1C-ADE34B26674A}"/>
              </a:ext>
            </a:extLst>
          </p:cNvPr>
          <p:cNvSpPr txBox="1"/>
          <p:nvPr/>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17" name="TextBox 16">
            <a:extLst>
              <a:ext uri="{FF2B5EF4-FFF2-40B4-BE49-F238E27FC236}">
                <a16:creationId xmlns:a16="http://schemas.microsoft.com/office/drawing/2014/main" id="{14A1AB85-632E-1A47-B57A-D0CFDDFEBE50}"/>
              </a:ext>
            </a:extLst>
          </p:cNvPr>
          <p:cNvSpPr txBox="1"/>
          <p:nvPr/>
        </p:nvSpPr>
        <p:spPr>
          <a:xfrm>
            <a:off x="9788165" y="6258846"/>
            <a:ext cx="1938616" cy="169277"/>
          </a:xfrm>
          <a:prstGeom prst="rect">
            <a:avLst/>
          </a:prstGeom>
          <a:noFill/>
        </p:spPr>
        <p:txBody>
          <a:bodyPr wrap="square" lIns="0" tIns="0" rIns="0" bIns="0" rtlCol="0">
            <a:spAutoFit/>
          </a:bodyPr>
          <a:lstStyle/>
          <a:p>
            <a:pPr algn="r"/>
            <a:r>
              <a:rPr lang="en-US" sz="1100" dirty="0">
                <a:solidFill>
                  <a:schemeClr val="bg1"/>
                </a:solidFill>
                <a:latin typeface="Suisse Int'l Mono" panose="020B0509000000000000" pitchFamily="49" charset="77"/>
              </a:rPr>
              <a:t>01</a:t>
            </a: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grpSp>
        <p:nvGrpSpPr>
          <p:cNvPr id="9" name="Group 8">
            <a:extLst>
              <a:ext uri="{FF2B5EF4-FFF2-40B4-BE49-F238E27FC236}">
                <a16:creationId xmlns:a16="http://schemas.microsoft.com/office/drawing/2014/main" id="{7C3D6E56-9B3A-9C4D-99FA-BB3171754574}"/>
              </a:ext>
            </a:extLst>
          </p:cNvPr>
          <p:cNvGrpSpPr/>
          <p:nvPr/>
        </p:nvGrpSpPr>
        <p:grpSpPr>
          <a:xfrm>
            <a:off x="2747963" y="1485458"/>
            <a:ext cx="8587093" cy="4290901"/>
            <a:chOff x="2373032" y="1657439"/>
            <a:chExt cx="7156637" cy="4543973"/>
          </a:xfrm>
        </p:grpSpPr>
        <p:sp>
          <p:nvSpPr>
            <p:cNvPr id="10" name="Rectangle 9">
              <a:extLst>
                <a:ext uri="{FF2B5EF4-FFF2-40B4-BE49-F238E27FC236}">
                  <a16:creationId xmlns:a16="http://schemas.microsoft.com/office/drawing/2014/main" id="{6AA9D326-ECD4-7A4F-AD6B-1D0244CF7282}"/>
                </a:ext>
              </a:extLst>
            </p:cNvPr>
            <p:cNvSpPr/>
            <p:nvPr/>
          </p:nvSpPr>
          <p:spPr>
            <a:xfrm>
              <a:off x="2373032" y="1657439"/>
              <a:ext cx="7156637" cy="4543973"/>
            </a:xfrm>
            <a:prstGeom prst="rect">
              <a:avLst/>
            </a:prstGeom>
            <a:noFill/>
            <a:ln>
              <a:noFill/>
            </a:ln>
          </p:spPr>
        </p:sp>
        <p:sp>
          <p:nvSpPr>
            <p:cNvPr id="11" name="Rectangle 10">
              <a:extLst>
                <a:ext uri="{FF2B5EF4-FFF2-40B4-BE49-F238E27FC236}">
                  <a16:creationId xmlns:a16="http://schemas.microsoft.com/office/drawing/2014/main" id="{6F7A8F6E-9A7B-8845-BD73-C542348EFB56}"/>
                </a:ext>
              </a:extLst>
            </p:cNvPr>
            <p:cNvSpPr/>
            <p:nvPr/>
          </p:nvSpPr>
          <p:spPr>
            <a:xfrm>
              <a:off x="2373905" y="1657439"/>
              <a:ext cx="2271393" cy="4543973"/>
            </a:xfrm>
            <a:prstGeom prst="rect">
              <a:avLst/>
            </a:prstGeom>
            <a:noFill/>
            <a:ln w="19050">
              <a:solidFill>
                <a:srgbClr val="283683"/>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2222" numCol="1" spcCol="1270" anchor="ctr" anchorCtr="0">
              <a:noAutofit/>
            </a:bodyPr>
            <a:lstStyle/>
            <a:p>
              <a:pPr marL="0" lvl="0" indent="0" algn="ctr" defTabSz="1066800">
                <a:lnSpc>
                  <a:spcPct val="90000"/>
                </a:lnSpc>
                <a:spcBef>
                  <a:spcPct val="0"/>
                </a:spcBef>
                <a:spcAft>
                  <a:spcPct val="35000"/>
                </a:spcAft>
                <a:buNone/>
              </a:pPr>
              <a:r>
                <a:rPr lang="en-GB" sz="2400" dirty="0">
                  <a:solidFill>
                    <a:srgbClr val="283683"/>
                  </a:solidFill>
                  <a:latin typeface="Arial" panose="020B0604020202020204" pitchFamily="34" charset="0"/>
                  <a:cs typeface="Arial" panose="020B0604020202020204" pitchFamily="34" charset="0"/>
                </a:rPr>
                <a:t>Leader</a:t>
              </a:r>
            </a:p>
          </p:txBody>
        </p:sp>
        <p:sp>
          <p:nvSpPr>
            <p:cNvPr id="12" name="Freeform 11">
              <a:extLst>
                <a:ext uri="{FF2B5EF4-FFF2-40B4-BE49-F238E27FC236}">
                  <a16:creationId xmlns:a16="http://schemas.microsoft.com/office/drawing/2014/main" id="{9E33177B-7B67-4F44-969F-D1219F259A83}"/>
                </a:ext>
              </a:extLst>
            </p:cNvPr>
            <p:cNvSpPr/>
            <p:nvPr/>
          </p:nvSpPr>
          <p:spPr>
            <a:xfrm>
              <a:off x="2601044" y="2755657"/>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solidFill>
              <a:srgbClr val="51C0AF"/>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0" numCol="1" spcCol="1270" anchor="ctr" anchorCtr="0">
              <a:noAutofit/>
            </a:bodyPr>
            <a:lstStyle/>
            <a:p>
              <a:pPr marL="0" lvl="0" indent="0" algn="ctr"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A leader is anyone who influences others to take effective action</a:t>
              </a:r>
            </a:p>
          </p:txBody>
        </p:sp>
        <p:sp>
          <p:nvSpPr>
            <p:cNvPr id="13" name="Freeform 12">
              <a:extLst>
                <a:ext uri="{FF2B5EF4-FFF2-40B4-BE49-F238E27FC236}">
                  <a16:creationId xmlns:a16="http://schemas.microsoft.com/office/drawing/2014/main" id="{61EF21B0-A92E-564B-A04B-ABCF8D2F0265}"/>
                </a:ext>
              </a:extLst>
            </p:cNvPr>
            <p:cNvSpPr/>
            <p:nvPr/>
          </p:nvSpPr>
          <p:spPr>
            <a:xfrm>
              <a:off x="2601044" y="4394864"/>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en-GB" sz="1400" dirty="0">
                  <a:solidFill>
                    <a:srgbClr val="283683"/>
                  </a:solidFill>
                  <a:latin typeface="Arial"/>
                  <a:cs typeface="Arial" panose="020B0604020202020204" pitchFamily="34" charset="0"/>
                </a:rPr>
                <a:t>A leader at their best is anyone who inspires others to take </a:t>
              </a:r>
              <a:r>
                <a:rPr lang="en-GB" sz="1400">
                  <a:solidFill>
                    <a:srgbClr val="283683"/>
                  </a:solidFill>
                  <a:latin typeface="Arial"/>
                  <a:cs typeface="Arial" panose="020B0604020202020204" pitchFamily="34" charset="0"/>
                </a:rPr>
                <a:t>courageous action</a:t>
              </a:r>
              <a:endParaRPr lang="en-US" sz="1400" dirty="0">
                <a:solidFill>
                  <a:srgbClr val="283683"/>
                </a:solidFill>
                <a:latin typeface="Arial"/>
                <a:cs typeface="Arial" panose="020B0604020202020204" pitchFamily="34" charset="0"/>
              </a:endParaRPr>
            </a:p>
          </p:txBody>
        </p:sp>
        <p:sp>
          <p:nvSpPr>
            <p:cNvPr id="14" name="Rectangle 13">
              <a:extLst>
                <a:ext uri="{FF2B5EF4-FFF2-40B4-BE49-F238E27FC236}">
                  <a16:creationId xmlns:a16="http://schemas.microsoft.com/office/drawing/2014/main" id="{8A18CCEA-8900-ED4F-9807-CA480CAAB62C}"/>
                </a:ext>
              </a:extLst>
            </p:cNvPr>
            <p:cNvSpPr/>
            <p:nvPr/>
          </p:nvSpPr>
          <p:spPr>
            <a:xfrm>
              <a:off x="4815653" y="1657439"/>
              <a:ext cx="2271393" cy="4543973"/>
            </a:xfrm>
            <a:prstGeom prst="rect">
              <a:avLst/>
            </a:prstGeom>
            <a:noFill/>
            <a:ln w="19050">
              <a:solidFill>
                <a:srgbClr val="283683"/>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2222" numCol="1" spcCol="1270" anchor="ctr" anchorCtr="0">
              <a:noAutofit/>
            </a:bodyPr>
            <a:lstStyle/>
            <a:p>
              <a:pPr algn="ctr" defTabSz="1066800">
                <a:lnSpc>
                  <a:spcPct val="90000"/>
                </a:lnSpc>
                <a:spcBef>
                  <a:spcPct val="0"/>
                </a:spcBef>
                <a:spcAft>
                  <a:spcPct val="35000"/>
                </a:spcAft>
              </a:pPr>
              <a:r>
                <a:rPr lang="en-GB" sz="2400">
                  <a:solidFill>
                    <a:srgbClr val="283683"/>
                  </a:solidFill>
                  <a:latin typeface="Arial" panose="020B0604020202020204" pitchFamily="34" charset="0"/>
                  <a:cs typeface="Arial" panose="020B0604020202020204" pitchFamily="34" charset="0"/>
                </a:rPr>
                <a:t>Manager</a:t>
              </a:r>
              <a:endParaRPr lang="en-US" sz="2400" dirty="0">
                <a:solidFill>
                  <a:srgbClr val="283683"/>
                </a:solidFill>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647B6194-9ED5-6B40-84DC-32DF7A5F4B44}"/>
                </a:ext>
              </a:extLst>
            </p:cNvPr>
            <p:cNvSpPr/>
            <p:nvPr/>
          </p:nvSpPr>
          <p:spPr>
            <a:xfrm>
              <a:off x="5024887" y="2755657"/>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lvl="0" indent="0" algn="ctr" defTabSz="622300">
                <a:lnSpc>
                  <a:spcPct val="100000"/>
                </a:lnSpc>
                <a:spcBef>
                  <a:spcPct val="0"/>
                </a:spcBef>
                <a:spcAft>
                  <a:spcPct val="35000"/>
                </a:spcAft>
                <a:buNone/>
              </a:pPr>
              <a:r>
                <a:rPr lang="en-GB" sz="1400" b="0" kern="1200" dirty="0">
                  <a:solidFill>
                    <a:srgbClr val="283683"/>
                  </a:solidFill>
                  <a:latin typeface="Arial"/>
                  <a:ea typeface="+mn-ea"/>
                  <a:cs typeface="Arial" panose="020B0604020202020204" pitchFamily="34" charset="0"/>
                </a:rPr>
                <a:t>A manager optimizes </a:t>
              </a:r>
              <a:br>
                <a:rPr lang="en-GB" sz="1400" b="0" kern="1200" dirty="0">
                  <a:solidFill>
                    <a:srgbClr val="283683"/>
                  </a:solidFill>
                  <a:latin typeface="Arial"/>
                  <a:ea typeface="+mn-ea"/>
                  <a:cs typeface="Arial" panose="020B0604020202020204" pitchFamily="34" charset="0"/>
                </a:rPr>
              </a:br>
              <a:r>
                <a:rPr lang="en-GB" sz="1400" b="0" kern="1200" dirty="0">
                  <a:solidFill>
                    <a:srgbClr val="283683"/>
                  </a:solidFill>
                  <a:latin typeface="Arial"/>
                  <a:ea typeface="+mn-ea"/>
                  <a:cs typeface="Arial" panose="020B0604020202020204" pitchFamily="34" charset="0"/>
                </a:rPr>
                <a:t>use of resources and organizes systems and processes</a:t>
              </a:r>
              <a:endParaRPr lang="en-US" sz="1400" b="0" kern="1200" dirty="0">
                <a:solidFill>
                  <a:srgbClr val="283683"/>
                </a:solidFill>
                <a:latin typeface="Arial"/>
                <a:ea typeface="+mn-ea"/>
                <a:cs typeface="Arial" panose="020B0604020202020204" pitchFamily="34" charset="0"/>
              </a:endParaRPr>
            </a:p>
          </p:txBody>
        </p:sp>
        <p:sp>
          <p:nvSpPr>
            <p:cNvPr id="19" name="Freeform 18">
              <a:extLst>
                <a:ext uri="{FF2B5EF4-FFF2-40B4-BE49-F238E27FC236}">
                  <a16:creationId xmlns:a16="http://schemas.microsoft.com/office/drawing/2014/main" id="{41F93307-0F01-E843-A701-8AC680B5AC05}"/>
                </a:ext>
              </a:extLst>
            </p:cNvPr>
            <p:cNvSpPr/>
            <p:nvPr/>
          </p:nvSpPr>
          <p:spPr>
            <a:xfrm>
              <a:off x="5024887" y="4427651"/>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en-GB" sz="1400" dirty="0">
                  <a:solidFill>
                    <a:srgbClr val="283683"/>
                  </a:solidFill>
                  <a:latin typeface="Arial"/>
                  <a:cs typeface="Arial" panose="020B0604020202020204" pitchFamily="34" charset="0"/>
                </a:rPr>
                <a:t>A manager at their best enables people and resources to fulfil </a:t>
              </a:r>
              <a:r>
                <a:rPr lang="en-GB" sz="1400">
                  <a:solidFill>
                    <a:srgbClr val="283683"/>
                  </a:solidFill>
                  <a:latin typeface="Arial"/>
                  <a:cs typeface="Arial" panose="020B0604020202020204" pitchFamily="34" charset="0"/>
                </a:rPr>
                <a:t>their purpose</a:t>
              </a:r>
              <a:endParaRPr lang="en-US" sz="1400" dirty="0">
                <a:solidFill>
                  <a:srgbClr val="283683"/>
                </a:solidFill>
                <a:latin typeface="Arial"/>
                <a:cs typeface="Arial" panose="020B0604020202020204" pitchFamily="34" charset="0"/>
              </a:endParaRPr>
            </a:p>
          </p:txBody>
        </p:sp>
        <p:sp>
          <p:nvSpPr>
            <p:cNvPr id="20" name="Freeform 19">
              <a:extLst>
                <a:ext uri="{FF2B5EF4-FFF2-40B4-BE49-F238E27FC236}">
                  <a16:creationId xmlns:a16="http://schemas.microsoft.com/office/drawing/2014/main" id="{E922D2D5-C0C9-724A-9AF7-3BDDEE389B98}"/>
                </a:ext>
              </a:extLst>
            </p:cNvPr>
            <p:cNvSpPr/>
            <p:nvPr/>
          </p:nvSpPr>
          <p:spPr>
            <a:xfrm>
              <a:off x="7257401" y="1657439"/>
              <a:ext cx="2271393" cy="4543973"/>
            </a:xfrm>
            <a:custGeom>
              <a:avLst/>
              <a:gdLst>
                <a:gd name="connsiteX0" fmla="*/ 0 w 2271393"/>
                <a:gd name="connsiteY0" fmla="*/ 0 h 4543973"/>
                <a:gd name="connsiteX1" fmla="*/ 2271393 w 2271393"/>
                <a:gd name="connsiteY1" fmla="*/ 0 h 4543973"/>
                <a:gd name="connsiteX2" fmla="*/ 2271393 w 2271393"/>
                <a:gd name="connsiteY2" fmla="*/ 4543973 h 4543973"/>
                <a:gd name="connsiteX3" fmla="*/ 0 w 2271393"/>
                <a:gd name="connsiteY3" fmla="*/ 4543973 h 4543973"/>
                <a:gd name="connsiteX4" fmla="*/ 0 w 2271393"/>
                <a:gd name="connsiteY4" fmla="*/ 0 h 454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393" h="4543973">
                  <a:moveTo>
                    <a:pt x="0" y="0"/>
                  </a:moveTo>
                  <a:lnTo>
                    <a:pt x="2271393" y="0"/>
                  </a:lnTo>
                  <a:lnTo>
                    <a:pt x="2271393" y="4543973"/>
                  </a:lnTo>
                  <a:lnTo>
                    <a:pt x="0" y="4543973"/>
                  </a:lnTo>
                  <a:lnTo>
                    <a:pt x="0" y="0"/>
                  </a:lnTo>
                  <a:close/>
                </a:path>
              </a:pathLst>
            </a:custGeom>
            <a:noFill/>
            <a:ln w="19050">
              <a:solidFill>
                <a:srgbClr val="283683"/>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2222" numCol="1" spcCol="1270" anchor="ctr" anchorCtr="0">
              <a:noAutofit/>
            </a:bodyPr>
            <a:lstStyle/>
            <a:p>
              <a:pPr algn="ctr" defTabSz="1066800">
                <a:lnSpc>
                  <a:spcPct val="90000"/>
                </a:lnSpc>
                <a:spcBef>
                  <a:spcPct val="0"/>
                </a:spcBef>
                <a:spcAft>
                  <a:spcPct val="35000"/>
                </a:spcAft>
              </a:pPr>
              <a:r>
                <a:rPr lang="en-GB" sz="2400">
                  <a:solidFill>
                    <a:srgbClr val="283683"/>
                  </a:solidFill>
                  <a:latin typeface="Arial" panose="020B0604020202020204" pitchFamily="34" charset="0"/>
                  <a:cs typeface="Arial" panose="020B0604020202020204" pitchFamily="34" charset="0"/>
                </a:rPr>
                <a:t>Boss</a:t>
              </a:r>
              <a:endParaRPr lang="en-US" sz="2400" dirty="0">
                <a:solidFill>
                  <a:srgbClr val="283683"/>
                </a:solidFill>
                <a:latin typeface="Arial" panose="020B0604020202020204" pitchFamily="34" charset="0"/>
                <a:cs typeface="Arial" panose="020B0604020202020204" pitchFamily="34" charset="0"/>
              </a:endParaRPr>
            </a:p>
          </p:txBody>
        </p:sp>
        <p:sp>
          <p:nvSpPr>
            <p:cNvPr id="22" name="Freeform 21">
              <a:extLst>
                <a:ext uri="{FF2B5EF4-FFF2-40B4-BE49-F238E27FC236}">
                  <a16:creationId xmlns:a16="http://schemas.microsoft.com/office/drawing/2014/main" id="{1CEA3106-CF76-7844-8C10-4D8DEC62BEC3}"/>
                </a:ext>
              </a:extLst>
            </p:cNvPr>
            <p:cNvSpPr/>
            <p:nvPr/>
          </p:nvSpPr>
          <p:spPr>
            <a:xfrm>
              <a:off x="7470661" y="2762773"/>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en-GB" sz="1400" dirty="0">
                  <a:solidFill>
                    <a:srgbClr val="283683"/>
                  </a:solidFill>
                  <a:latin typeface="Arial"/>
                  <a:cs typeface="Arial" panose="020B0604020202020204" pitchFamily="34" charset="0"/>
                </a:rPr>
                <a:t>A boss is given power within an organization to direct action</a:t>
              </a:r>
              <a:endParaRPr lang="en-US" sz="1400" dirty="0">
                <a:solidFill>
                  <a:srgbClr val="283683"/>
                </a:solidFill>
                <a:latin typeface="Arial"/>
                <a:cs typeface="Arial" panose="020B0604020202020204" pitchFamily="34" charset="0"/>
              </a:endParaRPr>
            </a:p>
          </p:txBody>
        </p:sp>
        <p:sp>
          <p:nvSpPr>
            <p:cNvPr id="23" name="Freeform 22">
              <a:extLst>
                <a:ext uri="{FF2B5EF4-FFF2-40B4-BE49-F238E27FC236}">
                  <a16:creationId xmlns:a16="http://schemas.microsoft.com/office/drawing/2014/main" id="{FB13BF16-24D4-A942-8953-CE5646C090BC}"/>
                </a:ext>
              </a:extLst>
            </p:cNvPr>
            <p:cNvSpPr/>
            <p:nvPr/>
          </p:nvSpPr>
          <p:spPr>
            <a:xfrm>
              <a:off x="7470661" y="4417761"/>
              <a:ext cx="1817114" cy="1370069"/>
            </a:xfrm>
            <a:custGeom>
              <a:avLst/>
              <a:gdLst>
                <a:gd name="connsiteX0" fmla="*/ 0 w 1817114"/>
                <a:gd name="connsiteY0" fmla="*/ 0 h 1370069"/>
                <a:gd name="connsiteX1" fmla="*/ 1817114 w 1817114"/>
                <a:gd name="connsiteY1" fmla="*/ 0 h 1370069"/>
                <a:gd name="connsiteX2" fmla="*/ 1817114 w 1817114"/>
                <a:gd name="connsiteY2" fmla="*/ 1370069 h 1370069"/>
                <a:gd name="connsiteX3" fmla="*/ 0 w 1817114"/>
                <a:gd name="connsiteY3" fmla="*/ 1370069 h 1370069"/>
                <a:gd name="connsiteX4" fmla="*/ 0 w 1817114"/>
                <a:gd name="connsiteY4" fmla="*/ 0 h 13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114" h="1370069">
                  <a:moveTo>
                    <a:pt x="0" y="0"/>
                  </a:moveTo>
                  <a:lnTo>
                    <a:pt x="1817114" y="0"/>
                  </a:lnTo>
                  <a:lnTo>
                    <a:pt x="1817114" y="1370069"/>
                  </a:lnTo>
                  <a:lnTo>
                    <a:pt x="0" y="1370069"/>
                  </a:lnTo>
                  <a:lnTo>
                    <a:pt x="0" y="0"/>
                  </a:lnTo>
                  <a:close/>
                </a:path>
              </a:pathLst>
            </a:custGeom>
            <a:noFill/>
            <a:ln w="19050">
              <a:solidFill>
                <a:srgbClr val="51C0AF"/>
              </a:solidFill>
              <a:prstDash val="solid"/>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622300">
                <a:spcBef>
                  <a:spcPct val="0"/>
                </a:spcBef>
                <a:spcAft>
                  <a:spcPct val="35000"/>
                </a:spcAft>
              </a:pPr>
              <a:r>
                <a:rPr lang="en-GB" sz="1400" dirty="0">
                  <a:solidFill>
                    <a:srgbClr val="283683"/>
                  </a:solidFill>
                  <a:latin typeface="Arial"/>
                  <a:cs typeface="Arial" panose="020B0604020202020204" pitchFamily="34" charset="0"/>
                </a:rPr>
                <a:t>A boss at their best is empowered by the group to </a:t>
              </a:r>
              <a:r>
                <a:rPr lang="en-GB" sz="1400">
                  <a:solidFill>
                    <a:srgbClr val="283683"/>
                  </a:solidFill>
                  <a:latin typeface="Arial"/>
                  <a:cs typeface="Arial" panose="020B0604020202020204" pitchFamily="34" charset="0"/>
                </a:rPr>
                <a:t>coordinate action</a:t>
              </a:r>
              <a:endParaRPr lang="en-US" sz="1400" dirty="0">
                <a:solidFill>
                  <a:srgbClr val="283683"/>
                </a:solidFill>
                <a:latin typeface="Arial"/>
                <a:cs typeface="Arial" panose="020B0604020202020204" pitchFamily="34" charset="0"/>
              </a:endParaRPr>
            </a:p>
          </p:txBody>
        </p:sp>
      </p:grpSp>
      <p:sp>
        <p:nvSpPr>
          <p:cNvPr id="24" name="TextBox 23">
            <a:extLst>
              <a:ext uri="{FF2B5EF4-FFF2-40B4-BE49-F238E27FC236}">
                <a16:creationId xmlns:a16="http://schemas.microsoft.com/office/drawing/2014/main" id="{92B52AA9-F4F4-3640-B9E0-F8434FA3317C}"/>
              </a:ext>
            </a:extLst>
          </p:cNvPr>
          <p:cNvSpPr txBox="1"/>
          <p:nvPr/>
        </p:nvSpPr>
        <p:spPr>
          <a:xfrm>
            <a:off x="7462775" y="768630"/>
            <a:ext cx="2137093" cy="276999"/>
          </a:xfrm>
          <a:prstGeom prst="rect">
            <a:avLst/>
          </a:prstGeom>
          <a:noFill/>
        </p:spPr>
        <p:txBody>
          <a:bodyPr wrap="square" lIns="0" tIns="0" rIns="0" bIns="0" rtlCol="0">
            <a:spAutoFit/>
          </a:bodyPr>
          <a:lstStyle/>
          <a:p>
            <a:pPr algn="ctr" defTabSz="914400"/>
            <a:r>
              <a:rPr lang="en-GB" spc="200" dirty="0">
                <a:solidFill>
                  <a:srgbClr val="283683"/>
                </a:solidFill>
                <a:latin typeface="Arial" panose="020B0604020202020204" pitchFamily="34" charset="0"/>
                <a:cs typeface="Arial" panose="020B0604020202020204" pitchFamily="34" charset="0"/>
              </a:rPr>
              <a:t>POSITIONAL</a:t>
            </a:r>
          </a:p>
        </p:txBody>
      </p:sp>
      <p:sp>
        <p:nvSpPr>
          <p:cNvPr id="25" name="TextBox 24">
            <a:extLst>
              <a:ext uri="{FF2B5EF4-FFF2-40B4-BE49-F238E27FC236}">
                <a16:creationId xmlns:a16="http://schemas.microsoft.com/office/drawing/2014/main" id="{D5279AC2-F031-AE4A-BCCC-37BC3A416448}"/>
              </a:ext>
            </a:extLst>
          </p:cNvPr>
          <p:cNvSpPr txBox="1"/>
          <p:nvPr/>
        </p:nvSpPr>
        <p:spPr>
          <a:xfrm>
            <a:off x="3522903" y="780161"/>
            <a:ext cx="1466066" cy="276999"/>
          </a:xfrm>
          <a:prstGeom prst="rect">
            <a:avLst/>
          </a:prstGeom>
          <a:noFill/>
        </p:spPr>
        <p:txBody>
          <a:bodyPr wrap="square" lIns="0" tIns="0" rIns="0" bIns="0" rtlCol="0">
            <a:spAutoFit/>
          </a:bodyPr>
          <a:lstStyle/>
          <a:p>
            <a:pPr algn="ctr" defTabSz="914400"/>
            <a:r>
              <a:rPr lang="en-GB" spc="200" dirty="0">
                <a:solidFill>
                  <a:srgbClr val="283683"/>
                </a:solidFill>
                <a:latin typeface="Arial" panose="020B0604020202020204" pitchFamily="34" charset="0"/>
                <a:cs typeface="Arial" panose="020B0604020202020204" pitchFamily="34" charset="0"/>
              </a:rPr>
              <a:t>PERSONAL</a:t>
            </a:r>
          </a:p>
        </p:txBody>
      </p:sp>
      <p:cxnSp>
        <p:nvCxnSpPr>
          <p:cNvPr id="26" name="Elbow Connector 25">
            <a:extLst>
              <a:ext uri="{FF2B5EF4-FFF2-40B4-BE49-F238E27FC236}">
                <a16:creationId xmlns:a16="http://schemas.microsoft.com/office/drawing/2014/main" id="{6605EC11-97D8-554C-87D3-CBEA814133A2}"/>
              </a:ext>
            </a:extLst>
          </p:cNvPr>
          <p:cNvCxnSpPr>
            <a:cxnSpLocks/>
          </p:cNvCxnSpPr>
          <p:nvPr/>
        </p:nvCxnSpPr>
        <p:spPr>
          <a:xfrm>
            <a:off x="9599869" y="907130"/>
            <a:ext cx="354786" cy="578328"/>
          </a:xfrm>
          <a:prstGeom prst="bentConnector2">
            <a:avLst/>
          </a:prstGeom>
          <a:ln w="19050">
            <a:solidFill>
              <a:srgbClr val="51C0A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342E0FB1-C705-E747-B6B3-A0351A47B0A4}"/>
              </a:ext>
            </a:extLst>
          </p:cNvPr>
          <p:cNvCxnSpPr>
            <a:cxnSpLocks/>
          </p:cNvCxnSpPr>
          <p:nvPr/>
        </p:nvCxnSpPr>
        <p:spPr>
          <a:xfrm rot="10800000" flipV="1">
            <a:off x="7067035" y="907131"/>
            <a:ext cx="382672" cy="578328"/>
          </a:xfrm>
          <a:prstGeom prst="bentConnector2">
            <a:avLst/>
          </a:prstGeom>
          <a:ln w="19050">
            <a:solidFill>
              <a:srgbClr val="51C0A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54DD179-FE57-FF4E-A420-11A53068D038}"/>
              </a:ext>
            </a:extLst>
          </p:cNvPr>
          <p:cNvCxnSpPr>
            <a:cxnSpLocks/>
          </p:cNvCxnSpPr>
          <p:nvPr/>
        </p:nvCxnSpPr>
        <p:spPr>
          <a:xfrm>
            <a:off x="4189403" y="1105184"/>
            <a:ext cx="0" cy="380275"/>
          </a:xfrm>
          <a:prstGeom prst="straightConnector1">
            <a:avLst/>
          </a:prstGeom>
          <a:ln w="19050">
            <a:solidFill>
              <a:srgbClr val="51C0A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0BB6D5-279B-B94F-B20A-8FFF0F0E9A92}"/>
              </a:ext>
            </a:extLst>
          </p:cNvPr>
          <p:cNvSpPr>
            <a:spLocks noGrp="1"/>
          </p:cNvSpPr>
          <p:nvPr>
            <p:ph sz="quarter" idx="11"/>
          </p:nvPr>
        </p:nvSpPr>
        <p:spPr>
          <a:xfrm>
            <a:off x="442913" y="470490"/>
            <a:ext cx="2130605" cy="433388"/>
          </a:xfrm>
        </p:spPr>
        <p:txBody>
          <a:bodyPr/>
          <a:lstStyle/>
          <a:p>
            <a:r>
              <a:rPr lang="en-US" dirty="0"/>
              <a:t>WHO IS A LEADER?</a:t>
            </a:r>
          </a:p>
        </p:txBody>
      </p:sp>
    </p:spTree>
    <p:extLst>
      <p:ext uri="{BB962C8B-B14F-4D97-AF65-F5344CB8AC3E}">
        <p14:creationId xmlns:p14="http://schemas.microsoft.com/office/powerpoint/2010/main" val="59412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ECA"/>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D5EFB5-D7B7-6740-9404-157FC13F5BAA}"/>
              </a:ext>
            </a:extLst>
          </p:cNvPr>
          <p:cNvSpPr>
            <a:spLocks noGrp="1"/>
          </p:cNvSpPr>
          <p:nvPr>
            <p:ph sz="quarter" idx="10"/>
          </p:nvPr>
        </p:nvSpPr>
        <p:spPr/>
        <p:txBody>
          <a:bodyPr/>
          <a:lstStyle/>
          <a:p>
            <a:pPr marL="0" indent="0">
              <a:buNone/>
            </a:pPr>
            <a:r>
              <a:rPr lang="en-GB" dirty="0"/>
              <a:t>Cambridge Dictionary —</a:t>
            </a:r>
            <a:br>
              <a:rPr lang="en-GB" dirty="0"/>
            </a:br>
            <a:r>
              <a:rPr lang="en-GB" b="1" dirty="0"/>
              <a:t>Noun: </a:t>
            </a:r>
            <a:r>
              <a:rPr lang="en-GB" dirty="0"/>
              <a:t>American English: the ability to control fear and to be willing to deal with something that is dangerous, difficult or unpleasant.</a:t>
            </a:r>
          </a:p>
          <a:p>
            <a:pPr marL="0" indent="0">
              <a:buNone/>
            </a:pPr>
            <a:endParaRPr lang="en-GB" dirty="0"/>
          </a:p>
          <a:p>
            <a:pPr marL="0" indent="0">
              <a:buNone/>
            </a:pPr>
            <a:r>
              <a:rPr lang="en-GB" dirty="0"/>
              <a:t>Collins Dictionary — </a:t>
            </a:r>
            <a:br>
              <a:rPr lang="en-GB" dirty="0"/>
            </a:br>
            <a:r>
              <a:rPr lang="en-GB" b="1" dirty="0"/>
              <a:t>Noun: </a:t>
            </a:r>
            <a:r>
              <a:rPr lang="en-GB" dirty="0"/>
              <a:t>American English: the attitude of facing and dealing with anything recognized as dangerous, difficult or painful, instead of withdrawing from it; quality of being fearless or brave; </a:t>
            </a:r>
            <a:r>
              <a:rPr lang="en-GB" dirty="0" err="1"/>
              <a:t>valor</a:t>
            </a:r>
            <a:r>
              <a:rPr lang="en-GB" dirty="0"/>
              <a:t>.</a:t>
            </a:r>
            <a:endParaRPr lang="en-US" dirty="0"/>
          </a:p>
          <a:p>
            <a:endParaRPr lang="en-US" dirty="0"/>
          </a:p>
        </p:txBody>
      </p:sp>
      <p:sp>
        <p:nvSpPr>
          <p:cNvPr id="8" name="Content Placeholder 7">
            <a:extLst>
              <a:ext uri="{FF2B5EF4-FFF2-40B4-BE49-F238E27FC236}">
                <a16:creationId xmlns:a16="http://schemas.microsoft.com/office/drawing/2014/main" id="{FAA331BE-68B2-7642-A954-6720D8579E69}"/>
              </a:ext>
            </a:extLst>
          </p:cNvPr>
          <p:cNvSpPr>
            <a:spLocks noGrp="1"/>
          </p:cNvSpPr>
          <p:nvPr>
            <p:ph sz="quarter" idx="11"/>
          </p:nvPr>
        </p:nvSpPr>
        <p:spPr/>
        <p:txBody>
          <a:bodyPr/>
          <a:lstStyle/>
          <a:p>
            <a:r>
              <a:rPr lang="en-US" dirty="0"/>
              <a:t>WHAT IS COURAGE?</a:t>
            </a:r>
          </a:p>
        </p:txBody>
      </p:sp>
      <p:sp>
        <p:nvSpPr>
          <p:cNvPr id="15" name="TextBox 14">
            <a:extLst>
              <a:ext uri="{FF2B5EF4-FFF2-40B4-BE49-F238E27FC236}">
                <a16:creationId xmlns:a16="http://schemas.microsoft.com/office/drawing/2014/main" id="{7E961CC8-FE4F-E14C-A7E6-060233BEF64A}"/>
              </a:ext>
            </a:extLst>
          </p:cNvPr>
          <p:cNvSpPr txBox="1"/>
          <p:nvPr/>
        </p:nvSpPr>
        <p:spPr>
          <a:xfrm>
            <a:off x="465219" y="6258846"/>
            <a:ext cx="1938616"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THINK.DO.SPRINTS</a:t>
            </a:r>
          </a:p>
        </p:txBody>
      </p:sp>
      <p:sp>
        <p:nvSpPr>
          <p:cNvPr id="16" name="TextBox 15">
            <a:extLst>
              <a:ext uri="{FF2B5EF4-FFF2-40B4-BE49-F238E27FC236}">
                <a16:creationId xmlns:a16="http://schemas.microsoft.com/office/drawing/2014/main" id="{3D018A82-D9E3-7A4A-9F1C-ADE34B26674A}"/>
              </a:ext>
            </a:extLst>
          </p:cNvPr>
          <p:cNvSpPr txBox="1"/>
          <p:nvPr/>
        </p:nvSpPr>
        <p:spPr>
          <a:xfrm>
            <a:off x="2755932" y="6258846"/>
            <a:ext cx="3060405" cy="169277"/>
          </a:xfrm>
          <a:prstGeom prst="rect">
            <a:avLst/>
          </a:prstGeom>
          <a:noFill/>
        </p:spPr>
        <p:txBody>
          <a:bodyPr wrap="square" lIns="0" tIns="0" rIns="0" bIns="0" rtlCol="0">
            <a:spAutoFit/>
          </a:bodyPr>
          <a:lstStyle/>
          <a:p>
            <a:r>
              <a:rPr lang="en-US" sz="1100" dirty="0">
                <a:solidFill>
                  <a:srgbClr val="283683"/>
                </a:solidFill>
                <a:latin typeface="Suisse Int'l Mono" panose="020B0509000000000000" pitchFamily="49" charset="77"/>
              </a:rPr>
              <a:t>BE INSPIRED TO THINK DIFFERENTLY</a:t>
            </a:r>
          </a:p>
        </p:txBody>
      </p:sp>
      <p:sp>
        <p:nvSpPr>
          <p:cNvPr id="17" name="TextBox 16">
            <a:extLst>
              <a:ext uri="{FF2B5EF4-FFF2-40B4-BE49-F238E27FC236}">
                <a16:creationId xmlns:a16="http://schemas.microsoft.com/office/drawing/2014/main" id="{14A1AB85-632E-1A47-B57A-D0CFDDFEBE50}"/>
              </a:ext>
            </a:extLst>
          </p:cNvPr>
          <p:cNvSpPr txBox="1"/>
          <p:nvPr/>
        </p:nvSpPr>
        <p:spPr>
          <a:xfrm>
            <a:off x="9788165" y="6258846"/>
            <a:ext cx="1938616" cy="169277"/>
          </a:xfrm>
          <a:prstGeom prst="rect">
            <a:avLst/>
          </a:prstGeom>
          <a:noFill/>
        </p:spPr>
        <p:txBody>
          <a:bodyPr wrap="square" lIns="0" tIns="0" rIns="0" bIns="0" rtlCol="0">
            <a:spAutoFit/>
          </a:bodyPr>
          <a:lstStyle/>
          <a:p>
            <a:pPr algn="r"/>
            <a:r>
              <a:rPr lang="en-US" sz="1100" dirty="0">
                <a:solidFill>
                  <a:schemeClr val="bg1"/>
                </a:solidFill>
                <a:latin typeface="Suisse Int'l Mono" panose="020B0509000000000000" pitchFamily="49" charset="77"/>
              </a:rPr>
              <a:t>01</a:t>
            </a: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44379" y="3378495"/>
            <a:ext cx="2131244" cy="2520912"/>
          </a:xfrm>
          <a:prstGeom prst="rect">
            <a:avLst/>
          </a:prstGeom>
        </p:spPr>
      </p:pic>
    </p:spTree>
    <p:extLst>
      <p:ext uri="{BB962C8B-B14F-4D97-AF65-F5344CB8AC3E}">
        <p14:creationId xmlns:p14="http://schemas.microsoft.com/office/powerpoint/2010/main" val="3452359035"/>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8674</TotalTime>
  <Words>1087</Words>
  <Application>Microsoft Macintosh PowerPoint</Application>
  <PresentationFormat>Widescreen</PresentationFormat>
  <Paragraphs>189</Paragraphs>
  <Slides>26</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.SF NS Symbols Regular</vt:lpstr>
      <vt:lpstr>Arial</vt:lpstr>
      <vt:lpstr>Calibri</vt:lpstr>
      <vt:lpstr>Suisse Int'l Mono</vt:lpstr>
      <vt:lpstr>System Font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ELowe</cp:lastModifiedBy>
  <cp:revision>551</cp:revision>
  <cp:lastPrinted>2019-04-10T12:27:29Z</cp:lastPrinted>
  <dcterms:created xsi:type="dcterms:W3CDTF">1601-01-01T00:00:00Z</dcterms:created>
  <dcterms:modified xsi:type="dcterms:W3CDTF">2019-05-29T13:32:52Z</dcterms:modified>
</cp:coreProperties>
</file>