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7"/>
  </p:notesMasterIdLst>
  <p:sldIdLst>
    <p:sldId id="512" r:id="rId2"/>
    <p:sldId id="513" r:id="rId3"/>
    <p:sldId id="457" r:id="rId4"/>
    <p:sldId id="458" r:id="rId5"/>
    <p:sldId id="459" r:id="rId6"/>
    <p:sldId id="460" r:id="rId7"/>
    <p:sldId id="514" r:id="rId8"/>
    <p:sldId id="523" r:id="rId9"/>
    <p:sldId id="515" r:id="rId10"/>
    <p:sldId id="516" r:id="rId11"/>
    <p:sldId id="468" r:id="rId12"/>
    <p:sldId id="479" r:id="rId13"/>
    <p:sldId id="492" r:id="rId14"/>
    <p:sldId id="472" r:id="rId15"/>
    <p:sldId id="524" r:id="rId16"/>
    <p:sldId id="481" r:id="rId17"/>
    <p:sldId id="517" r:id="rId18"/>
    <p:sldId id="473" r:id="rId19"/>
    <p:sldId id="518" r:id="rId20"/>
    <p:sldId id="519" r:id="rId21"/>
    <p:sldId id="520" r:id="rId22"/>
    <p:sldId id="476" r:id="rId23"/>
    <p:sldId id="477" r:id="rId24"/>
    <p:sldId id="521" r:id="rId25"/>
    <p:sldId id="525"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4" pos="6902" userDrawn="1">
          <p15:clr>
            <a:srgbClr val="A4A3A4"/>
          </p15:clr>
        </p15:guide>
        <p15:guide id="5"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licka, Teresa, Sony Music" initials="KT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5F4"/>
    <a:srgbClr val="2B42D4"/>
    <a:srgbClr val="2A3EC4"/>
    <a:srgbClr val="EA1A1F"/>
    <a:srgbClr val="F36A43"/>
    <a:srgbClr val="CD242A"/>
    <a:srgbClr val="A72327"/>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1" autoAdjust="0"/>
    <p:restoredTop sz="94626" autoAdjust="0"/>
  </p:normalViewPr>
  <p:slideViewPr>
    <p:cSldViewPr snapToGrid="0">
      <p:cViewPr varScale="1">
        <p:scale>
          <a:sx n="107" d="100"/>
          <a:sy n="107" d="100"/>
        </p:scale>
        <p:origin x="168" y="368"/>
      </p:cViewPr>
      <p:guideLst>
        <p:guide pos="3840"/>
        <p:guide pos="6902"/>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2863075"/>
          </a:xfrm>
          <a:prstGeom prst="rect">
            <a:avLst/>
          </a:prstGeom>
        </p:spPr>
        <p:txBody>
          <a:bodyPr vert="horz" lIns="181005" tIns="90503" rIns="181005" bIns="90503" rtlCol="0"/>
          <a:lstStyle>
            <a:lvl1pPr algn="l">
              <a:defRPr sz="2400"/>
            </a:lvl1pPr>
          </a:lstStyle>
          <a:p>
            <a:endParaRPr lang="en-GB"/>
          </a:p>
        </p:txBody>
      </p:sp>
      <p:sp>
        <p:nvSpPr>
          <p:cNvPr id="3" name="Date Placeholder 2"/>
          <p:cNvSpPr>
            <a:spLocks noGrp="1"/>
          </p:cNvSpPr>
          <p:nvPr>
            <p:ph type="dt" idx="1"/>
          </p:nvPr>
        </p:nvSpPr>
        <p:spPr>
          <a:xfrm>
            <a:off x="3850443" y="1"/>
            <a:ext cx="2945659" cy="2863075"/>
          </a:xfrm>
          <a:prstGeom prst="rect">
            <a:avLst/>
          </a:prstGeom>
        </p:spPr>
        <p:txBody>
          <a:bodyPr vert="horz" lIns="181005" tIns="90503" rIns="181005" bIns="90503" rtlCol="0"/>
          <a:lstStyle>
            <a:lvl1pPr algn="r">
              <a:defRPr sz="2400"/>
            </a:lvl1pPr>
          </a:lstStyle>
          <a:p>
            <a:fld id="{55185F80-6473-40CC-B145-FB261DEA7F92}" type="datetimeFigureOut">
              <a:rPr lang="en-GB" smtClean="0"/>
              <a:t>18/06/2019</a:t>
            </a:fld>
            <a:endParaRPr lang="en-GB"/>
          </a:p>
        </p:txBody>
      </p:sp>
      <p:sp>
        <p:nvSpPr>
          <p:cNvPr id="4" name="Slide Image Placeholder 3"/>
          <p:cNvSpPr>
            <a:spLocks noGrp="1" noRot="1" noChangeAspect="1"/>
          </p:cNvSpPr>
          <p:nvPr>
            <p:ph type="sldImg" idx="2"/>
          </p:nvPr>
        </p:nvSpPr>
        <p:spPr>
          <a:xfrm>
            <a:off x="-13719175" y="7132638"/>
            <a:ext cx="34236025" cy="19257962"/>
          </a:xfrm>
          <a:prstGeom prst="rect">
            <a:avLst/>
          </a:prstGeom>
          <a:noFill/>
          <a:ln w="12700">
            <a:solidFill>
              <a:prstClr val="black"/>
            </a:solidFill>
          </a:ln>
        </p:spPr>
        <p:txBody>
          <a:bodyPr vert="horz" lIns="181005" tIns="90503" rIns="181005" bIns="90503" rtlCol="0" anchor="ctr"/>
          <a:lstStyle/>
          <a:p>
            <a:endParaRPr lang="en-GB"/>
          </a:p>
        </p:txBody>
      </p:sp>
      <p:sp>
        <p:nvSpPr>
          <p:cNvPr id="5" name="Notes Placeholder 4"/>
          <p:cNvSpPr>
            <a:spLocks noGrp="1"/>
          </p:cNvSpPr>
          <p:nvPr>
            <p:ph type="body" sz="quarter" idx="3"/>
          </p:nvPr>
        </p:nvSpPr>
        <p:spPr>
          <a:xfrm>
            <a:off x="679768" y="27461717"/>
            <a:ext cx="5438140" cy="22468677"/>
          </a:xfrm>
          <a:prstGeom prst="rect">
            <a:avLst/>
          </a:prstGeom>
        </p:spPr>
        <p:txBody>
          <a:bodyPr vert="horz" lIns="181005" tIns="90503" rIns="181005" bIns="905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00242"/>
            <a:ext cx="2945659" cy="2863070"/>
          </a:xfrm>
          <a:prstGeom prst="rect">
            <a:avLst/>
          </a:prstGeom>
        </p:spPr>
        <p:txBody>
          <a:bodyPr vert="horz" lIns="181005" tIns="90503" rIns="181005" bIns="90503" rtlCol="0" anchor="b"/>
          <a:lstStyle>
            <a:lvl1pPr algn="l">
              <a:defRPr sz="2400"/>
            </a:lvl1pPr>
          </a:lstStyle>
          <a:p>
            <a:endParaRPr lang="en-GB"/>
          </a:p>
        </p:txBody>
      </p:sp>
      <p:sp>
        <p:nvSpPr>
          <p:cNvPr id="7" name="Slide Number Placeholder 6"/>
          <p:cNvSpPr>
            <a:spLocks noGrp="1"/>
          </p:cNvSpPr>
          <p:nvPr>
            <p:ph type="sldNum" sz="quarter" idx="5"/>
          </p:nvPr>
        </p:nvSpPr>
        <p:spPr>
          <a:xfrm>
            <a:off x="3850443" y="54200242"/>
            <a:ext cx="2945659" cy="2863070"/>
          </a:xfrm>
          <a:prstGeom prst="rect">
            <a:avLst/>
          </a:prstGeom>
        </p:spPr>
        <p:txBody>
          <a:bodyPr vert="horz" lIns="181005" tIns="90503" rIns="181005" bIns="90503" rtlCol="0" anchor="b"/>
          <a:lstStyle>
            <a:lvl1pPr algn="r">
              <a:defRPr sz="2400"/>
            </a:lvl1pPr>
          </a:lstStyle>
          <a:p>
            <a:fld id="{FAE3EC29-9015-4144-A242-1570B21994B4}" type="slidenum">
              <a:rPr lang="en-GB" smtClean="0"/>
              <a:t>‹#›</a:t>
            </a:fld>
            <a:endParaRPr lang="en-GB"/>
          </a:p>
        </p:txBody>
      </p:sp>
    </p:spTree>
    <p:extLst>
      <p:ext uri="{BB962C8B-B14F-4D97-AF65-F5344CB8AC3E}">
        <p14:creationId xmlns:p14="http://schemas.microsoft.com/office/powerpoint/2010/main" val="133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1</a:t>
            </a:fld>
            <a:endParaRPr lang="en-GB"/>
          </a:p>
        </p:txBody>
      </p:sp>
    </p:spTree>
    <p:extLst>
      <p:ext uri="{BB962C8B-B14F-4D97-AF65-F5344CB8AC3E}">
        <p14:creationId xmlns:p14="http://schemas.microsoft.com/office/powerpoint/2010/main" val="387510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2</a:t>
            </a:fld>
            <a:endParaRPr lang="en-GB"/>
          </a:p>
        </p:txBody>
      </p:sp>
    </p:spTree>
    <p:extLst>
      <p:ext uri="{BB962C8B-B14F-4D97-AF65-F5344CB8AC3E}">
        <p14:creationId xmlns:p14="http://schemas.microsoft.com/office/powerpoint/2010/main" val="142965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7</a:t>
            </a:fld>
            <a:endParaRPr lang="en-GB"/>
          </a:p>
        </p:txBody>
      </p:sp>
    </p:spTree>
    <p:extLst>
      <p:ext uri="{BB962C8B-B14F-4D97-AF65-F5344CB8AC3E}">
        <p14:creationId xmlns:p14="http://schemas.microsoft.com/office/powerpoint/2010/main" val="261937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B42D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SHAPING THE FUTURE</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203536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2B42D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CCF5F4"/>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CCF5F4"/>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CCF5F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52B52426-2EC2-674D-BB0A-626454E56361}"/>
              </a:ext>
            </a:extLst>
          </p:cNvPr>
          <p:cNvSpPr/>
          <p:nvPr userDrawn="1"/>
        </p:nvSpPr>
        <p:spPr>
          <a:xfrm>
            <a:off x="4531360" y="-1615440"/>
            <a:ext cx="1127760" cy="1127760"/>
          </a:xfrm>
          <a:prstGeom prst="rect">
            <a:avLst/>
          </a:prstGeom>
          <a:solidFill>
            <a:srgbClr val="2B4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41854-6880-3D4B-801D-14CC6CF6D083}"/>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3EFB4A-565D-4644-9E5B-3E82AB331F4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SHAPING THE FUTURE</a:t>
            </a:r>
          </a:p>
        </p:txBody>
      </p:sp>
    </p:spTree>
    <p:extLst>
      <p:ext uri="{BB962C8B-B14F-4D97-AF65-F5344CB8AC3E}">
        <p14:creationId xmlns:p14="http://schemas.microsoft.com/office/powerpoint/2010/main" val="16872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2B42D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CCF5F4"/>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CCF5F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Rectangle 6">
            <a:extLst>
              <a:ext uri="{FF2B5EF4-FFF2-40B4-BE49-F238E27FC236}">
                <a16:creationId xmlns:a16="http://schemas.microsoft.com/office/drawing/2014/main" id="{CA2BEE6E-CE63-7245-B9B7-D19ABBEDAC83}"/>
              </a:ext>
            </a:extLst>
          </p:cNvPr>
          <p:cNvSpPr/>
          <p:nvPr userDrawn="1"/>
        </p:nvSpPr>
        <p:spPr>
          <a:xfrm>
            <a:off x="4531360" y="-1615440"/>
            <a:ext cx="1127760" cy="1127760"/>
          </a:xfrm>
          <a:prstGeom prst="rect">
            <a:avLst/>
          </a:prstGeom>
          <a:solidFill>
            <a:srgbClr val="2B4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5CFA20-CF90-6A41-A79C-05DE29C5C2D4}"/>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4E4577-9398-D848-9A66-09E09C5F1319}"/>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SHAPING THE FUTURE</a:t>
            </a:r>
          </a:p>
        </p:txBody>
      </p:sp>
    </p:spTree>
    <p:extLst>
      <p:ext uri="{BB962C8B-B14F-4D97-AF65-F5344CB8AC3E}">
        <p14:creationId xmlns:p14="http://schemas.microsoft.com/office/powerpoint/2010/main" val="315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2B42D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CCF5F4"/>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CCF5F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9" name="Rectangle 8">
            <a:extLst>
              <a:ext uri="{FF2B5EF4-FFF2-40B4-BE49-F238E27FC236}">
                <a16:creationId xmlns:a16="http://schemas.microsoft.com/office/drawing/2014/main" id="{4E408E28-5A30-9E4C-9CB5-1EF43EC8FC41}"/>
              </a:ext>
            </a:extLst>
          </p:cNvPr>
          <p:cNvSpPr/>
          <p:nvPr userDrawn="1"/>
        </p:nvSpPr>
        <p:spPr>
          <a:xfrm>
            <a:off x="4531360" y="-1615440"/>
            <a:ext cx="1127760" cy="1127760"/>
          </a:xfrm>
          <a:prstGeom prst="rect">
            <a:avLst/>
          </a:prstGeom>
          <a:solidFill>
            <a:srgbClr val="2B4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9D9C74-7DF1-464D-82B8-F52E0BAB8D7C}"/>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4E24B6-4AED-5143-BD50-C8FCD307682F}"/>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SHAPING THE FUTURE</a:t>
            </a:r>
          </a:p>
        </p:txBody>
      </p:sp>
    </p:spTree>
    <p:extLst>
      <p:ext uri="{BB962C8B-B14F-4D97-AF65-F5344CB8AC3E}">
        <p14:creationId xmlns:p14="http://schemas.microsoft.com/office/powerpoint/2010/main" val="99192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CCF5F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B42D4"/>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A3EC4"/>
                </a:solidFill>
                <a:latin typeface="Suisse Int'l Mono" panose="020B0509000000000000" pitchFamily="49" charset="77"/>
              </a:rPr>
              <a:t>SHAPING THE FUTURE</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B42D4"/>
                </a:solidFill>
                <a:latin typeface="Suisse Int'l Mono" panose="020B0509000000000000" pitchFamily="49" charset="77"/>
              </a:rPr>
              <a:t>‹#›</a:t>
            </a:fld>
            <a:endParaRPr lang="en-US" sz="1100" dirty="0">
              <a:solidFill>
                <a:srgbClr val="2B42D4"/>
              </a:solidFill>
              <a:latin typeface="Suisse Int'l Mono" panose="020B0509000000000000" pitchFamily="49" charset="77"/>
            </a:endParaRPr>
          </a:p>
        </p:txBody>
      </p:sp>
    </p:spTree>
    <p:extLst>
      <p:ext uri="{BB962C8B-B14F-4D97-AF65-F5344CB8AC3E}">
        <p14:creationId xmlns:p14="http://schemas.microsoft.com/office/powerpoint/2010/main" val="262371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CCF5F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B42D4"/>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B42D4"/>
                </a:solidFill>
                <a:latin typeface="Suisse Int'l Mono" panose="020B0509000000000000" pitchFamily="49" charset="77"/>
              </a:rPr>
              <a:t>‹#›</a:t>
            </a:fld>
            <a:endParaRPr lang="en-US" sz="1100" dirty="0">
              <a:solidFill>
                <a:srgbClr val="2B42D4"/>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2B42D4"/>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B42D4"/>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B42D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F3256090-BB8B-F04F-8865-C7993F477A37}"/>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A3EC4"/>
                </a:solidFill>
                <a:latin typeface="Suisse Int'l Mono" panose="020B0509000000000000" pitchFamily="49" charset="77"/>
              </a:rPr>
              <a:t>SHAPING THE FUTURE</a:t>
            </a:r>
          </a:p>
        </p:txBody>
      </p:sp>
    </p:spTree>
    <p:extLst>
      <p:ext uri="{BB962C8B-B14F-4D97-AF65-F5344CB8AC3E}">
        <p14:creationId xmlns:p14="http://schemas.microsoft.com/office/powerpoint/2010/main" val="284029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CCF5F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B42D4"/>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B42D4"/>
                </a:solidFill>
                <a:latin typeface="Suisse Int'l Mono" panose="020B0509000000000000" pitchFamily="49" charset="77"/>
              </a:rPr>
              <a:t>‹#›</a:t>
            </a:fld>
            <a:endParaRPr lang="en-US" sz="1100" dirty="0">
              <a:solidFill>
                <a:srgbClr val="2B42D4"/>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2B42D4"/>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B42D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B36758BF-806B-544E-B67F-229121DEF89A}"/>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A3EC4"/>
                </a:solidFill>
                <a:latin typeface="Suisse Int'l Mono" panose="020B0509000000000000" pitchFamily="49" charset="77"/>
              </a:rPr>
              <a:t>SHAPING THE FUTURE</a:t>
            </a:r>
          </a:p>
        </p:txBody>
      </p:sp>
    </p:spTree>
    <p:extLst>
      <p:ext uri="{BB962C8B-B14F-4D97-AF65-F5344CB8AC3E}">
        <p14:creationId xmlns:p14="http://schemas.microsoft.com/office/powerpoint/2010/main" val="71735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CCF5F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B42D4"/>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B42D4"/>
                </a:solidFill>
                <a:latin typeface="Suisse Int'l Mono" panose="020B0509000000000000" pitchFamily="49" charset="77"/>
              </a:rPr>
              <a:t>‹#›</a:t>
            </a:fld>
            <a:endParaRPr lang="en-US" sz="1100" dirty="0">
              <a:solidFill>
                <a:srgbClr val="2B42D4"/>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2B42D4"/>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B42D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ADD3720C-1FCE-A347-B0E6-D50EAE005FE2}"/>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A3EC4"/>
                </a:solidFill>
                <a:latin typeface="Suisse Int'l Mono" panose="020B0509000000000000" pitchFamily="49" charset="77"/>
              </a:rPr>
              <a:t>SHAPING THE FUTURE</a:t>
            </a:r>
          </a:p>
        </p:txBody>
      </p:sp>
    </p:spTree>
    <p:extLst>
      <p:ext uri="{BB962C8B-B14F-4D97-AF65-F5344CB8AC3E}">
        <p14:creationId xmlns:p14="http://schemas.microsoft.com/office/powerpoint/2010/main" val="188122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1668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dt="0"/>
  <p:txStyles>
    <p:titleStyle>
      <a:lvl1pPr algn="l" defTabSz="914400" rtl="0" eaLnBrk="1" latinLnBrk="0" hangingPunct="1">
        <a:lnSpc>
          <a:spcPct val="105000"/>
        </a:lnSpc>
        <a:spcBef>
          <a:spcPct val="0"/>
        </a:spcBef>
        <a:buNone/>
        <a:defRPr sz="21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6902">
          <p15:clr>
            <a:srgbClr val="F26B43"/>
          </p15:clr>
        </p15:guide>
        <p15:guide id="6" pos="3840">
          <p15:clr>
            <a:srgbClr val="F26B43"/>
          </p15:clr>
        </p15:guide>
        <p15:guide id="8" pos="710">
          <p15:clr>
            <a:srgbClr val="F26B43"/>
          </p15:clr>
        </p15:guide>
        <p15:guide id="13" orient="horz" pos="2137">
          <p15:clr>
            <a:srgbClr val="F26B43"/>
          </p15:clr>
        </p15:guide>
        <p15:guide id="14" orient="horz" pos="3929">
          <p15:clr>
            <a:srgbClr val="F26B43"/>
          </p15:clr>
        </p15:guide>
        <p15:guide id="15" pos="17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2196BF-AB08-FE41-B633-F56633A17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8" r="-11110" b="13275"/>
          <a:stretch/>
        </p:blipFill>
        <p:spPr>
          <a:xfrm>
            <a:off x="0" y="0"/>
            <a:ext cx="12192000" cy="6854653"/>
          </a:xfrm>
          <a:prstGeom prst="rect">
            <a:avLst/>
          </a:prstGeom>
          <a:solidFill>
            <a:srgbClr val="2A3EC4"/>
          </a:solidFill>
        </p:spPr>
      </p:pic>
      <p:sp>
        <p:nvSpPr>
          <p:cNvPr id="6" name="Rectangle 5">
            <a:extLst>
              <a:ext uri="{FF2B5EF4-FFF2-40B4-BE49-F238E27FC236}">
                <a16:creationId xmlns:a16="http://schemas.microsoft.com/office/drawing/2014/main" id="{C2545FD8-8CEC-C647-A724-AF5842F32D34}"/>
              </a:ext>
            </a:extLst>
          </p:cNvPr>
          <p:cNvSpPr/>
          <p:nvPr/>
        </p:nvSpPr>
        <p:spPr>
          <a:xfrm>
            <a:off x="484912" y="440037"/>
            <a:ext cx="7946631" cy="2548994"/>
          </a:xfrm>
          <a:prstGeom prst="rect">
            <a:avLst/>
          </a:prstGeom>
        </p:spPr>
        <p:txBody>
          <a:bodyPr wrap="none" lIns="0" tIns="0" rIns="0" bIns="0">
            <a:noAutofit/>
          </a:bodyPr>
          <a:lstStyle/>
          <a:p>
            <a:pPr>
              <a:lnSpc>
                <a:spcPts val="7000"/>
              </a:lnSpc>
            </a:pPr>
            <a:r>
              <a:rPr lang="en-US" sz="6600" spc="40" dirty="0">
                <a:solidFill>
                  <a:schemeClr val="bg1"/>
                </a:solidFill>
                <a:latin typeface="Suisse Int'l Mono" panose="020B0509000000000000" pitchFamily="49" charset="77"/>
                <a:cs typeface="Arial" panose="020B0604020202020204" pitchFamily="34" charset="0"/>
              </a:rPr>
              <a:t>THINK.</a:t>
            </a:r>
            <a:br>
              <a:rPr lang="en-US" sz="6600" spc="40" dirty="0">
                <a:solidFill>
                  <a:schemeClr val="bg1"/>
                </a:solidFill>
                <a:latin typeface="Suisse Int'l Mono" panose="020B0509000000000000" pitchFamily="49" charset="77"/>
                <a:cs typeface="Arial" panose="020B0604020202020204" pitchFamily="34" charset="0"/>
              </a:rPr>
            </a:br>
            <a:r>
              <a:rPr lang="en-US" sz="6600" spc="40" dirty="0">
                <a:solidFill>
                  <a:schemeClr val="bg1"/>
                </a:solidFill>
                <a:latin typeface="Suisse Int'l Mono" panose="020B0509000000000000" pitchFamily="49" charset="77"/>
                <a:cs typeface="Arial" panose="020B0604020202020204" pitchFamily="34" charset="0"/>
              </a:rPr>
              <a:t>DO.SPRINTS.</a:t>
            </a:r>
          </a:p>
        </p:txBody>
      </p:sp>
      <p:pic>
        <p:nvPicPr>
          <p:cNvPr id="8" name="Picture 7">
            <a:extLst>
              <a:ext uri="{FF2B5EF4-FFF2-40B4-BE49-F238E27FC236}">
                <a16:creationId xmlns:a16="http://schemas.microsoft.com/office/drawing/2014/main" id="{E8E6DDD9-7EA1-4E44-B9E7-25B8A9D19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p:spPr>
      </p:pic>
    </p:spTree>
    <p:extLst>
      <p:ext uri="{BB962C8B-B14F-4D97-AF65-F5344CB8AC3E}">
        <p14:creationId xmlns:p14="http://schemas.microsoft.com/office/powerpoint/2010/main" val="260532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72C4-6285-424F-9625-98801B432F2F}"/>
              </a:ext>
            </a:extLst>
          </p:cNvPr>
          <p:cNvSpPr>
            <a:spLocks noGrp="1"/>
          </p:cNvSpPr>
          <p:nvPr>
            <p:ph sz="quarter" idx="10"/>
          </p:nvPr>
        </p:nvSpPr>
        <p:spPr/>
        <p:txBody>
          <a:bodyPr/>
          <a:lstStyle/>
          <a:p>
            <a:r>
              <a:rPr lang="en-GB" dirty="0"/>
              <a:t>Build your confidence. </a:t>
            </a:r>
          </a:p>
          <a:p>
            <a:r>
              <a:rPr lang="en-GB" dirty="0"/>
              <a:t>Encourage you to take risks.</a:t>
            </a:r>
          </a:p>
          <a:p>
            <a:r>
              <a:rPr lang="en-GB" dirty="0"/>
              <a:t>They tell you are capable of succeeding.</a:t>
            </a:r>
          </a:p>
          <a:p>
            <a:r>
              <a:rPr lang="en-GB" dirty="0"/>
              <a:t>Give you the positivity to keep going.</a:t>
            </a:r>
          </a:p>
        </p:txBody>
      </p:sp>
      <p:sp>
        <p:nvSpPr>
          <p:cNvPr id="3" name="Content Placeholder 2">
            <a:extLst>
              <a:ext uri="{FF2B5EF4-FFF2-40B4-BE49-F238E27FC236}">
                <a16:creationId xmlns:a16="http://schemas.microsoft.com/office/drawing/2014/main" id="{F20B7E93-E9D0-3B47-9594-D42870D2F0E6}"/>
              </a:ext>
            </a:extLst>
          </p:cNvPr>
          <p:cNvSpPr>
            <a:spLocks noGrp="1"/>
          </p:cNvSpPr>
          <p:nvPr>
            <p:ph sz="quarter" idx="11"/>
          </p:nvPr>
        </p:nvSpPr>
        <p:spPr/>
        <p:txBody>
          <a:bodyPr/>
          <a:lstStyle/>
          <a:p>
            <a:r>
              <a:rPr lang="en-US" dirty="0"/>
              <a:t>EMPOWERING BELIEFS</a:t>
            </a:r>
          </a:p>
          <a:p>
            <a:endParaRPr lang="en-US" dirty="0"/>
          </a:p>
        </p:txBody>
      </p:sp>
    </p:spTree>
    <p:extLst>
      <p:ext uri="{BB962C8B-B14F-4D97-AF65-F5344CB8AC3E}">
        <p14:creationId xmlns:p14="http://schemas.microsoft.com/office/powerpoint/2010/main" val="328757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en-GB" dirty="0">
                <a:ea typeface="Calibri"/>
              </a:rPr>
              <a:t>Experience.</a:t>
            </a:r>
          </a:p>
          <a:p>
            <a:r>
              <a:rPr lang="en-GB" dirty="0">
                <a:ea typeface="Calibri"/>
              </a:rPr>
              <a:t>Education.</a:t>
            </a:r>
          </a:p>
          <a:p>
            <a:r>
              <a:rPr lang="en-GB" dirty="0">
                <a:ea typeface="Calibri"/>
              </a:rPr>
              <a:t>Excuse.</a:t>
            </a:r>
          </a:p>
          <a:p>
            <a:r>
              <a:rPr lang="en-GB" dirty="0">
                <a:ea typeface="Calibri"/>
              </a:rPr>
              <a:t>Fear.</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WAYS WE LIMIT OUR BELIEFS</a:t>
            </a:r>
          </a:p>
        </p:txBody>
      </p:sp>
    </p:spTree>
    <p:extLst>
      <p:ext uri="{BB962C8B-B14F-4D97-AF65-F5344CB8AC3E}">
        <p14:creationId xmlns:p14="http://schemas.microsoft.com/office/powerpoint/2010/main" val="40848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en-GB" dirty="0"/>
              <a:t>Can you think of a Self-limiting Belief that is holding you back?</a:t>
            </a:r>
          </a:p>
          <a:p>
            <a:r>
              <a:rPr lang="en-GB" dirty="0"/>
              <a:t>How might you reframe this belief positively to move forward and achieve success?</a:t>
            </a:r>
          </a:p>
          <a:p>
            <a:endParaRPr lang="en-GB" dirty="0">
              <a:ea typeface="Calibri"/>
            </a:endParaRPr>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REFLECTION</a:t>
            </a:r>
          </a:p>
        </p:txBody>
      </p:sp>
    </p:spTree>
    <p:extLst>
      <p:ext uri="{BB962C8B-B14F-4D97-AF65-F5344CB8AC3E}">
        <p14:creationId xmlns:p14="http://schemas.microsoft.com/office/powerpoint/2010/main" val="82329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E8E98-13AF-1E4B-8245-241AE0178790}"/>
              </a:ext>
            </a:extLst>
          </p:cNvPr>
          <p:cNvPicPr>
            <a:picLocks noChangeAspect="1"/>
          </p:cNvPicPr>
          <p:nvPr/>
        </p:nvPicPr>
        <p:blipFill rotWithShape="1">
          <a:blip r:embed="rId2">
            <a:extLst>
              <a:ext uri="{28A0092B-C50C-407E-A947-70E740481C1C}">
                <a14:useLocalDpi xmlns:a14="http://schemas.microsoft.com/office/drawing/2010/main" val="0"/>
              </a:ext>
            </a:extLst>
          </a:blip>
          <a:srcRect t="2678" b="18265"/>
          <a:stretch/>
        </p:blipFill>
        <p:spPr>
          <a:xfrm>
            <a:off x="-90850" y="0"/>
            <a:ext cx="12282850" cy="6857997"/>
          </a:xfrm>
          <a:prstGeom prst="rect">
            <a:avLst/>
          </a:prstGeom>
        </p:spPr>
      </p:pic>
      <p:sp>
        <p:nvSpPr>
          <p:cNvPr id="11" name="Text Placeholder 1">
            <a:extLst>
              <a:ext uri="{FF2B5EF4-FFF2-40B4-BE49-F238E27FC236}">
                <a16:creationId xmlns:a16="http://schemas.microsoft.com/office/drawing/2014/main" id="{FB037341-6855-194F-9162-981CD6138285}"/>
              </a:ext>
            </a:extLst>
          </p:cNvPr>
          <p:cNvSpPr txBox="1">
            <a:spLocks/>
          </p:cNvSpPr>
          <p:nvPr/>
        </p:nvSpPr>
        <p:spPr>
          <a:xfrm>
            <a:off x="2755933" y="404813"/>
            <a:ext cx="7745528" cy="1840548"/>
          </a:xfrm>
          <a:prstGeom prst="rect">
            <a:avLst/>
          </a:prstGeom>
          <a:no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buNone/>
            </a:pPr>
            <a:r>
              <a:rPr lang="en-GB" sz="6600" spc="40" dirty="0">
                <a:solidFill>
                  <a:srgbClr val="CCF5F4"/>
                </a:solidFill>
                <a:latin typeface="Suisse Int'l Mono" panose="020B0509000000000000" pitchFamily="49" charset="77"/>
                <a:cs typeface="Arial" panose="020B0604020202020204" pitchFamily="34" charset="0"/>
              </a:rPr>
              <a:t>IDENTIFYING OUR VALUES</a:t>
            </a:r>
          </a:p>
        </p:txBody>
      </p:sp>
      <p:sp>
        <p:nvSpPr>
          <p:cNvPr id="8" name="TextBox 7">
            <a:extLst>
              <a:ext uri="{FF2B5EF4-FFF2-40B4-BE49-F238E27FC236}">
                <a16:creationId xmlns:a16="http://schemas.microsoft.com/office/drawing/2014/main" id="{7EB083D2-C5D4-344F-A362-BBC169AA5F7D}"/>
              </a:ext>
            </a:extLst>
          </p:cNvPr>
          <p:cNvSpPr txBox="1"/>
          <p:nvPr/>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9" name="TextBox 8">
            <a:extLst>
              <a:ext uri="{FF2B5EF4-FFF2-40B4-BE49-F238E27FC236}">
                <a16:creationId xmlns:a16="http://schemas.microsoft.com/office/drawing/2014/main" id="{16533A36-460B-1C4C-8674-45434EB54DBC}"/>
              </a:ext>
            </a:extLst>
          </p:cNvPr>
          <p:cNvSpPr txBox="1"/>
          <p:nvPr/>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BE INSPIRED TO THINK DIFFERENTLY</a:t>
            </a:r>
          </a:p>
        </p:txBody>
      </p:sp>
      <p:sp>
        <p:nvSpPr>
          <p:cNvPr id="13" name="TextBox 12">
            <a:extLst>
              <a:ext uri="{FF2B5EF4-FFF2-40B4-BE49-F238E27FC236}">
                <a16:creationId xmlns:a16="http://schemas.microsoft.com/office/drawing/2014/main" id="{88BAB70B-7E6C-454C-A4ED-A06A909B1DC9}"/>
              </a:ext>
            </a:extLst>
          </p:cNvPr>
          <p:cNvSpPr txBox="1"/>
          <p:nvPr/>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13</a:t>
            </a:fld>
            <a:endParaRPr lang="en-US" sz="1100" dirty="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351976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a:xfrm>
            <a:off x="2755932" y="367104"/>
            <a:ext cx="8266784" cy="4905936"/>
          </a:xfrm>
        </p:spPr>
        <p:txBody>
          <a:bodyPr/>
          <a:lstStyle/>
          <a:p>
            <a:r>
              <a:rPr lang="en-GB" dirty="0"/>
              <a:t>What are the 3–5 most important things in your life right now?</a:t>
            </a:r>
          </a:p>
          <a:p>
            <a:r>
              <a:rPr lang="en-GB" dirty="0"/>
              <a:t>What are the 2–3 most important goals in your life right now?</a:t>
            </a:r>
          </a:p>
          <a:p>
            <a:r>
              <a:rPr lang="en-GB" dirty="0"/>
              <a:t>If you won $50 million on the lottery, what things would you want to do in the first 6–12 months?</a:t>
            </a:r>
          </a:p>
          <a:p>
            <a:r>
              <a:rPr lang="en-GB" dirty="0"/>
              <a:t>If you were told that the world was ending in 6 months, whom would you want to spend your remaining time with and what would you want to do?</a:t>
            </a:r>
          </a:p>
          <a:p>
            <a:r>
              <a:rPr lang="en-GB" dirty="0"/>
              <a:t>List what you have most wanted to do in your life, but have not yet accomplished, because you were feared to do it.</a:t>
            </a:r>
          </a:p>
          <a:p>
            <a:r>
              <a:rPr lang="en-GB" dirty="0"/>
              <a:t>List the events in your life that have given you the greatest sense of well-being and/ or the greatest self-esteem.</a:t>
            </a:r>
          </a:p>
          <a:p>
            <a:r>
              <a:rPr lang="en-GB" dirty="0"/>
              <a:t>If you were guaranteed that one of your greatest dreams could come true, what would that one great dream be?</a:t>
            </a:r>
          </a:p>
          <a:p>
            <a:endParaRPr lang="en-GB" dirty="0"/>
          </a:p>
        </p:txBody>
      </p:sp>
      <p:sp>
        <p:nvSpPr>
          <p:cNvPr id="2" name="Content Placeholder 1">
            <a:extLst>
              <a:ext uri="{FF2B5EF4-FFF2-40B4-BE49-F238E27FC236}">
                <a16:creationId xmlns:a16="http://schemas.microsoft.com/office/drawing/2014/main" id="{B3F7C671-4F98-4C45-AFF2-BC05D957CEC0}"/>
              </a:ext>
            </a:extLst>
          </p:cNvPr>
          <p:cNvSpPr>
            <a:spLocks noGrp="1"/>
          </p:cNvSpPr>
          <p:nvPr>
            <p:ph sz="quarter" idx="11"/>
          </p:nvPr>
        </p:nvSpPr>
        <p:spPr/>
        <p:txBody>
          <a:bodyPr/>
          <a:lstStyle/>
          <a:p>
            <a:r>
              <a:rPr lang="en-US" dirty="0"/>
              <a:t>REFLECTION</a:t>
            </a:r>
          </a:p>
        </p:txBody>
      </p:sp>
    </p:spTree>
    <p:extLst>
      <p:ext uri="{BB962C8B-B14F-4D97-AF65-F5344CB8AC3E}">
        <p14:creationId xmlns:p14="http://schemas.microsoft.com/office/powerpoint/2010/main" val="115141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7AB770-3139-5348-8BC3-F97BCF729A18}"/>
              </a:ext>
            </a:extLst>
          </p:cNvPr>
          <p:cNvPicPr>
            <a:picLocks noChangeAspect="1"/>
          </p:cNvPicPr>
          <p:nvPr/>
        </p:nvPicPr>
        <p:blipFill rotWithShape="1">
          <a:blip r:embed="rId2">
            <a:extLst>
              <a:ext uri="{28A0092B-C50C-407E-A947-70E740481C1C}">
                <a14:useLocalDpi xmlns:a14="http://schemas.microsoft.com/office/drawing/2010/main" val="0"/>
              </a:ext>
            </a:extLst>
          </a:blip>
          <a:srcRect t="7829" b="12568"/>
          <a:stretch/>
        </p:blipFill>
        <p:spPr>
          <a:xfrm>
            <a:off x="-6699" y="-1"/>
            <a:ext cx="12198699" cy="6858001"/>
          </a:xfrm>
          <a:prstGeom prst="rect">
            <a:avLst/>
          </a:prstGeom>
        </p:spPr>
      </p:pic>
      <p:sp>
        <p:nvSpPr>
          <p:cNvPr id="11" name="Text Placeholder 1">
            <a:extLst>
              <a:ext uri="{FF2B5EF4-FFF2-40B4-BE49-F238E27FC236}">
                <a16:creationId xmlns:a16="http://schemas.microsoft.com/office/drawing/2014/main" id="{FB037341-6855-194F-9162-981CD6138285}"/>
              </a:ext>
            </a:extLst>
          </p:cNvPr>
          <p:cNvSpPr txBox="1">
            <a:spLocks/>
          </p:cNvSpPr>
          <p:nvPr/>
        </p:nvSpPr>
        <p:spPr>
          <a:xfrm>
            <a:off x="2755933" y="404812"/>
            <a:ext cx="8200992" cy="3862387"/>
          </a:xfrm>
          <a:prstGeom prst="rect">
            <a:avLst/>
          </a:prstGeom>
          <a:noFill/>
          <a:ln>
            <a:noFill/>
          </a:ln>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buNone/>
            </a:pPr>
            <a:r>
              <a:rPr lang="en-GB" sz="6600" spc="40" dirty="0">
                <a:solidFill>
                  <a:srgbClr val="CCF5F4"/>
                </a:solidFill>
                <a:latin typeface="Suisse Int'l Mono" panose="020B0509000000000000" pitchFamily="49" charset="77"/>
                <a:cs typeface="Arial" panose="020B0604020202020204" pitchFamily="34" charset="0"/>
              </a:rPr>
              <a:t>ALIGNING VALUES TO WORK THROUGH CREATIVE DEVELOMENT OPPORTUNITIES</a:t>
            </a:r>
          </a:p>
          <a:p>
            <a:pPr marL="0" indent="0">
              <a:lnSpc>
                <a:spcPts val="7000"/>
              </a:lnSpc>
              <a:buNone/>
            </a:pPr>
            <a:endParaRPr lang="en-GB" sz="6600" spc="40" dirty="0">
              <a:solidFill>
                <a:srgbClr val="CCF5F4"/>
              </a:solidFill>
              <a:latin typeface="Suisse Int'l Mono" panose="020B0509000000000000" pitchFamily="49" charset="77"/>
              <a:cs typeface="Arial" panose="020B0604020202020204" pitchFamily="34" charset="0"/>
            </a:endParaRPr>
          </a:p>
          <a:p>
            <a:pPr marL="0" indent="0">
              <a:lnSpc>
                <a:spcPts val="7000"/>
              </a:lnSpc>
              <a:buNone/>
            </a:pPr>
            <a:endParaRPr lang="en-GB" sz="6600" spc="40" dirty="0">
              <a:solidFill>
                <a:srgbClr val="CCF5F4"/>
              </a:solidFill>
              <a:latin typeface="Suisse Int'l Mono" panose="020B0509000000000000" pitchFamily="49" charset="77"/>
              <a:cs typeface="Arial" panose="020B0604020202020204" pitchFamily="34" charset="0"/>
            </a:endParaRPr>
          </a:p>
        </p:txBody>
      </p:sp>
      <p:sp>
        <p:nvSpPr>
          <p:cNvPr id="8" name="TextBox 7">
            <a:extLst>
              <a:ext uri="{FF2B5EF4-FFF2-40B4-BE49-F238E27FC236}">
                <a16:creationId xmlns:a16="http://schemas.microsoft.com/office/drawing/2014/main" id="{7EB083D2-C5D4-344F-A362-BBC169AA5F7D}"/>
              </a:ext>
            </a:extLst>
          </p:cNvPr>
          <p:cNvSpPr txBox="1"/>
          <p:nvPr/>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9" name="TextBox 8">
            <a:extLst>
              <a:ext uri="{FF2B5EF4-FFF2-40B4-BE49-F238E27FC236}">
                <a16:creationId xmlns:a16="http://schemas.microsoft.com/office/drawing/2014/main" id="{16533A36-460B-1C4C-8674-45434EB54DBC}"/>
              </a:ext>
            </a:extLst>
          </p:cNvPr>
          <p:cNvSpPr txBox="1"/>
          <p:nvPr/>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BE INSPIRED TO THINK DIFFERENTLY</a:t>
            </a:r>
          </a:p>
        </p:txBody>
      </p:sp>
      <p:sp>
        <p:nvSpPr>
          <p:cNvPr id="13" name="TextBox 12">
            <a:extLst>
              <a:ext uri="{FF2B5EF4-FFF2-40B4-BE49-F238E27FC236}">
                <a16:creationId xmlns:a16="http://schemas.microsoft.com/office/drawing/2014/main" id="{88BAB70B-7E6C-454C-A4ED-A06A909B1DC9}"/>
              </a:ext>
            </a:extLst>
          </p:cNvPr>
          <p:cNvSpPr txBox="1"/>
          <p:nvPr/>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15</a:t>
            </a:fld>
            <a:endParaRPr lang="en-US" sz="1100" dirty="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239282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US" dirty="0"/>
              <a:t>Use values as a compass.</a:t>
            </a:r>
          </a:p>
          <a:p>
            <a:pPr lvl="0"/>
            <a:r>
              <a:rPr lang="en-US" dirty="0"/>
              <a:t>Being values- and purpose-driven is a leadership skill.</a:t>
            </a:r>
          </a:p>
          <a:p>
            <a:pPr marL="0" lvl="0" indent="0">
              <a:buNone/>
            </a:pPr>
            <a:endParaRPr lang="en-US" dirty="0"/>
          </a:p>
          <a:p>
            <a:pPr lvl="0"/>
            <a:r>
              <a:rPr lang="en-US" dirty="0"/>
              <a:t>How do you start conversations where you share your values and purpose with others, and how do you encourage others to do the same?</a:t>
            </a:r>
            <a:endParaRPr lang="en-GB" dirty="0">
              <a:ea typeface="Calibri"/>
            </a:endParaRPr>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GB" dirty="0"/>
              <a:t>ALIGNING VALUES TO WORK THROUGH CREATIVE DEVELOPMENT OPPORTUNITIES</a:t>
            </a:r>
            <a:endParaRPr lang="en-US" dirty="0"/>
          </a:p>
        </p:txBody>
      </p:sp>
    </p:spTree>
    <p:extLst>
      <p:ext uri="{BB962C8B-B14F-4D97-AF65-F5344CB8AC3E}">
        <p14:creationId xmlns:p14="http://schemas.microsoft.com/office/powerpoint/2010/main" val="360415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98A78-DCA4-9E47-9605-BB40F5FC7E8C}"/>
              </a:ext>
            </a:extLst>
          </p:cNvPr>
          <p:cNvSpPr>
            <a:spLocks noGrp="1"/>
          </p:cNvSpPr>
          <p:nvPr>
            <p:ph sz="quarter" idx="10"/>
          </p:nvPr>
        </p:nvSpPr>
        <p:spPr/>
        <p:txBody>
          <a:bodyPr/>
          <a:lstStyle/>
          <a:p>
            <a:r>
              <a:rPr lang="en-US" dirty="0"/>
              <a:t>What creative development opportunities could you seek out to achieve your goals?</a:t>
            </a:r>
            <a:endParaRPr lang="en-GB" dirty="0"/>
          </a:p>
          <a:p>
            <a:endParaRPr lang="en-GB" dirty="0"/>
          </a:p>
          <a:p>
            <a:r>
              <a:rPr lang="en-GB" dirty="0"/>
              <a:t>How could you start a conversation about one of these opportunities?</a:t>
            </a:r>
          </a:p>
          <a:p>
            <a:endParaRPr lang="en-GB" dirty="0"/>
          </a:p>
          <a:p>
            <a:endParaRPr lang="en-GB" dirty="0"/>
          </a:p>
          <a:p>
            <a:endParaRPr lang="en-GB" dirty="0"/>
          </a:p>
          <a:p>
            <a:endParaRPr lang="en-GB" dirty="0"/>
          </a:p>
          <a:p>
            <a:endParaRPr lang="en-GB" dirty="0"/>
          </a:p>
          <a:p>
            <a:endParaRPr lang="en-US" dirty="0"/>
          </a:p>
        </p:txBody>
      </p:sp>
      <p:sp>
        <p:nvSpPr>
          <p:cNvPr id="3" name="Content Placeholder 2">
            <a:extLst>
              <a:ext uri="{FF2B5EF4-FFF2-40B4-BE49-F238E27FC236}">
                <a16:creationId xmlns:a16="http://schemas.microsoft.com/office/drawing/2014/main" id="{52C47574-15D1-2E4E-B1B3-212DF8F6F0C1}"/>
              </a:ext>
            </a:extLst>
          </p:cNvPr>
          <p:cNvSpPr>
            <a:spLocks noGrp="1"/>
          </p:cNvSpPr>
          <p:nvPr>
            <p:ph sz="quarter" idx="11"/>
          </p:nvPr>
        </p:nvSpPr>
        <p:spPr/>
        <p:txBody>
          <a:bodyPr/>
          <a:lstStyle/>
          <a:p>
            <a:r>
              <a:rPr lang="en-US" dirty="0"/>
              <a:t>REFLECTION</a:t>
            </a:r>
          </a:p>
        </p:txBody>
      </p:sp>
    </p:spTree>
    <p:extLst>
      <p:ext uri="{BB962C8B-B14F-4D97-AF65-F5344CB8AC3E}">
        <p14:creationId xmlns:p14="http://schemas.microsoft.com/office/powerpoint/2010/main" val="386481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a:xfrm>
            <a:off x="2755931" y="367104"/>
            <a:ext cx="8561179" cy="2884569"/>
          </a:xfrm>
        </p:spPr>
        <p:txBody>
          <a:bodyPr/>
          <a:lstStyle/>
          <a:p>
            <a:r>
              <a:rPr lang="en-GB" dirty="0"/>
              <a:t>Consider your pre-work.</a:t>
            </a:r>
          </a:p>
          <a:p>
            <a:r>
              <a:rPr lang="en-GB" dirty="0"/>
              <a:t>What conversation has not happened yet, but could positively influence your success if you choose to have it?</a:t>
            </a:r>
          </a:p>
          <a:p>
            <a:r>
              <a:rPr lang="en-GB" dirty="0"/>
              <a:t>Work in trios to help solve your real-life scenario or challenge you are currently facing in your day-to-day work.</a:t>
            </a:r>
          </a:p>
          <a:p>
            <a:r>
              <a:rPr lang="en-GB" dirty="0"/>
              <a:t>This approach allows you practice collaboration, problem solving, coaching and active listening. </a:t>
            </a:r>
          </a:p>
          <a:p>
            <a:endParaRPr lang="en-GB" dirty="0"/>
          </a:p>
          <a:p>
            <a:endParaRPr lang="en-GB" dirty="0"/>
          </a:p>
          <a:p>
            <a:endParaRPr lang="en-GB" dirty="0"/>
          </a:p>
          <a:p>
            <a:endParaRPr lang="en-GB" dirty="0"/>
          </a:p>
          <a:p>
            <a:endParaRPr lang="en-GB" dirty="0"/>
          </a:p>
        </p:txBody>
      </p:sp>
      <p:sp>
        <p:nvSpPr>
          <p:cNvPr id="2" name="Content Placeholder 1">
            <a:extLst>
              <a:ext uri="{FF2B5EF4-FFF2-40B4-BE49-F238E27FC236}">
                <a16:creationId xmlns:a16="http://schemas.microsoft.com/office/drawing/2014/main" id="{38E54E43-7E23-DD40-9F47-47846294FBA6}"/>
              </a:ext>
            </a:extLst>
          </p:cNvPr>
          <p:cNvSpPr>
            <a:spLocks noGrp="1"/>
          </p:cNvSpPr>
          <p:nvPr>
            <p:ph sz="quarter" idx="11"/>
          </p:nvPr>
        </p:nvSpPr>
        <p:spPr/>
        <p:txBody>
          <a:bodyPr/>
          <a:lstStyle/>
          <a:p>
            <a:r>
              <a:rPr lang="en-US" dirty="0"/>
              <a:t>PEER OCACHING CONVERSATIONS</a:t>
            </a:r>
          </a:p>
        </p:txBody>
      </p:sp>
    </p:spTree>
    <p:extLst>
      <p:ext uri="{BB962C8B-B14F-4D97-AF65-F5344CB8AC3E}">
        <p14:creationId xmlns:p14="http://schemas.microsoft.com/office/powerpoint/2010/main" val="189575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PEER COACHING CLINIC</a:t>
            </a:r>
          </a:p>
        </p:txBody>
      </p:sp>
      <p:sp>
        <p:nvSpPr>
          <p:cNvPr id="7" name="Text Placeholder 1">
            <a:extLst>
              <a:ext uri="{FF2B5EF4-FFF2-40B4-BE49-F238E27FC236}">
                <a16:creationId xmlns:a16="http://schemas.microsoft.com/office/drawing/2014/main" id="{22B6A9B0-AF6F-2E40-9F30-8094CEAD2480}"/>
              </a:ext>
            </a:extLst>
          </p:cNvPr>
          <p:cNvSpPr txBox="1">
            <a:spLocks/>
          </p:cNvSpPr>
          <p:nvPr/>
        </p:nvSpPr>
        <p:spPr>
          <a:xfrm>
            <a:off x="2755932" y="367104"/>
            <a:ext cx="8266784" cy="4299164"/>
          </a:xfrm>
          <a:prstGeom prst="rect">
            <a:avLst/>
          </a:prstGeom>
        </p:spPr>
        <p:txBody>
          <a:bodyPr lIns="0" tIns="0" rIns="0" bIns="0" numCol="2" spcCol="288000"/>
          <a:lstStyle>
            <a:lvl1pPr marL="396000" indent="-396000" algn="l" defTabSz="914400" rtl="0" eaLnBrk="1" latinLnBrk="0" hangingPunct="1">
              <a:lnSpc>
                <a:spcPts val="2600"/>
              </a:lnSpc>
              <a:spcBef>
                <a:spcPts val="700"/>
              </a:spcBef>
              <a:buFont typeface="System Font"/>
              <a:buChar char="—"/>
              <a:defRPr lang="en-US" sz="1800" kern="1200" dirty="0" smtClean="0">
                <a:solidFill>
                  <a:srgbClr val="CCF5F4"/>
                </a:solidFill>
                <a:latin typeface="Arial" panose="020B0604020202020204" pitchFamily="34" charset="0"/>
                <a:ea typeface="+mn-ea"/>
                <a:cs typeface="Arial" panose="020B0604020202020204" pitchFamily="34" charset="0"/>
              </a:defRPr>
            </a:lvl1pPr>
            <a:lvl2pPr marL="1080000" indent="-540000" algn="l" defTabSz="914400" rtl="0" eaLnBrk="1" latinLnBrk="0" hangingPunct="1">
              <a:lnSpc>
                <a:spcPts val="2600"/>
              </a:lnSpc>
              <a:spcBef>
                <a:spcPts val="700"/>
              </a:spcBef>
              <a:buFont typeface="Arial" panose="020B0604020202020204" pitchFamily="34" charset="0"/>
              <a:buChar char="—"/>
              <a:defRPr lang="en-US" sz="1800" kern="1200" dirty="0">
                <a:solidFill>
                  <a:srgbClr val="283683"/>
                </a:solidFill>
                <a:latin typeface="Arial" panose="020B0604020202020204" pitchFamily="34" charset="0"/>
                <a:ea typeface="+mn-ea"/>
                <a:cs typeface="Arial" panose="020B0604020202020204" pitchFamily="34" charset="0"/>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a:buNone/>
            </a:pPr>
            <a:r>
              <a:rPr lang="en-GB" b="1" dirty="0">
                <a:solidFill>
                  <a:schemeClr val="bg1"/>
                </a:solidFill>
              </a:rPr>
              <a:t>20 minutes </a:t>
            </a:r>
            <a:r>
              <a:rPr lang="en-GB" dirty="0">
                <a:solidFill>
                  <a:schemeClr val="bg1"/>
                </a:solidFill>
              </a:rPr>
              <a:t>per person. </a:t>
            </a:r>
            <a:br>
              <a:rPr lang="en-GB" dirty="0">
                <a:solidFill>
                  <a:schemeClr val="bg1"/>
                </a:solidFill>
              </a:rPr>
            </a:br>
            <a:r>
              <a:rPr lang="en-GB" b="1" dirty="0">
                <a:solidFill>
                  <a:schemeClr val="bg1"/>
                </a:solidFill>
              </a:rPr>
              <a:t>60 minutes </a:t>
            </a:r>
            <a:r>
              <a:rPr lang="en-GB" dirty="0">
                <a:solidFill>
                  <a:schemeClr val="bg1"/>
                </a:solidFill>
              </a:rPr>
              <a:t>in total.</a:t>
            </a:r>
          </a:p>
          <a:p>
            <a:pPr marL="0" indent="0">
              <a:buFont typeface="System Font"/>
              <a:buNone/>
            </a:pPr>
            <a:r>
              <a:rPr lang="en-GB" dirty="0"/>
              <a:t>Label yourselves </a:t>
            </a:r>
            <a:r>
              <a:rPr lang="en-GB" b="1" dirty="0"/>
              <a:t>A, B </a:t>
            </a:r>
            <a:r>
              <a:rPr lang="en-GB" dirty="0"/>
              <a:t>or </a:t>
            </a:r>
            <a:r>
              <a:rPr lang="en-GB" b="1" dirty="0"/>
              <a:t>C</a:t>
            </a:r>
            <a:r>
              <a:rPr lang="en-GB" dirty="0"/>
              <a:t>. </a:t>
            </a:r>
          </a:p>
          <a:p>
            <a:r>
              <a:rPr lang="en-GB" b="1" dirty="0"/>
              <a:t>A</a:t>
            </a:r>
            <a:r>
              <a:rPr lang="en-GB" dirty="0"/>
              <a:t>: 3 minutes</a:t>
            </a:r>
            <a:br>
              <a:rPr lang="en-GB" dirty="0"/>
            </a:br>
            <a:r>
              <a:rPr lang="en-GB" b="1" dirty="0"/>
              <a:t>A</a:t>
            </a:r>
            <a:r>
              <a:rPr lang="en-GB" dirty="0"/>
              <a:t> shares the conversation they would like to have or scenario with </a:t>
            </a:r>
            <a:r>
              <a:rPr lang="en-GB" b="1" dirty="0"/>
              <a:t>B </a:t>
            </a:r>
            <a:r>
              <a:rPr lang="en-GB" dirty="0"/>
              <a:t>and </a:t>
            </a:r>
            <a:r>
              <a:rPr lang="en-GB" b="1" dirty="0"/>
              <a:t>C</a:t>
            </a:r>
            <a:r>
              <a:rPr lang="en-GB" dirty="0"/>
              <a:t>. </a:t>
            </a:r>
            <a:r>
              <a:rPr lang="en-GB" b="1" dirty="0"/>
              <a:t>B</a:t>
            </a:r>
            <a:r>
              <a:rPr lang="en-GB" dirty="0"/>
              <a:t> and </a:t>
            </a:r>
            <a:r>
              <a:rPr lang="en-GB" b="1" dirty="0"/>
              <a:t>C</a:t>
            </a:r>
            <a:r>
              <a:rPr lang="en-GB" dirty="0"/>
              <a:t> listen only.</a:t>
            </a:r>
          </a:p>
          <a:p>
            <a:endParaRPr lang="en-GB" dirty="0"/>
          </a:p>
          <a:p>
            <a:r>
              <a:rPr lang="en-GB" b="1" dirty="0"/>
              <a:t>B</a:t>
            </a:r>
            <a:r>
              <a:rPr lang="en-GB" dirty="0"/>
              <a:t> or </a:t>
            </a:r>
            <a:r>
              <a:rPr lang="en-GB" b="1" dirty="0"/>
              <a:t>C</a:t>
            </a:r>
            <a:r>
              <a:rPr lang="en-GB" dirty="0"/>
              <a:t>: 2 minutes </a:t>
            </a:r>
            <a:br>
              <a:rPr lang="en-GB" dirty="0"/>
            </a:br>
            <a:r>
              <a:rPr lang="en-GB" b="1" dirty="0"/>
              <a:t>B</a:t>
            </a:r>
            <a:r>
              <a:rPr lang="en-GB" dirty="0"/>
              <a:t> or </a:t>
            </a:r>
            <a:r>
              <a:rPr lang="en-GB" b="1" dirty="0"/>
              <a:t>C</a:t>
            </a:r>
            <a:r>
              <a:rPr lang="en-GB" dirty="0"/>
              <a:t> relays what they have heard from</a:t>
            </a:r>
            <a:r>
              <a:rPr lang="en-GB" b="1" dirty="0"/>
              <a:t> A </a:t>
            </a:r>
            <a:r>
              <a:rPr lang="en-GB" dirty="0"/>
              <a:t>and seeks clarification if necessary. </a:t>
            </a:r>
          </a:p>
          <a:p>
            <a:r>
              <a:rPr lang="en-GB" b="1" dirty="0"/>
              <a:t>B</a:t>
            </a:r>
            <a:r>
              <a:rPr lang="en-GB" dirty="0"/>
              <a:t> and </a:t>
            </a:r>
            <a:r>
              <a:rPr lang="en-GB" b="1" dirty="0"/>
              <a:t>C</a:t>
            </a:r>
            <a:r>
              <a:rPr lang="en-GB" dirty="0"/>
              <a:t>: 10 minutes </a:t>
            </a:r>
            <a:br>
              <a:rPr lang="en-GB" dirty="0"/>
            </a:br>
            <a:r>
              <a:rPr lang="en-GB" b="1" dirty="0"/>
              <a:t>B</a:t>
            </a:r>
            <a:r>
              <a:rPr lang="en-GB" dirty="0"/>
              <a:t> and </a:t>
            </a:r>
            <a:r>
              <a:rPr lang="en-GB" b="1" dirty="0"/>
              <a:t>C</a:t>
            </a:r>
            <a:r>
              <a:rPr lang="en-GB" dirty="0"/>
              <a:t> discusses </a:t>
            </a:r>
            <a:r>
              <a:rPr lang="en-GB" b="1" dirty="0"/>
              <a:t>A</a:t>
            </a:r>
            <a:r>
              <a:rPr lang="en-GB" dirty="0"/>
              <a:t>’s conversation / scenario, giving suggestions, approaches and ideas to consider. </a:t>
            </a:r>
            <a:r>
              <a:rPr lang="en-GB" b="1" dirty="0"/>
              <a:t>A</a:t>
            </a:r>
            <a:r>
              <a:rPr lang="en-GB" dirty="0"/>
              <a:t> is only allowed to listen at this time.</a:t>
            </a:r>
            <a:r>
              <a:rPr lang="en-GB" b="1" dirty="0"/>
              <a:t> A </a:t>
            </a:r>
            <a:r>
              <a:rPr lang="en-GB" dirty="0"/>
              <a:t>may take notes. </a:t>
            </a:r>
          </a:p>
          <a:p>
            <a:endParaRPr lang="en-GB" dirty="0"/>
          </a:p>
          <a:p>
            <a:r>
              <a:rPr lang="en-GB" b="1" dirty="0"/>
              <a:t>A</a:t>
            </a:r>
            <a:r>
              <a:rPr lang="en-GB" dirty="0"/>
              <a:t>: 5 minutes</a:t>
            </a:r>
            <a:br>
              <a:rPr lang="en-GB" dirty="0"/>
            </a:br>
            <a:r>
              <a:rPr lang="en-GB" b="1" dirty="0"/>
              <a:t>A</a:t>
            </a:r>
            <a:r>
              <a:rPr lang="en-GB" dirty="0"/>
              <a:t> relays what they have heard, what they like, what they require further clarity around (if anything). </a:t>
            </a:r>
          </a:p>
          <a:p>
            <a:pPr marL="0" indent="0">
              <a:buFont typeface="System Font"/>
              <a:buNone/>
            </a:pPr>
            <a:r>
              <a:rPr lang="en-GB" dirty="0">
                <a:solidFill>
                  <a:schemeClr val="bg1"/>
                </a:solidFill>
              </a:rPr>
              <a:t>Repeat twice, so everyone has a turn.</a:t>
            </a:r>
          </a:p>
        </p:txBody>
      </p:sp>
    </p:spTree>
    <p:extLst>
      <p:ext uri="{BB962C8B-B14F-4D97-AF65-F5344CB8AC3E}">
        <p14:creationId xmlns:p14="http://schemas.microsoft.com/office/powerpoint/2010/main" val="138797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FB3109-02AF-A74B-B719-A9D04A255C37}"/>
              </a:ext>
            </a:extLst>
          </p:cNvPr>
          <p:cNvSpPr/>
          <p:nvPr/>
        </p:nvSpPr>
        <p:spPr>
          <a:xfrm>
            <a:off x="2781072" y="429877"/>
            <a:ext cx="7946631" cy="2548994"/>
          </a:xfrm>
          <a:prstGeom prst="rect">
            <a:avLst/>
          </a:prstGeom>
        </p:spPr>
        <p:txBody>
          <a:bodyPr wrap="none" lIns="0" tIns="0" rIns="0" bIns="0">
            <a:noAutofit/>
          </a:bodyPr>
          <a:lstStyle/>
          <a:p>
            <a:pPr>
              <a:lnSpc>
                <a:spcPts val="7000"/>
              </a:lnSpc>
            </a:pPr>
            <a:r>
              <a:rPr lang="en-US" sz="6600" spc="40" dirty="0">
                <a:solidFill>
                  <a:schemeClr val="bg1"/>
                </a:solidFill>
                <a:latin typeface="Suisse Int'l Mono" panose="020B0509000000000000" pitchFamily="49" charset="77"/>
                <a:cs typeface="Arial" panose="020B0604020202020204" pitchFamily="34" charset="0"/>
              </a:rPr>
              <a:t>SHAPING </a:t>
            </a:r>
            <a:br>
              <a:rPr lang="en-US" sz="6600" spc="40" dirty="0">
                <a:solidFill>
                  <a:schemeClr val="bg1"/>
                </a:solidFill>
                <a:latin typeface="Suisse Int'l Mono" panose="020B0509000000000000" pitchFamily="49" charset="77"/>
                <a:cs typeface="Arial" panose="020B0604020202020204" pitchFamily="34" charset="0"/>
              </a:rPr>
            </a:br>
            <a:r>
              <a:rPr lang="en-US" sz="6600" spc="40" dirty="0">
                <a:solidFill>
                  <a:schemeClr val="bg1"/>
                </a:solidFill>
                <a:latin typeface="Suisse Int'l Mono" panose="020B0509000000000000" pitchFamily="49" charset="77"/>
                <a:cs typeface="Arial" panose="020B0604020202020204" pitchFamily="34" charset="0"/>
              </a:rPr>
              <a:t>THE</a:t>
            </a:r>
            <a:br>
              <a:rPr lang="en-US" sz="6600" spc="40" dirty="0">
                <a:solidFill>
                  <a:schemeClr val="bg1"/>
                </a:solidFill>
                <a:latin typeface="Suisse Int'l Mono" panose="020B0509000000000000" pitchFamily="49" charset="77"/>
                <a:cs typeface="Arial" panose="020B0604020202020204" pitchFamily="34" charset="0"/>
              </a:rPr>
            </a:br>
            <a:r>
              <a:rPr lang="en-US" sz="6600" spc="40" dirty="0">
                <a:solidFill>
                  <a:schemeClr val="bg1"/>
                </a:solidFill>
                <a:latin typeface="Suisse Int'l Mono" panose="020B0509000000000000" pitchFamily="49" charset="77"/>
                <a:cs typeface="Arial" panose="020B0604020202020204" pitchFamily="34" charset="0"/>
              </a:rPr>
              <a:t>   FUTURE</a:t>
            </a:r>
          </a:p>
          <a:p>
            <a:pPr>
              <a:lnSpc>
                <a:spcPts val="7000"/>
              </a:lnSpc>
            </a:pPr>
            <a:endParaRPr lang="en-US" sz="6600" spc="40" dirty="0">
              <a:solidFill>
                <a:schemeClr val="bg1"/>
              </a:solidFill>
              <a:latin typeface="Suisse Int'l Mono" panose="020B0509000000000000" pitchFamily="49" charset="77"/>
              <a:cs typeface="Arial" panose="020B0604020202020204" pitchFamily="34" charset="0"/>
            </a:endParaRPr>
          </a:p>
        </p:txBody>
      </p:sp>
      <p:sp>
        <p:nvSpPr>
          <p:cNvPr id="9" name="TextBox 8">
            <a:extLst>
              <a:ext uri="{FF2B5EF4-FFF2-40B4-BE49-F238E27FC236}">
                <a16:creationId xmlns:a16="http://schemas.microsoft.com/office/drawing/2014/main" id="{06C3763C-B5AB-7845-8547-460176D4C036}"/>
              </a:ext>
            </a:extLst>
          </p:cNvPr>
          <p:cNvSpPr txBox="1"/>
          <p:nvPr/>
        </p:nvSpPr>
        <p:spPr>
          <a:xfrm>
            <a:off x="2781072" y="3082565"/>
            <a:ext cx="9247530" cy="2712153"/>
          </a:xfrm>
          <a:prstGeom prst="rect">
            <a:avLst/>
          </a:prstGeom>
          <a:noFill/>
          <a:ln>
            <a:noFill/>
          </a:ln>
        </p:spPr>
        <p:txBody>
          <a:bodyPr wrap="square" lIns="0" tIns="0" rIns="0" bIns="0" rtlCol="0">
            <a:spAutoFit/>
          </a:bodyPr>
          <a:lstStyle/>
          <a:p>
            <a:pPr lvl="0">
              <a:lnSpc>
                <a:spcPts val="7000"/>
              </a:lnSpc>
            </a:pPr>
            <a:r>
              <a:rPr lang="en-GB" sz="6600" dirty="0">
                <a:ln>
                  <a:solidFill>
                    <a:srgbClr val="CCF5F4"/>
                  </a:solidFill>
                </a:ln>
                <a:noFill/>
                <a:latin typeface="Suisse Int'l Mono" panose="020B0509000000000000" pitchFamily="49" charset="77"/>
                <a:cs typeface="Arial" panose="020B0604020202020204" pitchFamily="34" charset="0"/>
              </a:rPr>
              <a:t>PURPOSE AND VALUES DRIVEN DEVELOPMENT</a:t>
            </a:r>
          </a:p>
        </p:txBody>
      </p:sp>
      <p:sp>
        <p:nvSpPr>
          <p:cNvPr id="11" name="TextBox 10">
            <a:extLst>
              <a:ext uri="{FF2B5EF4-FFF2-40B4-BE49-F238E27FC236}">
                <a16:creationId xmlns:a16="http://schemas.microsoft.com/office/drawing/2014/main" id="{FFFF2B51-7D16-904B-9280-2AFA73CD0274}"/>
              </a:ext>
            </a:extLst>
          </p:cNvPr>
          <p:cNvSpPr txBox="1"/>
          <p:nvPr/>
        </p:nvSpPr>
        <p:spPr>
          <a:xfrm>
            <a:off x="776304" y="354465"/>
            <a:ext cx="2234153" cy="1015663"/>
          </a:xfrm>
          <a:prstGeom prst="rect">
            <a:avLst/>
          </a:prstGeom>
          <a:noFill/>
        </p:spPr>
        <p:txBody>
          <a:bodyPr wrap="square" lIns="0" tIns="0" rIns="0" bIns="0" rtlCol="0">
            <a:spAutoFit/>
          </a:bodyPr>
          <a:lstStyle/>
          <a:p>
            <a:r>
              <a:rPr lang="en-US" sz="6600" spc="40" dirty="0">
                <a:solidFill>
                  <a:srgbClr val="CCF5F4"/>
                </a:solidFill>
                <a:latin typeface="Suisse Int'l Mono" panose="020B0509000000000000" pitchFamily="49" charset="77"/>
                <a:cs typeface="Arial" panose="020B0604020202020204" pitchFamily="34" charset="0"/>
              </a:rPr>
              <a:t>02</a:t>
            </a:r>
          </a:p>
        </p:txBody>
      </p:sp>
      <p:sp>
        <p:nvSpPr>
          <p:cNvPr id="12" name="TextBox 11">
            <a:extLst>
              <a:ext uri="{FF2B5EF4-FFF2-40B4-BE49-F238E27FC236}">
                <a16:creationId xmlns:a16="http://schemas.microsoft.com/office/drawing/2014/main" id="{F3C5FA3A-9818-5844-BFC4-CEDBB6F20C15}"/>
              </a:ext>
            </a:extLst>
          </p:cNvPr>
          <p:cNvSpPr txBox="1"/>
          <p:nvPr/>
        </p:nvSpPr>
        <p:spPr>
          <a:xfrm rot="16200000">
            <a:off x="74270" y="711985"/>
            <a:ext cx="1018947" cy="215444"/>
          </a:xfrm>
          <a:prstGeom prst="rect">
            <a:avLst/>
          </a:prstGeom>
          <a:noFill/>
        </p:spPr>
        <p:txBody>
          <a:bodyPr wrap="square" lIns="0" tIns="0" rIns="0" bIns="0" rtlCol="0">
            <a:spAutoFit/>
          </a:bodyPr>
          <a:lstStyle/>
          <a:p>
            <a:pPr algn="ctr"/>
            <a:r>
              <a:rPr lang="en-US" sz="1400" dirty="0">
                <a:solidFill>
                  <a:schemeClr val="bg1"/>
                </a:solidFill>
                <a:latin typeface="Suisse Int'l Mono" panose="020B0509000000000000" pitchFamily="49" charset="77"/>
              </a:rPr>
              <a:t>MODULE</a:t>
            </a:r>
          </a:p>
        </p:txBody>
      </p:sp>
      <p:sp>
        <p:nvSpPr>
          <p:cNvPr id="13" name="TextBox 12">
            <a:extLst>
              <a:ext uri="{FF2B5EF4-FFF2-40B4-BE49-F238E27FC236}">
                <a16:creationId xmlns:a16="http://schemas.microsoft.com/office/drawing/2014/main" id="{F6C12003-E109-7E43-A7D0-DB5D7A681301}"/>
              </a:ext>
            </a:extLst>
          </p:cNvPr>
          <p:cNvSpPr txBox="1"/>
          <p:nvPr/>
        </p:nvSpPr>
        <p:spPr>
          <a:xfrm>
            <a:off x="474646" y="4000187"/>
            <a:ext cx="2234153" cy="738664"/>
          </a:xfrm>
          <a:prstGeom prst="rect">
            <a:avLst/>
          </a:prstGeom>
          <a:noFill/>
        </p:spPr>
        <p:txBody>
          <a:bodyPr wrap="square" lIns="0" tIns="0" rIns="0" bIns="0" rtlCol="0">
            <a:spAutoFit/>
          </a:bodyPr>
          <a:lstStyle/>
          <a:p>
            <a:r>
              <a:rPr lang="en-US" sz="2400" dirty="0">
                <a:solidFill>
                  <a:srgbClr val="CCF5F4"/>
                </a:solidFill>
                <a:latin typeface="Suisse Int'l Mono" panose="020B0509000000000000" pitchFamily="49" charset="77"/>
              </a:rPr>
              <a:t>INFLUENCE</a:t>
            </a:r>
          </a:p>
          <a:p>
            <a:r>
              <a:rPr lang="en-US" sz="2400" dirty="0">
                <a:solidFill>
                  <a:srgbClr val="CCF5F4"/>
                </a:solidFill>
                <a:latin typeface="Suisse Int'l Mono" panose="020B0509000000000000" pitchFamily="49" charset="77"/>
              </a:rPr>
              <a:t>MUSIC</a:t>
            </a:r>
          </a:p>
        </p:txBody>
      </p:sp>
    </p:spTree>
    <p:extLst>
      <p:ext uri="{BB962C8B-B14F-4D97-AF65-F5344CB8AC3E}">
        <p14:creationId xmlns:p14="http://schemas.microsoft.com/office/powerpoint/2010/main" val="241137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0E444-31F5-1C43-8A1D-FB1702C7D6ED}"/>
              </a:ext>
            </a:extLst>
          </p:cNvPr>
          <p:cNvSpPr>
            <a:spLocks noGrp="1"/>
          </p:cNvSpPr>
          <p:nvPr>
            <p:ph sz="quarter" idx="10"/>
          </p:nvPr>
        </p:nvSpPr>
        <p:spPr/>
        <p:txBody>
          <a:bodyPr/>
          <a:lstStyle/>
          <a:p>
            <a:r>
              <a:rPr lang="en-GB" dirty="0"/>
              <a:t>Reflect on your peer coaching conversation.</a:t>
            </a:r>
          </a:p>
          <a:p>
            <a:r>
              <a:rPr lang="en-GB" dirty="0"/>
              <a:t>Create an action plan to build your confidence and your commitment regarding what you will take back into the workplace, for example: to have the conversation after this workshop.</a:t>
            </a:r>
          </a:p>
          <a:p>
            <a:endParaRPr lang="en-GB" dirty="0"/>
          </a:p>
          <a:p>
            <a:endParaRPr lang="en-GB" dirty="0"/>
          </a:p>
          <a:p>
            <a:endParaRPr lang="en-GB" dirty="0"/>
          </a:p>
          <a:p>
            <a:endParaRPr lang="en-GB" dirty="0"/>
          </a:p>
          <a:p>
            <a:endParaRPr lang="en-GB" dirty="0"/>
          </a:p>
          <a:p>
            <a:endParaRPr lang="en-US" dirty="0"/>
          </a:p>
        </p:txBody>
      </p:sp>
      <p:sp>
        <p:nvSpPr>
          <p:cNvPr id="3" name="Content Placeholder 2">
            <a:extLst>
              <a:ext uri="{FF2B5EF4-FFF2-40B4-BE49-F238E27FC236}">
                <a16:creationId xmlns:a16="http://schemas.microsoft.com/office/drawing/2014/main" id="{956AF72D-0C2D-6648-A5E6-CAE854434B18}"/>
              </a:ext>
            </a:extLst>
          </p:cNvPr>
          <p:cNvSpPr>
            <a:spLocks noGrp="1"/>
          </p:cNvSpPr>
          <p:nvPr>
            <p:ph sz="quarter" idx="11"/>
          </p:nvPr>
        </p:nvSpPr>
        <p:spPr/>
        <p:txBody>
          <a:bodyPr/>
          <a:lstStyle/>
          <a:p>
            <a:r>
              <a:rPr lang="en-US" dirty="0"/>
              <a:t>ACTION PLANNING</a:t>
            </a:r>
          </a:p>
          <a:p>
            <a:endParaRPr lang="en-US" dirty="0"/>
          </a:p>
        </p:txBody>
      </p:sp>
    </p:spTree>
    <p:extLst>
      <p:ext uri="{BB962C8B-B14F-4D97-AF65-F5344CB8AC3E}">
        <p14:creationId xmlns:p14="http://schemas.microsoft.com/office/powerpoint/2010/main" val="123395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32D294-082A-2F40-B6A1-C657967E2D05}"/>
              </a:ext>
            </a:extLst>
          </p:cNvPr>
          <p:cNvSpPr>
            <a:spLocks noGrp="1"/>
          </p:cNvSpPr>
          <p:nvPr>
            <p:ph sz="quarter" idx="10"/>
          </p:nvPr>
        </p:nvSpPr>
        <p:spPr/>
        <p:txBody>
          <a:bodyPr/>
          <a:lstStyle/>
          <a:p>
            <a:r>
              <a:rPr lang="en-GB" dirty="0">
                <a:solidFill>
                  <a:srgbClr val="FF0000"/>
                </a:solidFill>
              </a:rPr>
              <a:t>Placeholder for further support on this topic for participants to explore.</a:t>
            </a:r>
          </a:p>
        </p:txBody>
      </p:sp>
      <p:sp>
        <p:nvSpPr>
          <p:cNvPr id="3" name="Content Placeholder 2">
            <a:extLst>
              <a:ext uri="{FF2B5EF4-FFF2-40B4-BE49-F238E27FC236}">
                <a16:creationId xmlns:a16="http://schemas.microsoft.com/office/drawing/2014/main" id="{D30936E7-233F-8A4F-8839-7F0E0C1AAA3F}"/>
              </a:ext>
            </a:extLst>
          </p:cNvPr>
          <p:cNvSpPr>
            <a:spLocks noGrp="1"/>
          </p:cNvSpPr>
          <p:nvPr>
            <p:ph sz="quarter" idx="11"/>
          </p:nvPr>
        </p:nvSpPr>
        <p:spPr/>
        <p:txBody>
          <a:bodyPr/>
          <a:lstStyle/>
          <a:p>
            <a:r>
              <a:rPr lang="en-US" dirty="0"/>
              <a:t>FURTHER SUPPORT</a:t>
            </a:r>
          </a:p>
        </p:txBody>
      </p:sp>
    </p:spTree>
    <p:extLst>
      <p:ext uri="{BB962C8B-B14F-4D97-AF65-F5344CB8AC3E}">
        <p14:creationId xmlns:p14="http://schemas.microsoft.com/office/powerpoint/2010/main" val="116875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F381606-CDDA-154A-8E5F-98BF04D2370E}"/>
              </a:ext>
            </a:extLst>
          </p:cNvPr>
          <p:cNvSpPr>
            <a:spLocks noGrp="1"/>
          </p:cNvSpPr>
          <p:nvPr>
            <p:ph sz="quarter" idx="10"/>
          </p:nvPr>
        </p:nvSpPr>
        <p:spPr/>
        <p:txBody>
          <a:bodyPr/>
          <a:lstStyle/>
          <a:p>
            <a:r>
              <a:rPr lang="en-GB" dirty="0"/>
              <a:t>Share one commitment or piece of stimuli that has resonated with you.</a:t>
            </a:r>
          </a:p>
          <a:p>
            <a:pPr mar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FINAL THOUGHTS</a:t>
            </a:r>
          </a:p>
        </p:txBody>
      </p:sp>
    </p:spTree>
    <p:extLst>
      <p:ext uri="{BB962C8B-B14F-4D97-AF65-F5344CB8AC3E}">
        <p14:creationId xmlns:p14="http://schemas.microsoft.com/office/powerpoint/2010/main" val="2104331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dirty="0"/>
              <a:t>What did you love?</a:t>
            </a:r>
          </a:p>
          <a:p>
            <a:pPr lvl="0"/>
            <a:r>
              <a:rPr lang="en-GB" dirty="0"/>
              <a:t>What did you learn?</a:t>
            </a:r>
          </a:p>
          <a:p>
            <a:pPr lvl="0"/>
            <a:r>
              <a:rPr lang="en-GB" dirty="0"/>
              <a:t>What would you improve?</a:t>
            </a:r>
          </a:p>
          <a:p>
            <a:pPr lvl="0"/>
            <a:endParaRPr lang="en-GB" dirty="0"/>
          </a:p>
          <a:p>
            <a:pPr lvl="0"/>
            <a:endParaRPr lang="en-GB" dirty="0"/>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FEEDBACK</a:t>
            </a:r>
          </a:p>
        </p:txBody>
      </p:sp>
    </p:spTree>
    <p:extLst>
      <p:ext uri="{BB962C8B-B14F-4D97-AF65-F5344CB8AC3E}">
        <p14:creationId xmlns:p14="http://schemas.microsoft.com/office/powerpoint/2010/main" val="38238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ED3AB0-506A-E144-B3EF-84CE190140E7}"/>
              </a:ext>
            </a:extLst>
          </p:cNvPr>
          <p:cNvSpPr/>
          <p:nvPr/>
        </p:nvSpPr>
        <p:spPr>
          <a:xfrm>
            <a:off x="2781072" y="2472987"/>
            <a:ext cx="7946631" cy="2548994"/>
          </a:xfrm>
          <a:prstGeom prst="rect">
            <a:avLst/>
          </a:prstGeom>
        </p:spPr>
        <p:txBody>
          <a:bodyPr wrap="none" lIns="0" tIns="0" rIns="0" bIns="0" anchor="t">
            <a:noAutofit/>
          </a:bodyPr>
          <a:lstStyle/>
          <a:p>
            <a:pPr>
              <a:lnSpc>
                <a:spcPts val="7000"/>
              </a:lnSpc>
            </a:pPr>
            <a:r>
              <a:rPr lang="en-US" sz="6600" spc="40" dirty="0">
                <a:solidFill>
                  <a:schemeClr val="bg1"/>
                </a:solidFill>
                <a:latin typeface="Suisse Int'l Mono" panose="020B0509000000000000" pitchFamily="49" charset="77"/>
                <a:cs typeface="Arial" panose="020B0604020202020204" pitchFamily="34" charset="0"/>
              </a:rPr>
              <a:t>THANKS</a:t>
            </a:r>
          </a:p>
          <a:p>
            <a:pPr>
              <a:lnSpc>
                <a:spcPts val="7000"/>
              </a:lnSpc>
            </a:pPr>
            <a:r>
              <a:rPr lang="en-US" sz="6600" dirty="0">
                <a:ln>
                  <a:solidFill>
                    <a:srgbClr val="CCF5F4"/>
                  </a:solidFill>
                </a:ln>
                <a:noFill/>
                <a:latin typeface="Suisse Int'l Mono" panose="020B0509000000000000" pitchFamily="49" charset="77"/>
                <a:cs typeface="Arial" panose="020B0604020202020204" pitchFamily="34" charset="0"/>
              </a:rPr>
              <a:t>&amp;  GOODBYE</a:t>
            </a:r>
          </a:p>
          <a:p>
            <a:pPr>
              <a:lnSpc>
                <a:spcPts val="7000"/>
              </a:lnSpc>
            </a:pPr>
            <a:endParaRPr lang="en-US" sz="6600" spc="40" dirty="0">
              <a:solidFill>
                <a:srgbClr val="FEEECA"/>
              </a:solidFill>
              <a:latin typeface="Suisse Int'l Mono" panose="020B0509000000000000" pitchFamily="49" charset="77"/>
              <a:cs typeface="Arial" panose="020B0604020202020204" pitchFamily="34" charset="0"/>
            </a:endParaRPr>
          </a:p>
        </p:txBody>
      </p:sp>
      <p:sp>
        <p:nvSpPr>
          <p:cNvPr id="5" name="TextBox 4">
            <a:extLst>
              <a:ext uri="{FF2B5EF4-FFF2-40B4-BE49-F238E27FC236}">
                <a16:creationId xmlns:a16="http://schemas.microsoft.com/office/drawing/2014/main" id="{72BF6570-E09C-3C43-BF3C-0ADB44A09107}"/>
              </a:ext>
            </a:extLst>
          </p:cNvPr>
          <p:cNvSpPr txBox="1"/>
          <p:nvPr/>
        </p:nvSpPr>
        <p:spPr>
          <a:xfrm>
            <a:off x="474646" y="4000187"/>
            <a:ext cx="2234153" cy="738664"/>
          </a:xfrm>
          <a:prstGeom prst="rect">
            <a:avLst/>
          </a:prstGeom>
          <a:noFill/>
        </p:spPr>
        <p:txBody>
          <a:bodyPr wrap="square" lIns="0" tIns="0" rIns="0" bIns="0" rtlCol="0">
            <a:spAutoFit/>
          </a:bodyPr>
          <a:lstStyle/>
          <a:p>
            <a:r>
              <a:rPr lang="en-US" sz="2400" dirty="0">
                <a:solidFill>
                  <a:srgbClr val="CCF5F4"/>
                </a:solidFill>
                <a:latin typeface="Suisse Int'l Mono" panose="020B0509000000000000" pitchFamily="49" charset="77"/>
              </a:rPr>
              <a:t>INFLUENCE</a:t>
            </a:r>
          </a:p>
          <a:p>
            <a:r>
              <a:rPr lang="en-US" sz="2400" dirty="0">
                <a:solidFill>
                  <a:srgbClr val="CCF5F4"/>
                </a:solidFill>
                <a:latin typeface="Suisse Int'l Mono" panose="020B0509000000000000" pitchFamily="49" charset="77"/>
              </a:rPr>
              <a:t>MUSIC</a:t>
            </a:r>
          </a:p>
        </p:txBody>
      </p:sp>
      <p:sp>
        <p:nvSpPr>
          <p:cNvPr id="4" name="Rectangle 3">
            <a:extLst>
              <a:ext uri="{FF2B5EF4-FFF2-40B4-BE49-F238E27FC236}">
                <a16:creationId xmlns:a16="http://schemas.microsoft.com/office/drawing/2014/main" id="{7964907C-E4E7-5E47-84C0-DF6550A0D408}"/>
              </a:ext>
            </a:extLst>
          </p:cNvPr>
          <p:cNvSpPr/>
          <p:nvPr/>
        </p:nvSpPr>
        <p:spPr>
          <a:xfrm>
            <a:off x="278296" y="6228522"/>
            <a:ext cx="1789043" cy="304800"/>
          </a:xfrm>
          <a:prstGeom prst="rect">
            <a:avLst/>
          </a:prstGeom>
          <a:solidFill>
            <a:srgbClr val="2B4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C0AF"/>
              </a:solidFill>
            </a:endParaRPr>
          </a:p>
        </p:txBody>
      </p:sp>
      <p:pic>
        <p:nvPicPr>
          <p:cNvPr id="6" name="Picture 5">
            <a:extLst>
              <a:ext uri="{FF2B5EF4-FFF2-40B4-BE49-F238E27FC236}">
                <a16:creationId xmlns:a16="http://schemas.microsoft.com/office/drawing/2014/main" id="{832ADBFC-9854-D548-89D6-962D3847B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p:spPr>
      </p:pic>
      <p:sp>
        <p:nvSpPr>
          <p:cNvPr id="7" name="TextBox 6">
            <a:extLst>
              <a:ext uri="{FF2B5EF4-FFF2-40B4-BE49-F238E27FC236}">
                <a16:creationId xmlns:a16="http://schemas.microsoft.com/office/drawing/2014/main" id="{6E784EDE-6C8C-0940-B76E-6AB6BB26CE39}"/>
              </a:ext>
            </a:extLst>
          </p:cNvPr>
          <p:cNvSpPr txBox="1"/>
          <p:nvPr/>
        </p:nvSpPr>
        <p:spPr>
          <a:xfrm>
            <a:off x="2781072" y="499252"/>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Tree>
    <p:extLst>
      <p:ext uri="{BB962C8B-B14F-4D97-AF65-F5344CB8AC3E}">
        <p14:creationId xmlns:p14="http://schemas.microsoft.com/office/powerpoint/2010/main" val="2438839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79A8D-F428-A644-A669-F5778036C9C6}"/>
              </a:ext>
            </a:extLst>
          </p:cNvPr>
          <p:cNvSpPr>
            <a:spLocks noGrp="1"/>
          </p:cNvSpPr>
          <p:nvPr>
            <p:ph sz="quarter" idx="10"/>
          </p:nvPr>
        </p:nvSpPr>
        <p:spPr>
          <a:xfrm>
            <a:off x="2755932" y="367104"/>
            <a:ext cx="8247348" cy="4314963"/>
          </a:xfrm>
        </p:spPr>
        <p:txBody>
          <a:bodyPr lIns="0" tIns="0" rIns="0" bIns="0"/>
          <a:lstStyle/>
          <a:p>
            <a:pPr>
              <a:spcBef>
                <a:spcPts val="0"/>
              </a:spcBef>
            </a:pPr>
            <a:r>
              <a:rPr lang="en-GB" sz="1400" dirty="0"/>
              <a:t>Welcome to the </a:t>
            </a:r>
            <a:r>
              <a:rPr lang="en-GB" sz="1400" b="1" dirty="0" err="1"/>
              <a:t>Think.Do.Sprints</a:t>
            </a:r>
            <a:r>
              <a:rPr lang="en-GB" sz="1400" dirty="0"/>
              <a:t>. This is your time and space to reflect upon and experiment with new ways of working. The outcome is for you to feel confident in adopting new practices that positively influence your day-to-day at Sony Music. </a:t>
            </a:r>
          </a:p>
          <a:p>
            <a:pPr>
              <a:spcBef>
                <a:spcPts val="0"/>
              </a:spcBef>
            </a:pPr>
            <a:endParaRPr lang="en-GB" sz="1400" dirty="0"/>
          </a:p>
          <a:p>
            <a:pPr>
              <a:spcBef>
                <a:spcPts val="0"/>
              </a:spcBef>
            </a:pPr>
            <a:r>
              <a:rPr lang="en-GB" sz="1400" dirty="0"/>
              <a:t>To help you get the best out of this session consider a conversation that has not happened yet, but could positively influence your success if you choose to have it. </a:t>
            </a:r>
          </a:p>
          <a:p>
            <a:pPr>
              <a:spcBef>
                <a:spcPts val="0"/>
              </a:spcBef>
            </a:pPr>
            <a:endParaRPr lang="en-GB" sz="1400" dirty="0"/>
          </a:p>
          <a:p>
            <a:pPr>
              <a:spcBef>
                <a:spcPts val="0"/>
              </a:spcBef>
            </a:pPr>
            <a:r>
              <a:rPr lang="en-GB" sz="1400" dirty="0"/>
              <a:t>Below are two scenarios that might spark your thinking. Be prepared to talk about one of these two scenarios or your own conversation with others in this workshop.</a:t>
            </a:r>
          </a:p>
          <a:p>
            <a:pPr>
              <a:spcBef>
                <a:spcPts val="0"/>
              </a:spcBef>
            </a:pPr>
            <a:endParaRPr lang="en-GB" sz="1400" dirty="0"/>
          </a:p>
          <a:p>
            <a:pPr marL="684000" lvl="1" indent="0">
              <a:spcBef>
                <a:spcPts val="0"/>
              </a:spcBef>
              <a:buNone/>
            </a:pPr>
            <a:r>
              <a:rPr lang="en-US" sz="1400" dirty="0">
                <a:solidFill>
                  <a:srgbClr val="2B42D4"/>
                </a:solidFill>
              </a:rPr>
              <a:t>• I’m good at my job but the role doesn’t let me fully utilize all my strengths; I sometimes feel that my values are compromised. I love working in teams and feel energized around others, but the role is quite isolating and this demotivates me. I want to be able to explore a new career that is more aligned to my values.</a:t>
            </a:r>
          </a:p>
          <a:p>
            <a:pPr marL="684000" lvl="1" indent="0">
              <a:spcBef>
                <a:spcPts val="0"/>
              </a:spcBef>
              <a:buNone/>
            </a:pPr>
            <a:r>
              <a:rPr lang="en-US" sz="1400" dirty="0">
                <a:solidFill>
                  <a:srgbClr val="2B42D4"/>
                </a:solidFill>
              </a:rPr>
              <a:t>• I have a decent relationship with my manager, but we don’t spend much time talking through my future development. I want to talk more about my options and develop a motivating plan that let’s me achieve my ambitions.</a:t>
            </a:r>
          </a:p>
          <a:p>
            <a:pPr>
              <a:spcBef>
                <a:spcPts val="0"/>
              </a:spcBef>
            </a:pPr>
            <a:endParaRPr lang="en-GB" sz="1400" dirty="0"/>
          </a:p>
        </p:txBody>
      </p:sp>
      <p:sp>
        <p:nvSpPr>
          <p:cNvPr id="4" name="Content Placeholder 3">
            <a:extLst>
              <a:ext uri="{FF2B5EF4-FFF2-40B4-BE49-F238E27FC236}">
                <a16:creationId xmlns:a16="http://schemas.microsoft.com/office/drawing/2014/main" id="{31A4D59C-A7A4-E841-B9D6-3D54EDEB8265}"/>
              </a:ext>
            </a:extLst>
          </p:cNvPr>
          <p:cNvSpPr>
            <a:spLocks noGrp="1"/>
          </p:cNvSpPr>
          <p:nvPr>
            <p:ph sz="quarter" idx="11"/>
          </p:nvPr>
        </p:nvSpPr>
        <p:spPr/>
        <p:txBody>
          <a:bodyPr/>
          <a:lstStyle/>
          <a:p>
            <a:r>
              <a:rPr lang="en-US" dirty="0"/>
              <a:t>PRE-WORK</a:t>
            </a:r>
          </a:p>
        </p:txBody>
      </p:sp>
    </p:spTree>
    <p:extLst>
      <p:ext uri="{BB962C8B-B14F-4D97-AF65-F5344CB8AC3E}">
        <p14:creationId xmlns:p14="http://schemas.microsoft.com/office/powerpoint/2010/main" val="114439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r>
              <a:rPr lang="en-US" dirty="0"/>
              <a:t>Crystalize your purpose and values into something you can share and use as a compass to shape your </a:t>
            </a:r>
            <a:br>
              <a:rPr lang="en-US" dirty="0"/>
            </a:br>
            <a:r>
              <a:rPr lang="en-US" dirty="0"/>
              <a:t>day-to-day life, and how to encourage others to do the same.</a:t>
            </a:r>
            <a:r>
              <a:rPr lang="en-GB" dirty="0"/>
              <a:t> </a:t>
            </a:r>
          </a:p>
          <a:p>
            <a:endParaRPr lang="en-GB" dirty="0">
              <a:ea typeface="Vista Sans OT Book" charset="0"/>
              <a:cs typeface="Vista Sans OT Book" charset="0"/>
            </a:endParaRPr>
          </a:p>
          <a:p>
            <a:r>
              <a:rPr lang="en-US" dirty="0"/>
              <a:t>Our purpose and values reflect the things that are important to us; our individual motivations and the fundamentals that drive us everyday. When our values are met, we perform at our best and feel fulfilled.</a:t>
            </a:r>
            <a:endParaRPr lang="en-GB" dirty="0"/>
          </a:p>
        </p:txBody>
      </p:sp>
      <p:sp>
        <p:nvSpPr>
          <p:cNvPr id="2" name="Content Placeholder 1">
            <a:extLst>
              <a:ext uri="{FF2B5EF4-FFF2-40B4-BE49-F238E27FC236}">
                <a16:creationId xmlns:a16="http://schemas.microsoft.com/office/drawing/2014/main" id="{A35A59EE-A064-824C-9290-C1A99295582B}"/>
              </a:ext>
            </a:extLst>
          </p:cNvPr>
          <p:cNvSpPr>
            <a:spLocks noGrp="1"/>
          </p:cNvSpPr>
          <p:nvPr>
            <p:ph sz="quarter" idx="11"/>
          </p:nvPr>
        </p:nvSpPr>
        <p:spPr/>
        <p:txBody>
          <a:bodyPr/>
          <a:lstStyle/>
          <a:p>
            <a:r>
              <a:rPr lang="en-US" dirty="0"/>
              <a:t>SESSION PURPOSE</a:t>
            </a:r>
          </a:p>
          <a:p>
            <a:r>
              <a:rPr lang="en-US" dirty="0"/>
              <a:t>SOUNDBITE</a:t>
            </a:r>
          </a:p>
          <a:p>
            <a:endParaRPr lang="en-US" dirty="0"/>
          </a:p>
          <a:p>
            <a:endParaRPr lang="en-US" dirty="0"/>
          </a:p>
          <a:p>
            <a:endParaRPr lang="en-US" dirty="0"/>
          </a:p>
          <a:p>
            <a:r>
              <a:rPr lang="en-US" dirty="0"/>
              <a:t>OVERVIEW</a:t>
            </a:r>
          </a:p>
        </p:txBody>
      </p:sp>
    </p:spTree>
    <p:extLst>
      <p:ext uri="{BB962C8B-B14F-4D97-AF65-F5344CB8AC3E}">
        <p14:creationId xmlns:p14="http://schemas.microsoft.com/office/powerpoint/2010/main" val="31122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91004BBB-276D-B540-B558-C5705DEF7656}"/>
              </a:ext>
            </a:extLst>
          </p:cNvPr>
          <p:cNvSpPr>
            <a:spLocks noGrp="1"/>
          </p:cNvSpPr>
          <p:nvPr>
            <p:ph sz="quarter" idx="10"/>
          </p:nvPr>
        </p:nvSpPr>
        <p:spPr>
          <a:xfrm>
            <a:off x="2755932" y="367105"/>
            <a:ext cx="8266784" cy="5608026"/>
          </a:xfrm>
        </p:spPr>
        <p:txBody>
          <a:bodyPr lIns="0" tIns="0" rIns="0" bIns="0"/>
          <a:lstStyle/>
          <a:p>
            <a:pPr marL="0" indent="0">
              <a:buNone/>
            </a:pPr>
            <a:r>
              <a:rPr lang="en-US" sz="2400" b="1" dirty="0"/>
              <a:t>By the end of this session you will: </a:t>
            </a:r>
          </a:p>
          <a:p>
            <a:pPr marL="0" indent="0">
              <a:buNone/>
            </a:pPr>
            <a:endParaRPr lang="en-US" sz="2400" dirty="0"/>
          </a:p>
          <a:p>
            <a:pPr marL="540000" lvl="0" indent="-540000">
              <a:lnSpc>
                <a:spcPts val="3300"/>
              </a:lnSpc>
              <a:spcBef>
                <a:spcPts val="1000"/>
              </a:spcBef>
            </a:pPr>
            <a:r>
              <a:rPr lang="en-US" sz="2400" dirty="0"/>
              <a:t>Have better development conversations that matter; with purpose and values at the core of all interactions.</a:t>
            </a:r>
            <a:endParaRPr lang="en-GB" sz="2400" dirty="0">
              <a:ea typeface="Vista Sans OT Book" charset="0"/>
              <a:cs typeface="Vista Sans OT Book" charset="0"/>
            </a:endParaRPr>
          </a:p>
          <a:p>
            <a:pPr marL="540000" lvl="0" indent="-540000">
              <a:lnSpc>
                <a:spcPts val="3300"/>
              </a:lnSpc>
              <a:spcBef>
                <a:spcPts val="1000"/>
              </a:spcBef>
            </a:pPr>
            <a:r>
              <a:rPr lang="en-US" sz="2400" dirty="0"/>
              <a:t>Know to overcome limiting beliefs that hold back your potential.</a:t>
            </a:r>
          </a:p>
          <a:p>
            <a:pPr marL="540000" indent="-540000">
              <a:lnSpc>
                <a:spcPts val="3300"/>
              </a:lnSpc>
              <a:spcBef>
                <a:spcPts val="1000"/>
              </a:spcBef>
            </a:pPr>
            <a:r>
              <a:rPr lang="en-US" sz="2400" dirty="0"/>
              <a:t>Articulate your values and what’s important to you.</a:t>
            </a:r>
          </a:p>
          <a:p>
            <a:pPr marL="540000" lvl="0" indent="-540000">
              <a:lnSpc>
                <a:spcPts val="3300"/>
              </a:lnSpc>
              <a:spcBef>
                <a:spcPts val="1000"/>
              </a:spcBef>
            </a:pPr>
            <a:r>
              <a:rPr lang="en-US" sz="2400" dirty="0"/>
              <a:t>Identify how your values show up in work and how to ensure your values live in your everyday and how this might impact others.</a:t>
            </a:r>
            <a:endParaRPr lang="en-GB" sz="2400" dirty="0"/>
          </a:p>
          <a:p>
            <a:pPr marL="540000" indent="-540000">
              <a:lnSpc>
                <a:spcPts val="3300"/>
              </a:lnSpc>
              <a:spcBef>
                <a:spcPts val="1000"/>
              </a:spcBef>
            </a:pPr>
            <a:endParaRPr lang="en-US" dirty="0"/>
          </a:p>
          <a:p>
            <a:pPr marL="540000" indent="-540000">
              <a:lnSpc>
                <a:spcPts val="3300"/>
              </a:lnSpc>
              <a:spcBef>
                <a:spcPts val="1000"/>
              </a:spcBef>
            </a:pPr>
            <a:endParaRPr lang="en-US" dirty="0"/>
          </a:p>
          <a:p>
            <a:endParaRPr lang="en-US" dirty="0"/>
          </a:p>
          <a:p>
            <a:endParaRPr lang="en-GB" dirty="0"/>
          </a:p>
        </p:txBody>
      </p:sp>
      <p:sp>
        <p:nvSpPr>
          <p:cNvPr id="2" name="Content Placeholder 1">
            <a:extLst>
              <a:ext uri="{FF2B5EF4-FFF2-40B4-BE49-F238E27FC236}">
                <a16:creationId xmlns:a16="http://schemas.microsoft.com/office/drawing/2014/main" id="{CCEB9DAC-63B8-3949-BF35-477D705048A7}"/>
              </a:ext>
            </a:extLst>
          </p:cNvPr>
          <p:cNvSpPr>
            <a:spLocks noGrp="1"/>
          </p:cNvSpPr>
          <p:nvPr>
            <p:ph sz="quarter" idx="11"/>
          </p:nvPr>
        </p:nvSpPr>
        <p:spPr/>
        <p:txBody>
          <a:bodyPr/>
          <a:lstStyle/>
          <a:p>
            <a:r>
              <a:rPr lang="en-US" dirty="0"/>
              <a:t>SESSION OUTCOMES</a:t>
            </a:r>
          </a:p>
        </p:txBody>
      </p:sp>
    </p:spTree>
    <p:extLst>
      <p:ext uri="{BB962C8B-B14F-4D97-AF65-F5344CB8AC3E}">
        <p14:creationId xmlns:p14="http://schemas.microsoft.com/office/powerpoint/2010/main" val="34820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lvl="0"/>
            <a:r>
              <a:rPr lang="en-GB" dirty="0"/>
              <a:t>Development conversations that count.</a:t>
            </a:r>
          </a:p>
          <a:p>
            <a:pPr lvl="0"/>
            <a:r>
              <a:rPr lang="en-GB" dirty="0"/>
              <a:t>Self-limiting Beliefs and Empowering Beliefs.</a:t>
            </a:r>
          </a:p>
          <a:p>
            <a:pPr lvl="0"/>
            <a:r>
              <a:rPr lang="en-GB" dirty="0"/>
              <a:t>Ways we limit our beliefs.</a:t>
            </a:r>
          </a:p>
          <a:p>
            <a:pPr lvl="0"/>
            <a:r>
              <a:rPr lang="en-GB" dirty="0"/>
              <a:t>Identifying our values.</a:t>
            </a:r>
          </a:p>
          <a:p>
            <a:pPr lvl="0"/>
            <a:r>
              <a:rPr lang="en-GB" dirty="0"/>
              <a:t>Aligning values to work through creative development opportunities.</a:t>
            </a:r>
          </a:p>
          <a:p>
            <a:pPr lvl="0"/>
            <a:r>
              <a:rPr lang="en-GB" dirty="0"/>
              <a:t>Time to practice. </a:t>
            </a:r>
          </a:p>
          <a:p>
            <a:pPr lvl="0"/>
            <a:r>
              <a:rPr lang="en-GB" dirty="0"/>
              <a:t>Action planning. </a:t>
            </a:r>
          </a:p>
          <a:p>
            <a:pPr marL="0" indent="0">
              <a:buNone/>
            </a:pPr>
            <a:endParaRPr lang="en-GB" dirty="0"/>
          </a:p>
          <a:p>
            <a:endParaRPr lang="en-GB" dirty="0"/>
          </a:p>
        </p:txBody>
      </p:sp>
      <p:sp>
        <p:nvSpPr>
          <p:cNvPr id="2" name="Content Placeholder 1">
            <a:extLst>
              <a:ext uri="{FF2B5EF4-FFF2-40B4-BE49-F238E27FC236}">
                <a16:creationId xmlns:a16="http://schemas.microsoft.com/office/drawing/2014/main" id="{CB932D84-1CD0-9E46-985E-9545B11441D9}"/>
              </a:ext>
            </a:extLst>
          </p:cNvPr>
          <p:cNvSpPr>
            <a:spLocks noGrp="1"/>
          </p:cNvSpPr>
          <p:nvPr>
            <p:ph sz="quarter" idx="11"/>
          </p:nvPr>
        </p:nvSpPr>
        <p:spPr/>
        <p:txBody>
          <a:bodyPr/>
          <a:lstStyle/>
          <a:p>
            <a:r>
              <a:rPr lang="en-GB" dirty="0"/>
              <a:t>PLAN FOR THE NEXT </a:t>
            </a:r>
            <a:br>
              <a:rPr lang="en-GB" dirty="0"/>
            </a:br>
            <a:r>
              <a:rPr lang="en-GB" dirty="0"/>
              <a:t>3 HOURS…</a:t>
            </a:r>
            <a:endParaRPr lang="en-US" dirty="0"/>
          </a:p>
        </p:txBody>
      </p:sp>
    </p:spTree>
    <p:extLst>
      <p:ext uri="{BB962C8B-B14F-4D97-AF65-F5344CB8AC3E}">
        <p14:creationId xmlns:p14="http://schemas.microsoft.com/office/powerpoint/2010/main" val="57896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r>
              <a:rPr lang="en-GB" dirty="0"/>
              <a:t>What’s your name?</a:t>
            </a:r>
          </a:p>
          <a:p>
            <a:r>
              <a:rPr lang="en-GB" dirty="0"/>
              <a:t>What’s your role?</a:t>
            </a:r>
          </a:p>
          <a:p>
            <a:pPr lvl="0"/>
            <a:r>
              <a:rPr lang="en-GB" dirty="0"/>
              <a:t>Name one value you know you hold or know about yourself to be true.</a:t>
            </a:r>
          </a:p>
        </p:txBody>
      </p:sp>
      <p:sp>
        <p:nvSpPr>
          <p:cNvPr id="2" name="Content Placeholder 1">
            <a:extLst>
              <a:ext uri="{FF2B5EF4-FFF2-40B4-BE49-F238E27FC236}">
                <a16:creationId xmlns:a16="http://schemas.microsoft.com/office/drawing/2014/main" id="{2CAAAE3B-1967-374E-9E85-DA8DBAE41A82}"/>
              </a:ext>
            </a:extLst>
          </p:cNvPr>
          <p:cNvSpPr>
            <a:spLocks noGrp="1"/>
          </p:cNvSpPr>
          <p:nvPr>
            <p:ph sz="quarter" idx="11"/>
          </p:nvPr>
        </p:nvSpPr>
        <p:spPr/>
        <p:txBody>
          <a:bodyPr/>
          <a:lstStyle/>
          <a:p>
            <a:r>
              <a:rPr lang="en-US" dirty="0"/>
              <a:t>WHO AM I?</a:t>
            </a:r>
          </a:p>
        </p:txBody>
      </p:sp>
    </p:spTree>
    <p:extLst>
      <p:ext uri="{BB962C8B-B14F-4D97-AF65-F5344CB8AC3E}">
        <p14:creationId xmlns:p14="http://schemas.microsoft.com/office/powerpoint/2010/main" val="120933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F2F5-2847-AD44-A5E8-CFED8C74770C}"/>
              </a:ext>
            </a:extLst>
          </p:cNvPr>
          <p:cNvSpPr txBox="1"/>
          <p:nvPr/>
        </p:nvSpPr>
        <p:spPr>
          <a:xfrm>
            <a:off x="1164211" y="429877"/>
            <a:ext cx="7060676" cy="3062377"/>
          </a:xfrm>
          <a:prstGeom prst="rect">
            <a:avLst/>
          </a:prstGeom>
          <a:noFill/>
        </p:spPr>
        <p:txBody>
          <a:bodyPr wrap="square" lIns="0" tIns="0" rIns="0" bIns="0" rtlCol="0">
            <a:spAutoFit/>
          </a:bodyPr>
          <a:lstStyle/>
          <a:p>
            <a:pPr lvl="0">
              <a:lnSpc>
                <a:spcPts val="7000"/>
              </a:lnSpc>
            </a:pPr>
            <a:r>
              <a:rPr lang="en-US" sz="6600" spc="40" dirty="0">
                <a:solidFill>
                  <a:srgbClr val="CCF5F4"/>
                </a:solidFill>
                <a:latin typeface="Suisse Int'l Mono" panose="020B0509000000000000" pitchFamily="49" charset="77"/>
                <a:cs typeface="Arial" panose="020B0604020202020204" pitchFamily="34" charset="0"/>
              </a:rPr>
              <a:t>THE </a:t>
            </a:r>
            <a:r>
              <a:rPr lang="en-US" sz="6600" spc="40">
                <a:solidFill>
                  <a:srgbClr val="CCF5F4"/>
                </a:solidFill>
                <a:latin typeface="Suisse Int'l Mono" panose="020B0509000000000000" pitchFamily="49" charset="77"/>
                <a:cs typeface="Arial" panose="020B0604020202020204" pitchFamily="34" charset="0"/>
              </a:rPr>
              <a:t>ACCELERATOR MANIFESTO</a:t>
            </a:r>
            <a:endParaRPr lang="en-US" sz="6600" spc="40" dirty="0">
              <a:solidFill>
                <a:srgbClr val="CCF5F4"/>
              </a:solidFill>
              <a:latin typeface="Suisse Int'l Mono" panose="020B0509000000000000" pitchFamily="49" charset="77"/>
              <a:cs typeface="Arial" panose="020B0604020202020204" pitchFamily="34" charset="0"/>
            </a:endParaRPr>
          </a:p>
          <a:p>
            <a:endParaRPr lang="en-US" dirty="0">
              <a:solidFill>
                <a:srgbClr val="CCF5F4"/>
              </a:solidFill>
            </a:endParaRPr>
          </a:p>
        </p:txBody>
      </p:sp>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149809" y="3257009"/>
            <a:ext cx="1723775" cy="2038943"/>
          </a:xfrm>
          <a:prstGeom prst="rect">
            <a:avLst/>
          </a:prstGeom>
        </p:spPr>
      </p:pic>
      <p:pic>
        <p:nvPicPr>
          <p:cNvPr id="21" name="Picture 20">
            <a:extLst>
              <a:ext uri="{FF2B5EF4-FFF2-40B4-BE49-F238E27FC236}">
                <a16:creationId xmlns:a16="http://schemas.microsoft.com/office/drawing/2014/main" id="{70E4B789-11EA-0149-9E12-ACDB72BDD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85211">
            <a:off x="9722940" y="2976563"/>
            <a:ext cx="1350514" cy="3064269"/>
          </a:xfrm>
          <a:prstGeom prst="rect">
            <a:avLst/>
          </a:prstGeom>
        </p:spPr>
      </p:pic>
      <p:pic>
        <p:nvPicPr>
          <p:cNvPr id="22" name="Picture 21">
            <a:extLst>
              <a:ext uri="{FF2B5EF4-FFF2-40B4-BE49-F238E27FC236}">
                <a16:creationId xmlns:a16="http://schemas.microsoft.com/office/drawing/2014/main" id="{CD57952A-27EC-BE4A-BFB8-6D0FFF344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3464" y="3156096"/>
            <a:ext cx="2696037" cy="2722043"/>
          </a:xfrm>
          <a:prstGeom prst="rect">
            <a:avLst/>
          </a:prstGeom>
        </p:spPr>
      </p:pic>
      <p:pic>
        <p:nvPicPr>
          <p:cNvPr id="23" name="Picture 22">
            <a:extLst>
              <a:ext uri="{FF2B5EF4-FFF2-40B4-BE49-F238E27FC236}">
                <a16:creationId xmlns:a16="http://schemas.microsoft.com/office/drawing/2014/main" id="{D0D1AAB4-1AE8-F84B-B558-F3A502BC16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8563" y="729065"/>
            <a:ext cx="2514924" cy="2005025"/>
          </a:xfrm>
          <a:prstGeom prst="rect">
            <a:avLst/>
          </a:prstGeom>
        </p:spPr>
      </p:pic>
      <p:pic>
        <p:nvPicPr>
          <p:cNvPr id="24" name="Picture 23">
            <a:extLst>
              <a:ext uri="{FF2B5EF4-FFF2-40B4-BE49-F238E27FC236}">
                <a16:creationId xmlns:a16="http://schemas.microsoft.com/office/drawing/2014/main" id="{5B0A58AA-639A-EB4A-9597-B2B19DFFC0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12574">
            <a:off x="1043679" y="3757268"/>
            <a:ext cx="3722897" cy="1581082"/>
          </a:xfrm>
          <a:prstGeom prst="rect">
            <a:avLst/>
          </a:prstGeom>
        </p:spPr>
      </p:pic>
    </p:spTree>
    <p:extLst>
      <p:ext uri="{BB962C8B-B14F-4D97-AF65-F5344CB8AC3E}">
        <p14:creationId xmlns:p14="http://schemas.microsoft.com/office/powerpoint/2010/main" val="104298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260B1D-CCD2-9F4A-AC4F-2C70AB9561D4}"/>
              </a:ext>
            </a:extLst>
          </p:cNvPr>
          <p:cNvPicPr>
            <a:picLocks noChangeAspect="1"/>
          </p:cNvPicPr>
          <p:nvPr/>
        </p:nvPicPr>
        <p:blipFill rotWithShape="1">
          <a:blip r:embed="rId2">
            <a:extLst>
              <a:ext uri="{28A0092B-C50C-407E-A947-70E740481C1C}">
                <a14:useLocalDpi xmlns:a14="http://schemas.microsoft.com/office/drawing/2010/main" val="0"/>
              </a:ext>
            </a:extLst>
          </a:blip>
          <a:srcRect t="2960" b="17395"/>
          <a:stretch/>
        </p:blipFill>
        <p:spPr>
          <a:xfrm>
            <a:off x="0" y="1"/>
            <a:ext cx="12192000" cy="6857998"/>
          </a:xfrm>
          <a:prstGeom prst="rect">
            <a:avLst/>
          </a:prstGeom>
        </p:spPr>
      </p:pic>
      <p:sp>
        <p:nvSpPr>
          <p:cNvPr id="11" name="Text Placeholder 1">
            <a:extLst>
              <a:ext uri="{FF2B5EF4-FFF2-40B4-BE49-F238E27FC236}">
                <a16:creationId xmlns:a16="http://schemas.microsoft.com/office/drawing/2014/main" id="{FB037341-6855-194F-9162-981CD6138285}"/>
              </a:ext>
            </a:extLst>
          </p:cNvPr>
          <p:cNvSpPr txBox="1">
            <a:spLocks/>
          </p:cNvSpPr>
          <p:nvPr/>
        </p:nvSpPr>
        <p:spPr>
          <a:xfrm>
            <a:off x="2755933" y="404813"/>
            <a:ext cx="7745528" cy="1840548"/>
          </a:xfrm>
          <a:prstGeom prst="rect">
            <a:avLst/>
          </a:prstGeom>
          <a:no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buNone/>
            </a:pPr>
            <a:r>
              <a:rPr lang="en-GB" sz="6600" spc="40" dirty="0">
                <a:solidFill>
                  <a:srgbClr val="CCF5F4"/>
                </a:solidFill>
                <a:latin typeface="Suisse Int'l Mono" panose="020B0509000000000000" pitchFamily="49" charset="77"/>
                <a:cs typeface="Arial" panose="020B0604020202020204" pitchFamily="34" charset="0"/>
              </a:rPr>
              <a:t>DEVELOPMENT CONVERSATIONS THAT COUNT</a:t>
            </a:r>
          </a:p>
        </p:txBody>
      </p:sp>
      <p:sp>
        <p:nvSpPr>
          <p:cNvPr id="8" name="TextBox 7">
            <a:extLst>
              <a:ext uri="{FF2B5EF4-FFF2-40B4-BE49-F238E27FC236}">
                <a16:creationId xmlns:a16="http://schemas.microsoft.com/office/drawing/2014/main" id="{7EB083D2-C5D4-344F-A362-BBC169AA5F7D}"/>
              </a:ext>
            </a:extLst>
          </p:cNvPr>
          <p:cNvSpPr txBox="1"/>
          <p:nvPr/>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9" name="TextBox 8">
            <a:extLst>
              <a:ext uri="{FF2B5EF4-FFF2-40B4-BE49-F238E27FC236}">
                <a16:creationId xmlns:a16="http://schemas.microsoft.com/office/drawing/2014/main" id="{16533A36-460B-1C4C-8674-45434EB54DBC}"/>
              </a:ext>
            </a:extLst>
          </p:cNvPr>
          <p:cNvSpPr txBox="1"/>
          <p:nvPr/>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BE INSPIRED TO THINK DIFFERENTLY</a:t>
            </a:r>
          </a:p>
        </p:txBody>
      </p:sp>
      <p:sp>
        <p:nvSpPr>
          <p:cNvPr id="13" name="TextBox 12">
            <a:extLst>
              <a:ext uri="{FF2B5EF4-FFF2-40B4-BE49-F238E27FC236}">
                <a16:creationId xmlns:a16="http://schemas.microsoft.com/office/drawing/2014/main" id="{88BAB70B-7E6C-454C-A4ED-A06A909B1DC9}"/>
              </a:ext>
            </a:extLst>
          </p:cNvPr>
          <p:cNvSpPr txBox="1"/>
          <p:nvPr/>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8</a:t>
            </a:fld>
            <a:endParaRPr lang="en-US" sz="1100" dirty="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133703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18DB4E-D5D1-934B-8D38-A0D1987612F5}"/>
              </a:ext>
            </a:extLst>
          </p:cNvPr>
          <p:cNvSpPr>
            <a:spLocks noGrp="1"/>
          </p:cNvSpPr>
          <p:nvPr>
            <p:ph sz="quarter" idx="10"/>
          </p:nvPr>
        </p:nvSpPr>
        <p:spPr/>
        <p:txBody>
          <a:bodyPr/>
          <a:lstStyle/>
          <a:p>
            <a:r>
              <a:rPr lang="en-GB" dirty="0"/>
              <a:t>Break you down. </a:t>
            </a:r>
          </a:p>
          <a:p>
            <a:r>
              <a:rPr lang="en-GB" dirty="0"/>
              <a:t>Make you believe that you can’t achieve your goals.</a:t>
            </a:r>
          </a:p>
          <a:p>
            <a:r>
              <a:rPr lang="en-GB" dirty="0"/>
              <a:t>They tell you you’re not good enough. </a:t>
            </a:r>
          </a:p>
          <a:p>
            <a:r>
              <a:rPr lang="en-GB" dirty="0"/>
              <a:t>Based on fear and stop you from moving forward.</a:t>
            </a:r>
          </a:p>
          <a:p>
            <a:pPr marL="0" indent="0">
              <a:buNone/>
            </a:pPr>
            <a:endParaRPr lang="en-GB" dirty="0"/>
          </a:p>
        </p:txBody>
      </p:sp>
      <p:sp>
        <p:nvSpPr>
          <p:cNvPr id="3" name="Content Placeholder 2">
            <a:extLst>
              <a:ext uri="{FF2B5EF4-FFF2-40B4-BE49-F238E27FC236}">
                <a16:creationId xmlns:a16="http://schemas.microsoft.com/office/drawing/2014/main" id="{F5FE1AC5-2936-1247-BA80-086B85D1C6E2}"/>
              </a:ext>
            </a:extLst>
          </p:cNvPr>
          <p:cNvSpPr>
            <a:spLocks noGrp="1"/>
          </p:cNvSpPr>
          <p:nvPr>
            <p:ph sz="quarter" idx="11"/>
          </p:nvPr>
        </p:nvSpPr>
        <p:spPr/>
        <p:txBody>
          <a:bodyPr/>
          <a:lstStyle/>
          <a:p>
            <a:r>
              <a:rPr lang="en-US" dirty="0"/>
              <a:t>SELF-LIMITING BELIEFS</a:t>
            </a:r>
          </a:p>
        </p:txBody>
      </p:sp>
    </p:spTree>
    <p:extLst>
      <p:ext uri="{BB962C8B-B14F-4D97-AF65-F5344CB8AC3E}">
        <p14:creationId xmlns:p14="http://schemas.microsoft.com/office/powerpoint/2010/main" val="1025578575"/>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NY_MUSIC_FONTS_2018">
      <a:majorFont>
        <a:latin typeface="Roboto Mon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M_16-9_POWERPOINT_v2.potx" id="{4AECA9A6-665E-480A-ABD0-E9CEF29BF215}" vid="{AB3E6A8F-63E8-4150-A4DF-52FC5FB7A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5290</TotalTime>
  <Words>918</Words>
  <Application>Microsoft Macintosh PowerPoint</Application>
  <PresentationFormat>Widescreen</PresentationFormat>
  <Paragraphs>140</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.SF NS Symbols Regular</vt:lpstr>
      <vt:lpstr>Arial</vt:lpstr>
      <vt:lpstr>Calibri</vt:lpstr>
      <vt:lpstr>Suisse Int'l Mono</vt:lpstr>
      <vt:lpstr>System Font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Liz, Sony Music</dc:creator>
  <cp:lastModifiedBy>Sarah Emery</cp:lastModifiedBy>
  <cp:revision>538</cp:revision>
  <cp:lastPrinted>2019-04-10T12:27:29Z</cp:lastPrinted>
  <dcterms:created xsi:type="dcterms:W3CDTF">1601-01-01T00:00:00Z</dcterms:created>
  <dcterms:modified xsi:type="dcterms:W3CDTF">2019-06-18T19:50:05Z</dcterms:modified>
</cp:coreProperties>
</file>