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7"/>
  </p:notesMasterIdLst>
  <p:sldIdLst>
    <p:sldId id="512" r:id="rId2"/>
    <p:sldId id="513" r:id="rId3"/>
    <p:sldId id="457" r:id="rId4"/>
    <p:sldId id="458" r:id="rId5"/>
    <p:sldId id="459" r:id="rId6"/>
    <p:sldId id="460" r:id="rId7"/>
    <p:sldId id="514" r:id="rId8"/>
    <p:sldId id="523" r:id="rId9"/>
    <p:sldId id="515" r:id="rId10"/>
    <p:sldId id="516" r:id="rId11"/>
    <p:sldId id="468" r:id="rId12"/>
    <p:sldId id="479" r:id="rId13"/>
    <p:sldId id="492" r:id="rId14"/>
    <p:sldId id="472" r:id="rId15"/>
    <p:sldId id="524" r:id="rId16"/>
    <p:sldId id="481" r:id="rId17"/>
    <p:sldId id="517" r:id="rId18"/>
    <p:sldId id="473" r:id="rId19"/>
    <p:sldId id="518" r:id="rId20"/>
    <p:sldId id="519" r:id="rId21"/>
    <p:sldId id="520" r:id="rId22"/>
    <p:sldId id="476" r:id="rId23"/>
    <p:sldId id="477" r:id="rId24"/>
    <p:sldId id="521" r:id="rId25"/>
    <p:sldId id="525"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4" pos="6902" userDrawn="1">
          <p15:clr>
            <a:srgbClr val="A4A3A4"/>
          </p15:clr>
        </p15:guide>
        <p15:guide id="5"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licka, Teresa, Sony Music" initials="KT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5F4"/>
    <a:srgbClr val="2B42D4"/>
    <a:srgbClr val="2A3EC4"/>
    <a:srgbClr val="EA1A1F"/>
    <a:srgbClr val="F36A43"/>
    <a:srgbClr val="CD242A"/>
    <a:srgbClr val="A72327"/>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9" autoAdjust="0"/>
    <p:restoredTop sz="94608" autoAdjust="0"/>
  </p:normalViewPr>
  <p:slideViewPr>
    <p:cSldViewPr snapToGrid="0">
      <p:cViewPr varScale="1">
        <p:scale>
          <a:sx n="105" d="100"/>
          <a:sy n="105" d="100"/>
        </p:scale>
        <p:origin x="966" y="108"/>
      </p:cViewPr>
      <p:guideLst>
        <p:guide pos="3840"/>
        <p:guide pos="6902"/>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2863075"/>
          </a:xfrm>
          <a:prstGeom prst="rect">
            <a:avLst/>
          </a:prstGeom>
        </p:spPr>
        <p:txBody>
          <a:bodyPr vert="horz" lIns="181005" tIns="90503" rIns="181005" bIns="90503" rtlCol="0"/>
          <a:lstStyle>
            <a:lvl1pPr algn="l">
              <a:defRPr sz="2400"/>
            </a:lvl1pPr>
          </a:lstStyle>
          <a:p>
            <a:endParaRPr lang="en-GB"/>
          </a:p>
        </p:txBody>
      </p:sp>
      <p:sp>
        <p:nvSpPr>
          <p:cNvPr id="3" name="Date Placeholder 2"/>
          <p:cNvSpPr>
            <a:spLocks noGrp="1"/>
          </p:cNvSpPr>
          <p:nvPr>
            <p:ph type="dt" idx="1"/>
          </p:nvPr>
        </p:nvSpPr>
        <p:spPr>
          <a:xfrm>
            <a:off x="3850443" y="1"/>
            <a:ext cx="2945659" cy="2863075"/>
          </a:xfrm>
          <a:prstGeom prst="rect">
            <a:avLst/>
          </a:prstGeom>
        </p:spPr>
        <p:txBody>
          <a:bodyPr vert="horz" lIns="181005" tIns="90503" rIns="181005" bIns="90503" rtlCol="0"/>
          <a:lstStyle>
            <a:lvl1pPr algn="r">
              <a:defRPr sz="2400"/>
            </a:lvl1pPr>
          </a:lstStyle>
          <a:p>
            <a:fld id="{55185F80-6473-40CC-B145-FB261DEA7F92}" type="datetimeFigureOut">
              <a:rPr lang="en-GB" smtClean="0"/>
              <a:t>02/07/2019</a:t>
            </a:fld>
            <a:endParaRPr lang="en-GB"/>
          </a:p>
        </p:txBody>
      </p:sp>
      <p:sp>
        <p:nvSpPr>
          <p:cNvPr id="4" name="Slide Image Placeholder 3"/>
          <p:cNvSpPr>
            <a:spLocks noGrp="1" noRot="1" noChangeAspect="1"/>
          </p:cNvSpPr>
          <p:nvPr>
            <p:ph type="sldImg" idx="2"/>
          </p:nvPr>
        </p:nvSpPr>
        <p:spPr>
          <a:xfrm>
            <a:off x="-13719175" y="7132638"/>
            <a:ext cx="34236025" cy="19257962"/>
          </a:xfrm>
          <a:prstGeom prst="rect">
            <a:avLst/>
          </a:prstGeom>
          <a:noFill/>
          <a:ln w="12700">
            <a:solidFill>
              <a:prstClr val="black"/>
            </a:solidFill>
          </a:ln>
        </p:spPr>
        <p:txBody>
          <a:bodyPr vert="horz" lIns="181005" tIns="90503" rIns="181005" bIns="90503" rtlCol="0" anchor="ctr"/>
          <a:lstStyle/>
          <a:p>
            <a:endParaRPr lang="en-GB"/>
          </a:p>
        </p:txBody>
      </p:sp>
      <p:sp>
        <p:nvSpPr>
          <p:cNvPr id="5" name="Notes Placeholder 4"/>
          <p:cNvSpPr>
            <a:spLocks noGrp="1"/>
          </p:cNvSpPr>
          <p:nvPr>
            <p:ph type="body" sz="quarter" idx="3"/>
          </p:nvPr>
        </p:nvSpPr>
        <p:spPr>
          <a:xfrm>
            <a:off x="679768" y="27461717"/>
            <a:ext cx="5438140" cy="22468677"/>
          </a:xfrm>
          <a:prstGeom prst="rect">
            <a:avLst/>
          </a:prstGeom>
        </p:spPr>
        <p:txBody>
          <a:bodyPr vert="horz" lIns="181005" tIns="90503" rIns="181005" bIns="905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00242"/>
            <a:ext cx="2945659" cy="2863070"/>
          </a:xfrm>
          <a:prstGeom prst="rect">
            <a:avLst/>
          </a:prstGeom>
        </p:spPr>
        <p:txBody>
          <a:bodyPr vert="horz" lIns="181005" tIns="90503" rIns="181005" bIns="90503" rtlCol="0" anchor="b"/>
          <a:lstStyle>
            <a:lvl1pPr algn="l">
              <a:defRPr sz="2400"/>
            </a:lvl1pPr>
          </a:lstStyle>
          <a:p>
            <a:endParaRPr lang="en-GB"/>
          </a:p>
        </p:txBody>
      </p:sp>
      <p:sp>
        <p:nvSpPr>
          <p:cNvPr id="7" name="Slide Number Placeholder 6"/>
          <p:cNvSpPr>
            <a:spLocks noGrp="1"/>
          </p:cNvSpPr>
          <p:nvPr>
            <p:ph type="sldNum" sz="quarter" idx="5"/>
          </p:nvPr>
        </p:nvSpPr>
        <p:spPr>
          <a:xfrm>
            <a:off x="3850443" y="54200242"/>
            <a:ext cx="2945659" cy="2863070"/>
          </a:xfrm>
          <a:prstGeom prst="rect">
            <a:avLst/>
          </a:prstGeom>
        </p:spPr>
        <p:txBody>
          <a:bodyPr vert="horz" lIns="181005" tIns="90503" rIns="181005" bIns="90503" rtlCol="0" anchor="b"/>
          <a:lstStyle>
            <a:lvl1pPr algn="r">
              <a:defRPr sz="2400"/>
            </a:lvl1pPr>
          </a:lstStyle>
          <a:p>
            <a:fld id="{FAE3EC29-9015-4144-A242-1570B21994B4}" type="slidenum">
              <a:rPr lang="en-GB" smtClean="0"/>
              <a:t>‹#›</a:t>
            </a:fld>
            <a:endParaRPr lang="en-GB"/>
          </a:p>
        </p:txBody>
      </p:sp>
    </p:spTree>
    <p:extLst>
      <p:ext uri="{BB962C8B-B14F-4D97-AF65-F5344CB8AC3E}">
        <p14:creationId xmlns:p14="http://schemas.microsoft.com/office/powerpoint/2010/main" val="133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1</a:t>
            </a:fld>
            <a:endParaRPr lang="en-GB"/>
          </a:p>
        </p:txBody>
      </p:sp>
    </p:spTree>
    <p:extLst>
      <p:ext uri="{BB962C8B-B14F-4D97-AF65-F5344CB8AC3E}">
        <p14:creationId xmlns:p14="http://schemas.microsoft.com/office/powerpoint/2010/main" val="387510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2</a:t>
            </a:fld>
            <a:endParaRPr lang="en-GB"/>
          </a:p>
        </p:txBody>
      </p:sp>
    </p:spTree>
    <p:extLst>
      <p:ext uri="{BB962C8B-B14F-4D97-AF65-F5344CB8AC3E}">
        <p14:creationId xmlns:p14="http://schemas.microsoft.com/office/powerpoint/2010/main" val="142965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7</a:t>
            </a:fld>
            <a:endParaRPr lang="en-GB"/>
          </a:p>
        </p:txBody>
      </p:sp>
    </p:spTree>
    <p:extLst>
      <p:ext uri="{BB962C8B-B14F-4D97-AF65-F5344CB8AC3E}">
        <p14:creationId xmlns:p14="http://schemas.microsoft.com/office/powerpoint/2010/main" val="261937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B42D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FORGER L’AVENIR</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203536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2B42D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CCF5F4"/>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CCF5F4"/>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CCF5F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52B52426-2EC2-674D-BB0A-626454E56361}"/>
              </a:ext>
            </a:extLst>
          </p:cNvPr>
          <p:cNvSpPr/>
          <p:nvPr userDrawn="1"/>
        </p:nvSpPr>
        <p:spPr>
          <a:xfrm>
            <a:off x="4531360" y="-1615440"/>
            <a:ext cx="1127760" cy="1127760"/>
          </a:xfrm>
          <a:prstGeom prst="rect">
            <a:avLst/>
          </a:prstGeom>
          <a:solidFill>
            <a:srgbClr val="2B4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41854-6880-3D4B-801D-14CC6CF6D083}"/>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83EFB4A-565D-4644-9E5B-3E82AB331F4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FORGER L’AVENIR</a:t>
            </a:r>
          </a:p>
        </p:txBody>
      </p:sp>
    </p:spTree>
    <p:extLst>
      <p:ext uri="{BB962C8B-B14F-4D97-AF65-F5344CB8AC3E}">
        <p14:creationId xmlns:p14="http://schemas.microsoft.com/office/powerpoint/2010/main" val="16872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2B42D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CCF5F4"/>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CCF5F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Rectangle 6">
            <a:extLst>
              <a:ext uri="{FF2B5EF4-FFF2-40B4-BE49-F238E27FC236}">
                <a16:creationId xmlns:a16="http://schemas.microsoft.com/office/drawing/2014/main" id="{CA2BEE6E-CE63-7245-B9B7-D19ABBEDAC83}"/>
              </a:ext>
            </a:extLst>
          </p:cNvPr>
          <p:cNvSpPr/>
          <p:nvPr userDrawn="1"/>
        </p:nvSpPr>
        <p:spPr>
          <a:xfrm>
            <a:off x="4531360" y="-1615440"/>
            <a:ext cx="1127760" cy="1127760"/>
          </a:xfrm>
          <a:prstGeom prst="rect">
            <a:avLst/>
          </a:prstGeom>
          <a:solidFill>
            <a:srgbClr val="2B4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5CFA20-CF90-6A41-A79C-05DE29C5C2D4}"/>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4E4577-9398-D848-9A66-09E09C5F1319}"/>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FORGER L’AVENIR</a:t>
            </a:r>
          </a:p>
        </p:txBody>
      </p:sp>
    </p:spTree>
    <p:extLst>
      <p:ext uri="{BB962C8B-B14F-4D97-AF65-F5344CB8AC3E}">
        <p14:creationId xmlns:p14="http://schemas.microsoft.com/office/powerpoint/2010/main" val="315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2B42D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CCF5F4"/>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CCF5F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9" name="Rectangle 8">
            <a:extLst>
              <a:ext uri="{FF2B5EF4-FFF2-40B4-BE49-F238E27FC236}">
                <a16:creationId xmlns:a16="http://schemas.microsoft.com/office/drawing/2014/main" id="{4E408E28-5A30-9E4C-9CB5-1EF43EC8FC41}"/>
              </a:ext>
            </a:extLst>
          </p:cNvPr>
          <p:cNvSpPr/>
          <p:nvPr userDrawn="1"/>
        </p:nvSpPr>
        <p:spPr>
          <a:xfrm>
            <a:off x="4531360" y="-1615440"/>
            <a:ext cx="1127760" cy="1127760"/>
          </a:xfrm>
          <a:prstGeom prst="rect">
            <a:avLst/>
          </a:prstGeom>
          <a:solidFill>
            <a:srgbClr val="2B4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9D9C74-7DF1-464D-82B8-F52E0BAB8D7C}"/>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4E24B6-4AED-5143-BD50-C8FCD307682F}"/>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FORGER L’AVENIR</a:t>
            </a:r>
          </a:p>
        </p:txBody>
      </p:sp>
    </p:spTree>
    <p:extLst>
      <p:ext uri="{BB962C8B-B14F-4D97-AF65-F5344CB8AC3E}">
        <p14:creationId xmlns:p14="http://schemas.microsoft.com/office/powerpoint/2010/main" val="99192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CCF5F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B42D4"/>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A3EC4"/>
                </a:solidFill>
                <a:latin typeface="Suisse Int'l Mono" panose="020B0509000000000000" pitchFamily="49" charset="77"/>
              </a:rPr>
              <a:t>FORGER L’AVENIR</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B42D4"/>
                </a:solidFill>
                <a:latin typeface="Suisse Int'l Mono" panose="020B0509000000000000" pitchFamily="49" charset="77"/>
              </a:rPr>
              <a:t>‹#›</a:t>
            </a:fld>
            <a:endParaRPr lang="en-US" sz="1100" dirty="0">
              <a:solidFill>
                <a:srgbClr val="2B42D4"/>
              </a:solidFill>
              <a:latin typeface="Suisse Int'l Mono" panose="020B0509000000000000" pitchFamily="49" charset="77"/>
            </a:endParaRPr>
          </a:p>
        </p:txBody>
      </p:sp>
    </p:spTree>
    <p:extLst>
      <p:ext uri="{BB962C8B-B14F-4D97-AF65-F5344CB8AC3E}">
        <p14:creationId xmlns:p14="http://schemas.microsoft.com/office/powerpoint/2010/main" val="262371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CCF5F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B42D4"/>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B42D4"/>
                </a:solidFill>
                <a:latin typeface="Suisse Int'l Mono" panose="020B0509000000000000" pitchFamily="49" charset="77"/>
              </a:rPr>
              <a:t>‹#›</a:t>
            </a:fld>
            <a:endParaRPr lang="en-US" sz="1100" dirty="0">
              <a:solidFill>
                <a:srgbClr val="2B42D4"/>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2B42D4"/>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B42D4"/>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B42D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F3256090-BB8B-F04F-8865-C7993F477A37}"/>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A3EC4"/>
                </a:solidFill>
                <a:latin typeface="Suisse Int'l Mono" panose="020B0509000000000000" pitchFamily="49" charset="77"/>
              </a:rPr>
              <a:t>FORGER L’AVENIR</a:t>
            </a:r>
          </a:p>
        </p:txBody>
      </p:sp>
    </p:spTree>
    <p:extLst>
      <p:ext uri="{BB962C8B-B14F-4D97-AF65-F5344CB8AC3E}">
        <p14:creationId xmlns:p14="http://schemas.microsoft.com/office/powerpoint/2010/main" val="284029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CCF5F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B42D4"/>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B42D4"/>
                </a:solidFill>
                <a:latin typeface="Suisse Int'l Mono" panose="020B0509000000000000" pitchFamily="49" charset="77"/>
              </a:rPr>
              <a:t>‹#›</a:t>
            </a:fld>
            <a:endParaRPr lang="en-US" sz="1100" dirty="0">
              <a:solidFill>
                <a:srgbClr val="2B42D4"/>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2B42D4"/>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B42D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B36758BF-806B-544E-B67F-229121DEF89A}"/>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A3EC4"/>
                </a:solidFill>
                <a:latin typeface="Suisse Int'l Mono" panose="020B0509000000000000" pitchFamily="49" charset="77"/>
              </a:rPr>
              <a:t>FORGER L’AVENIR</a:t>
            </a:r>
          </a:p>
        </p:txBody>
      </p:sp>
    </p:spTree>
    <p:extLst>
      <p:ext uri="{BB962C8B-B14F-4D97-AF65-F5344CB8AC3E}">
        <p14:creationId xmlns:p14="http://schemas.microsoft.com/office/powerpoint/2010/main" val="71735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CCF5F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2B42D4"/>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B42D4"/>
                </a:solidFill>
                <a:latin typeface="Suisse Int'l Mono" panose="020B0509000000000000" pitchFamily="49" charset="77"/>
              </a:rPr>
              <a:t>‹#›</a:t>
            </a:fld>
            <a:endParaRPr lang="en-US" sz="1100" dirty="0">
              <a:solidFill>
                <a:srgbClr val="2B42D4"/>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2B42D4"/>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2B42D4"/>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ADD3720C-1FCE-A347-B0E6-D50EAE005FE2}"/>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2A3EC4"/>
                </a:solidFill>
                <a:latin typeface="Suisse Int'l Mono" panose="020B0509000000000000" pitchFamily="49" charset="77"/>
              </a:rPr>
              <a:t>FORGER L’AVENIR</a:t>
            </a:r>
          </a:p>
        </p:txBody>
      </p:sp>
    </p:spTree>
    <p:extLst>
      <p:ext uri="{BB962C8B-B14F-4D97-AF65-F5344CB8AC3E}">
        <p14:creationId xmlns:p14="http://schemas.microsoft.com/office/powerpoint/2010/main" val="188122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1668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dt="0"/>
  <p:txStyles>
    <p:titleStyle>
      <a:lvl1pPr algn="l" defTabSz="914400" rtl="0" eaLnBrk="1" latinLnBrk="0" hangingPunct="1">
        <a:lnSpc>
          <a:spcPct val="105000"/>
        </a:lnSpc>
        <a:spcBef>
          <a:spcPct val="0"/>
        </a:spcBef>
        <a:buNone/>
        <a:defRPr sz="21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6902">
          <p15:clr>
            <a:srgbClr val="F26B43"/>
          </p15:clr>
        </p15:guide>
        <p15:guide id="6" pos="3840">
          <p15:clr>
            <a:srgbClr val="F26B43"/>
          </p15:clr>
        </p15:guide>
        <p15:guide id="8" pos="710">
          <p15:clr>
            <a:srgbClr val="F26B43"/>
          </p15:clr>
        </p15:guide>
        <p15:guide id="13" orient="horz" pos="2137">
          <p15:clr>
            <a:srgbClr val="F26B43"/>
          </p15:clr>
        </p15:guide>
        <p15:guide id="14" orient="horz" pos="3929">
          <p15:clr>
            <a:srgbClr val="F26B43"/>
          </p15:clr>
        </p15:guide>
        <p15:guide id="15" pos="17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2196BF-AB08-FE41-B633-F56633A17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8" r="-11110" b="13275"/>
          <a:stretch/>
        </p:blipFill>
        <p:spPr>
          <a:xfrm>
            <a:off x="0" y="0"/>
            <a:ext cx="12192000" cy="6854653"/>
          </a:xfrm>
          <a:prstGeom prst="rect">
            <a:avLst/>
          </a:prstGeom>
          <a:solidFill>
            <a:srgbClr val="2A3EC4"/>
          </a:solidFill>
        </p:spPr>
      </p:pic>
      <p:sp>
        <p:nvSpPr>
          <p:cNvPr id="6" name="Rectangle 5">
            <a:extLst>
              <a:ext uri="{FF2B5EF4-FFF2-40B4-BE49-F238E27FC236}">
                <a16:creationId xmlns:a16="http://schemas.microsoft.com/office/drawing/2014/main" id="{C2545FD8-8CEC-C647-A724-AF5842F32D34}"/>
              </a:ext>
            </a:extLst>
          </p:cNvPr>
          <p:cNvSpPr/>
          <p:nvPr/>
        </p:nvSpPr>
        <p:spPr>
          <a:xfrm>
            <a:off x="484912" y="440037"/>
            <a:ext cx="7946631" cy="2548994"/>
          </a:xfrm>
          <a:prstGeom prst="rect">
            <a:avLst/>
          </a:prstGeom>
        </p:spPr>
        <p:txBody>
          <a:bodyPr wrap="none" lIns="0" tIns="0" rIns="0" bIns="0">
            <a:noAutofit/>
          </a:bodyPr>
          <a:lstStyle/>
          <a:p>
            <a:pPr>
              <a:lnSpc>
                <a:spcPts val="7000"/>
              </a:lnSpc>
            </a:pPr>
            <a:r>
              <a:rPr lang="fr-FR" sz="6600" spc="40" dirty="0">
                <a:solidFill>
                  <a:schemeClr val="bg1"/>
                </a:solidFill>
                <a:latin typeface="Suisse Int'l Mono" panose="020B0509000000000000" pitchFamily="49" charset="77"/>
                <a:cs typeface="Arial" panose="020B0604020202020204" pitchFamily="34" charset="0"/>
              </a:rPr>
              <a:t>THINK.</a:t>
            </a:r>
            <a:br>
              <a:rPr lang="fr-FR" sz="6600" spc="40" dirty="0">
                <a:solidFill>
                  <a:schemeClr val="bg1"/>
                </a:solidFill>
                <a:latin typeface="Suisse Int'l Mono" panose="020B0509000000000000" pitchFamily="49" charset="77"/>
                <a:cs typeface="Arial" panose="020B0604020202020204" pitchFamily="34" charset="0"/>
              </a:rPr>
            </a:br>
            <a:r>
              <a:rPr lang="fr-FR" sz="6600" spc="40" dirty="0">
                <a:solidFill>
                  <a:schemeClr val="bg1"/>
                </a:solidFill>
                <a:latin typeface="Suisse Int'l Mono" panose="020B0509000000000000" pitchFamily="49" charset="77"/>
                <a:cs typeface="Arial" panose="020B0604020202020204" pitchFamily="34" charset="0"/>
              </a:rPr>
              <a:t>DO.SPRINTS.</a:t>
            </a:r>
          </a:p>
        </p:txBody>
      </p:sp>
      <p:pic>
        <p:nvPicPr>
          <p:cNvPr id="8" name="Picture 7">
            <a:extLst>
              <a:ext uri="{FF2B5EF4-FFF2-40B4-BE49-F238E27FC236}">
                <a16:creationId xmlns:a16="http://schemas.microsoft.com/office/drawing/2014/main" id="{E8E6DDD9-7EA1-4E44-B9E7-25B8A9D19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p:spPr>
      </p:pic>
    </p:spTree>
    <p:extLst>
      <p:ext uri="{BB962C8B-B14F-4D97-AF65-F5344CB8AC3E}">
        <p14:creationId xmlns:p14="http://schemas.microsoft.com/office/powerpoint/2010/main" val="260532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B72C4-6285-424F-9625-98801B432F2F}"/>
              </a:ext>
            </a:extLst>
          </p:cNvPr>
          <p:cNvSpPr>
            <a:spLocks noGrp="1"/>
          </p:cNvSpPr>
          <p:nvPr>
            <p:ph sz="quarter" idx="10"/>
          </p:nvPr>
        </p:nvSpPr>
        <p:spPr/>
        <p:txBody>
          <a:bodyPr/>
          <a:lstStyle/>
          <a:p>
            <a:r>
              <a:rPr lang="fr-FR"/>
              <a:t>Elles vous donnent confiance. </a:t>
            </a:r>
          </a:p>
          <a:p>
            <a:r>
              <a:rPr lang="fr-FR"/>
              <a:t>Elles vous encouragent à prendre des risques.</a:t>
            </a:r>
          </a:p>
          <a:p>
            <a:r>
              <a:rPr lang="fr-FR"/>
              <a:t>Elles vous font penser que vous pouvez réussir.</a:t>
            </a:r>
          </a:p>
          <a:p>
            <a:r>
              <a:rPr lang="fr-FR"/>
              <a:t>Elles vous donnent la positivité nécessaire pour avancer.</a:t>
            </a:r>
          </a:p>
        </p:txBody>
      </p:sp>
      <p:sp>
        <p:nvSpPr>
          <p:cNvPr id="3" name="Content Placeholder 2">
            <a:extLst>
              <a:ext uri="{FF2B5EF4-FFF2-40B4-BE49-F238E27FC236}">
                <a16:creationId xmlns:a16="http://schemas.microsoft.com/office/drawing/2014/main" id="{F20B7E93-E9D0-3B47-9594-D42870D2F0E6}"/>
              </a:ext>
            </a:extLst>
          </p:cNvPr>
          <p:cNvSpPr>
            <a:spLocks noGrp="1"/>
          </p:cNvSpPr>
          <p:nvPr>
            <p:ph sz="quarter" idx="11"/>
          </p:nvPr>
        </p:nvSpPr>
        <p:spPr/>
        <p:txBody>
          <a:bodyPr/>
          <a:lstStyle/>
          <a:p>
            <a:r>
              <a:rPr lang="fr-FR"/>
              <a:t>CROYANCES LIBÉRATRICES</a:t>
            </a:r>
          </a:p>
          <a:p>
            <a:endParaRPr lang="en-US" dirty="0"/>
          </a:p>
        </p:txBody>
      </p:sp>
    </p:spTree>
    <p:extLst>
      <p:ext uri="{BB962C8B-B14F-4D97-AF65-F5344CB8AC3E}">
        <p14:creationId xmlns:p14="http://schemas.microsoft.com/office/powerpoint/2010/main" val="328757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fr-FR" dirty="0"/>
              <a:t>L’expérience.</a:t>
            </a:r>
          </a:p>
          <a:p>
            <a:r>
              <a:rPr lang="fr-FR" dirty="0"/>
              <a:t>L’éducation.</a:t>
            </a:r>
          </a:p>
          <a:p>
            <a:r>
              <a:rPr lang="fr-FR" dirty="0"/>
              <a:t>L’excuse.</a:t>
            </a:r>
          </a:p>
          <a:p>
            <a:r>
              <a:rPr lang="fr-FR" dirty="0"/>
              <a:t>La peur.</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LES FAÇONS DE LIMITER NOS CROYANCES</a:t>
            </a:r>
          </a:p>
        </p:txBody>
      </p:sp>
    </p:spTree>
    <p:extLst>
      <p:ext uri="{BB962C8B-B14F-4D97-AF65-F5344CB8AC3E}">
        <p14:creationId xmlns:p14="http://schemas.microsoft.com/office/powerpoint/2010/main" val="40848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fr-FR" dirty="0"/>
              <a:t>Réfléchissez à une croyance limitante qui vous empêche d’avancer.</a:t>
            </a:r>
          </a:p>
          <a:p>
            <a:r>
              <a:rPr lang="fr-FR" dirty="0"/>
              <a:t>Comment pourriez‑vous en faire une croyance positive qui vous permettrait d’avancer et de réussir ?</a:t>
            </a:r>
          </a:p>
          <a:p>
            <a:endParaRPr lang="en-GB" dirty="0">
              <a:ea typeface="Calibri"/>
            </a:endParaRPr>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RÉFLEXION</a:t>
            </a:r>
          </a:p>
        </p:txBody>
      </p:sp>
    </p:spTree>
    <p:extLst>
      <p:ext uri="{BB962C8B-B14F-4D97-AF65-F5344CB8AC3E}">
        <p14:creationId xmlns:p14="http://schemas.microsoft.com/office/powerpoint/2010/main" val="82329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E8E98-13AF-1E4B-8245-241AE0178790}"/>
              </a:ext>
            </a:extLst>
          </p:cNvPr>
          <p:cNvPicPr>
            <a:picLocks noChangeAspect="1"/>
          </p:cNvPicPr>
          <p:nvPr/>
        </p:nvPicPr>
        <p:blipFill rotWithShape="1">
          <a:blip r:embed="rId2">
            <a:extLst>
              <a:ext uri="{28A0092B-C50C-407E-A947-70E740481C1C}">
                <a14:useLocalDpi xmlns:a14="http://schemas.microsoft.com/office/drawing/2010/main" val="0"/>
              </a:ext>
            </a:extLst>
          </a:blip>
          <a:srcRect t="2678" b="18265"/>
          <a:stretch/>
        </p:blipFill>
        <p:spPr>
          <a:xfrm>
            <a:off x="-90850" y="0"/>
            <a:ext cx="12282850" cy="6857997"/>
          </a:xfrm>
          <a:prstGeom prst="rect">
            <a:avLst/>
          </a:prstGeom>
        </p:spPr>
      </p:pic>
      <p:sp>
        <p:nvSpPr>
          <p:cNvPr id="11" name="Text Placeholder 1">
            <a:extLst>
              <a:ext uri="{FF2B5EF4-FFF2-40B4-BE49-F238E27FC236}">
                <a16:creationId xmlns:a16="http://schemas.microsoft.com/office/drawing/2014/main" id="{FB037341-6855-194F-9162-981CD6138285}"/>
              </a:ext>
            </a:extLst>
          </p:cNvPr>
          <p:cNvSpPr txBox="1">
            <a:spLocks/>
          </p:cNvSpPr>
          <p:nvPr/>
        </p:nvSpPr>
        <p:spPr>
          <a:xfrm>
            <a:off x="2755933" y="404813"/>
            <a:ext cx="7745528" cy="1840548"/>
          </a:xfrm>
          <a:prstGeom prst="rect">
            <a:avLst/>
          </a:prstGeom>
          <a:no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buNone/>
            </a:pPr>
            <a:r>
              <a:rPr lang="fr-FR" sz="6600" dirty="0">
                <a:solidFill>
                  <a:srgbClr val="CCF5F4"/>
                </a:solidFill>
                <a:latin typeface="Suisse Int'l Mono" panose="020B0509000000000000" pitchFamily="49" charset="77"/>
                <a:cs typeface="Arial" panose="020B0604020202020204" pitchFamily="34" charset="0"/>
              </a:rPr>
              <a:t>IDENTIFIER NOS VALEURS</a:t>
            </a:r>
          </a:p>
        </p:txBody>
      </p:sp>
      <p:sp>
        <p:nvSpPr>
          <p:cNvPr id="8" name="TextBox 7">
            <a:extLst>
              <a:ext uri="{FF2B5EF4-FFF2-40B4-BE49-F238E27FC236}">
                <a16:creationId xmlns:a16="http://schemas.microsoft.com/office/drawing/2014/main" id="{7EB083D2-C5D4-344F-A362-BBC169AA5F7D}"/>
              </a:ext>
            </a:extLst>
          </p:cNvPr>
          <p:cNvSpPr txBox="1"/>
          <p:nvPr/>
        </p:nvSpPr>
        <p:spPr>
          <a:xfrm>
            <a:off x="465219" y="6258846"/>
            <a:ext cx="1938616" cy="169277"/>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THINK.DO.SPRINTS.</a:t>
            </a:r>
          </a:p>
        </p:txBody>
      </p:sp>
      <p:sp>
        <p:nvSpPr>
          <p:cNvPr id="9" name="TextBox 8">
            <a:extLst>
              <a:ext uri="{FF2B5EF4-FFF2-40B4-BE49-F238E27FC236}">
                <a16:creationId xmlns:a16="http://schemas.microsoft.com/office/drawing/2014/main" id="{16533A36-460B-1C4C-8674-45434EB54DBC}"/>
              </a:ext>
            </a:extLst>
          </p:cNvPr>
          <p:cNvSpPr txBox="1"/>
          <p:nvPr/>
        </p:nvSpPr>
        <p:spPr>
          <a:xfrm>
            <a:off x="2755931" y="6258846"/>
            <a:ext cx="3240000" cy="169277"/>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ÊTRE INSPIRÉ À PENSER DIFFÉREMMENT</a:t>
            </a:r>
          </a:p>
        </p:txBody>
      </p:sp>
      <p:sp>
        <p:nvSpPr>
          <p:cNvPr id="13" name="TextBox 12">
            <a:extLst>
              <a:ext uri="{FF2B5EF4-FFF2-40B4-BE49-F238E27FC236}">
                <a16:creationId xmlns:a16="http://schemas.microsoft.com/office/drawing/2014/main" id="{88BAB70B-7E6C-454C-A4ED-A06A909B1DC9}"/>
              </a:ext>
            </a:extLst>
          </p:cNvPr>
          <p:cNvSpPr txBox="1"/>
          <p:nvPr/>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13</a:t>
            </a:fld>
            <a:endParaRPr lang="en-US" sz="110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351976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a:xfrm>
            <a:off x="2755932" y="367104"/>
            <a:ext cx="8266784" cy="4905936"/>
          </a:xfrm>
        </p:spPr>
        <p:txBody>
          <a:bodyPr/>
          <a:lstStyle/>
          <a:p>
            <a:r>
              <a:rPr lang="fr-FR" sz="1750" dirty="0"/>
              <a:t>Actuellement, quelles sont les 3‑5 choses les plus importantes dans votre vie ?</a:t>
            </a:r>
          </a:p>
          <a:p>
            <a:r>
              <a:rPr lang="fr-FR" sz="1750" dirty="0"/>
              <a:t>Actuellement, quels sont les 2‑3 objectifs les plus importants dans votre vie ?</a:t>
            </a:r>
          </a:p>
          <a:p>
            <a:r>
              <a:rPr lang="fr-FR" sz="1750" dirty="0"/>
              <a:t>Si vous gagniez 50 millions € à la loterie, que feriez‑vous au cours des </a:t>
            </a:r>
            <a:br>
              <a:rPr lang="fr-FR" sz="1750" dirty="0"/>
            </a:br>
            <a:r>
              <a:rPr lang="fr-FR" sz="1750" dirty="0"/>
              <a:t>6‑12 premiers mois ?</a:t>
            </a:r>
          </a:p>
          <a:p>
            <a:r>
              <a:rPr lang="fr-FR" sz="1750" dirty="0"/>
              <a:t>Si on vous annonçait la fin du monde dans 6 mois, avec qui souhaiteriez‑vous passer le temps qu’il vous resterait et que souhaiteriez‑vous faire ?</a:t>
            </a:r>
          </a:p>
          <a:p>
            <a:r>
              <a:rPr lang="fr-FR" sz="1750" dirty="0"/>
              <a:t>Dressez une liste des choses que vous avez toujours voulu faire mais que la peur vous empêche de concrétiser.</a:t>
            </a:r>
          </a:p>
          <a:p>
            <a:r>
              <a:rPr lang="fr-FR" sz="1750" dirty="0"/>
              <a:t>Dressez une liste des événements de votre vie qui ont été à l’origine d’un fort sentiment de bien‑être et/ou dont vous êtes le(la) plus fier(fière).</a:t>
            </a:r>
          </a:p>
          <a:p>
            <a:r>
              <a:rPr lang="fr-FR" sz="1750" dirty="0"/>
              <a:t>Si on vous garantissait que l’un de vos plus grands rêves pouvait devenir réalité, quel serait‑il ?</a:t>
            </a:r>
          </a:p>
          <a:p>
            <a:endParaRPr lang="en-GB" sz="1750" dirty="0"/>
          </a:p>
        </p:txBody>
      </p:sp>
      <p:sp>
        <p:nvSpPr>
          <p:cNvPr id="2" name="Content Placeholder 1">
            <a:extLst>
              <a:ext uri="{FF2B5EF4-FFF2-40B4-BE49-F238E27FC236}">
                <a16:creationId xmlns:a16="http://schemas.microsoft.com/office/drawing/2014/main" id="{B3F7C671-4F98-4C45-AFF2-BC05D957CEC0}"/>
              </a:ext>
            </a:extLst>
          </p:cNvPr>
          <p:cNvSpPr>
            <a:spLocks noGrp="1"/>
          </p:cNvSpPr>
          <p:nvPr>
            <p:ph sz="quarter" idx="11"/>
          </p:nvPr>
        </p:nvSpPr>
        <p:spPr/>
        <p:txBody>
          <a:bodyPr/>
          <a:lstStyle/>
          <a:p>
            <a:r>
              <a:rPr lang="fr-FR"/>
              <a:t>RÉFLEXION</a:t>
            </a:r>
          </a:p>
        </p:txBody>
      </p:sp>
    </p:spTree>
    <p:extLst>
      <p:ext uri="{BB962C8B-B14F-4D97-AF65-F5344CB8AC3E}">
        <p14:creationId xmlns:p14="http://schemas.microsoft.com/office/powerpoint/2010/main" val="115141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7AB770-3139-5348-8BC3-F97BCF729A18}"/>
              </a:ext>
            </a:extLst>
          </p:cNvPr>
          <p:cNvPicPr>
            <a:picLocks noChangeAspect="1"/>
          </p:cNvPicPr>
          <p:nvPr/>
        </p:nvPicPr>
        <p:blipFill rotWithShape="1">
          <a:blip r:embed="rId2">
            <a:extLst>
              <a:ext uri="{28A0092B-C50C-407E-A947-70E740481C1C}">
                <a14:useLocalDpi xmlns:a14="http://schemas.microsoft.com/office/drawing/2010/main" val="0"/>
              </a:ext>
            </a:extLst>
          </a:blip>
          <a:srcRect t="7829" b="12568"/>
          <a:stretch/>
        </p:blipFill>
        <p:spPr>
          <a:xfrm>
            <a:off x="-6699" y="-1"/>
            <a:ext cx="12198699" cy="6858001"/>
          </a:xfrm>
          <a:prstGeom prst="rect">
            <a:avLst/>
          </a:prstGeom>
        </p:spPr>
      </p:pic>
      <p:sp>
        <p:nvSpPr>
          <p:cNvPr id="11" name="Text Placeholder 1">
            <a:extLst>
              <a:ext uri="{FF2B5EF4-FFF2-40B4-BE49-F238E27FC236}">
                <a16:creationId xmlns:a16="http://schemas.microsoft.com/office/drawing/2014/main" id="{FB037341-6855-194F-9162-981CD6138285}"/>
              </a:ext>
            </a:extLst>
          </p:cNvPr>
          <p:cNvSpPr txBox="1">
            <a:spLocks/>
          </p:cNvSpPr>
          <p:nvPr/>
        </p:nvSpPr>
        <p:spPr>
          <a:xfrm>
            <a:off x="2755933" y="404812"/>
            <a:ext cx="8200992" cy="3862387"/>
          </a:xfrm>
          <a:prstGeom prst="rect">
            <a:avLst/>
          </a:prstGeom>
          <a:noFill/>
          <a:ln>
            <a:noFill/>
          </a:ln>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buNone/>
            </a:pPr>
            <a:r>
              <a:rPr lang="fr-FR" sz="6600" dirty="0">
                <a:solidFill>
                  <a:srgbClr val="CCF5F4"/>
                </a:solidFill>
                <a:latin typeface="Suisse Int'l Mono" panose="020B0509000000000000" pitchFamily="49" charset="77"/>
                <a:cs typeface="Arial" panose="020B0604020202020204" pitchFamily="34" charset="0"/>
              </a:rPr>
              <a:t>ALIGNER LES VALEURS POUR EXPLOITER LES OPPORTUNITÉS DE DÉVELOPPEMENT CRÉATIF</a:t>
            </a:r>
          </a:p>
          <a:p>
            <a:pPr marL="0" indent="0">
              <a:lnSpc>
                <a:spcPts val="7000"/>
              </a:lnSpc>
              <a:buNone/>
            </a:pPr>
            <a:endParaRPr lang="en-GB" sz="6600" spc="40" dirty="0">
              <a:solidFill>
                <a:srgbClr val="CCF5F4"/>
              </a:solidFill>
              <a:latin typeface="Suisse Int'l Mono" panose="020B0509000000000000" pitchFamily="49" charset="77"/>
              <a:cs typeface="Arial" panose="020B0604020202020204" pitchFamily="34" charset="0"/>
            </a:endParaRPr>
          </a:p>
          <a:p>
            <a:pPr marL="0" indent="0">
              <a:lnSpc>
                <a:spcPts val="7000"/>
              </a:lnSpc>
              <a:buNone/>
            </a:pPr>
            <a:endParaRPr lang="en-GB" sz="6600" spc="40" dirty="0">
              <a:solidFill>
                <a:srgbClr val="CCF5F4"/>
              </a:solidFill>
              <a:latin typeface="Suisse Int'l Mono" panose="020B0509000000000000" pitchFamily="49" charset="77"/>
              <a:cs typeface="Arial" panose="020B0604020202020204" pitchFamily="34" charset="0"/>
            </a:endParaRPr>
          </a:p>
        </p:txBody>
      </p:sp>
      <p:sp>
        <p:nvSpPr>
          <p:cNvPr id="8" name="TextBox 7">
            <a:extLst>
              <a:ext uri="{FF2B5EF4-FFF2-40B4-BE49-F238E27FC236}">
                <a16:creationId xmlns:a16="http://schemas.microsoft.com/office/drawing/2014/main" id="{7EB083D2-C5D4-344F-A362-BBC169AA5F7D}"/>
              </a:ext>
            </a:extLst>
          </p:cNvPr>
          <p:cNvSpPr txBox="1"/>
          <p:nvPr/>
        </p:nvSpPr>
        <p:spPr>
          <a:xfrm>
            <a:off x="465219" y="6258846"/>
            <a:ext cx="1938616" cy="169277"/>
          </a:xfrm>
          <a:prstGeom prst="rect">
            <a:avLst/>
          </a:prstGeom>
          <a:noFill/>
        </p:spPr>
        <p:txBody>
          <a:bodyPr wrap="square" lIns="0" tIns="0" rIns="0" bIns="0" rtlCol="0">
            <a:spAutoFit/>
          </a:bodyPr>
          <a:lstStyle/>
          <a:p>
            <a:r>
              <a:rPr lang="fr-FR" sz="1100">
                <a:solidFill>
                  <a:schemeClr val="bg1"/>
                </a:solidFill>
                <a:latin typeface="Suisse Int'l Mono" panose="020B0509000000000000" pitchFamily="49" charset="77"/>
              </a:rPr>
              <a:t>THINK.DO.SPRINTS.</a:t>
            </a:r>
          </a:p>
        </p:txBody>
      </p:sp>
      <p:sp>
        <p:nvSpPr>
          <p:cNvPr id="9" name="TextBox 8">
            <a:extLst>
              <a:ext uri="{FF2B5EF4-FFF2-40B4-BE49-F238E27FC236}">
                <a16:creationId xmlns:a16="http://schemas.microsoft.com/office/drawing/2014/main" id="{16533A36-460B-1C4C-8674-45434EB54DBC}"/>
              </a:ext>
            </a:extLst>
          </p:cNvPr>
          <p:cNvSpPr txBox="1"/>
          <p:nvPr/>
        </p:nvSpPr>
        <p:spPr>
          <a:xfrm>
            <a:off x="2755931" y="6258846"/>
            <a:ext cx="3240000" cy="169277"/>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ÊTRE INSPIRÉ À PENSER DIFFÉREMMENT</a:t>
            </a:r>
          </a:p>
        </p:txBody>
      </p:sp>
      <p:sp>
        <p:nvSpPr>
          <p:cNvPr id="13" name="TextBox 12">
            <a:extLst>
              <a:ext uri="{FF2B5EF4-FFF2-40B4-BE49-F238E27FC236}">
                <a16:creationId xmlns:a16="http://schemas.microsoft.com/office/drawing/2014/main" id="{88BAB70B-7E6C-454C-A4ED-A06A909B1DC9}"/>
              </a:ext>
            </a:extLst>
          </p:cNvPr>
          <p:cNvSpPr txBox="1"/>
          <p:nvPr/>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15</a:t>
            </a:fld>
            <a:endParaRPr lang="en-US" sz="110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239282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fr-FR" dirty="0"/>
              <a:t>Utiliser les valeurs comme autant de guides.</a:t>
            </a:r>
          </a:p>
          <a:p>
            <a:pPr lvl="0"/>
            <a:r>
              <a:rPr lang="fr-FR" dirty="0"/>
              <a:t>Être axé sur les valeurs et les objectifs est une compétence de leadership.</a:t>
            </a:r>
          </a:p>
          <a:p>
            <a:pPr marL="0" lvl="0" indent="0">
              <a:buNone/>
            </a:pPr>
            <a:endParaRPr lang="en-US" dirty="0"/>
          </a:p>
          <a:p>
            <a:pPr lvl="0"/>
            <a:r>
              <a:rPr lang="fr-FR" dirty="0"/>
              <a:t>Comment initiez‑vous les conversations au cours desquelles vous partagez vos valeurs et vos objectifs avec les autres, et comment encouragez‑vous les autres à faire de même ?</a:t>
            </a:r>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dirty="0"/>
              <a:t>ALIGNER LES VALEURS POUR EXPLOITER LES OPPORTUNITÉS DE DÉVELOPPEMENT CRÉATIF</a:t>
            </a:r>
          </a:p>
        </p:txBody>
      </p:sp>
    </p:spTree>
    <p:extLst>
      <p:ext uri="{BB962C8B-B14F-4D97-AF65-F5344CB8AC3E}">
        <p14:creationId xmlns:p14="http://schemas.microsoft.com/office/powerpoint/2010/main" val="360415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98A78-DCA4-9E47-9605-BB40F5FC7E8C}"/>
              </a:ext>
            </a:extLst>
          </p:cNvPr>
          <p:cNvSpPr>
            <a:spLocks noGrp="1"/>
          </p:cNvSpPr>
          <p:nvPr>
            <p:ph sz="quarter" idx="10"/>
          </p:nvPr>
        </p:nvSpPr>
        <p:spPr/>
        <p:txBody>
          <a:bodyPr/>
          <a:lstStyle/>
          <a:p>
            <a:r>
              <a:rPr lang="fr-FR" dirty="0"/>
              <a:t>Quelles opportunités de développement créatif pourriez‑vous rechercher pour atteindre vos objectifs ?</a:t>
            </a:r>
          </a:p>
          <a:p>
            <a:endParaRPr lang="en-GB" dirty="0"/>
          </a:p>
          <a:p>
            <a:r>
              <a:rPr lang="fr-FR" dirty="0"/>
              <a:t>De quelle façon pourriez‑vous initier une conversation au sujet de l’une de ces opportunités ?</a:t>
            </a:r>
          </a:p>
          <a:p>
            <a:endParaRPr lang="en-GB" dirty="0"/>
          </a:p>
          <a:p>
            <a:endParaRPr lang="en-GB" dirty="0"/>
          </a:p>
          <a:p>
            <a:endParaRPr lang="en-GB" dirty="0"/>
          </a:p>
          <a:p>
            <a:endParaRPr lang="en-GB" dirty="0"/>
          </a:p>
          <a:p>
            <a:endParaRPr lang="en-GB" dirty="0"/>
          </a:p>
          <a:p>
            <a:endParaRPr lang="en-US" dirty="0"/>
          </a:p>
        </p:txBody>
      </p:sp>
      <p:sp>
        <p:nvSpPr>
          <p:cNvPr id="3" name="Content Placeholder 2">
            <a:extLst>
              <a:ext uri="{FF2B5EF4-FFF2-40B4-BE49-F238E27FC236}">
                <a16:creationId xmlns:a16="http://schemas.microsoft.com/office/drawing/2014/main" id="{52C47574-15D1-2E4E-B1B3-212DF8F6F0C1}"/>
              </a:ext>
            </a:extLst>
          </p:cNvPr>
          <p:cNvSpPr>
            <a:spLocks noGrp="1"/>
          </p:cNvSpPr>
          <p:nvPr>
            <p:ph sz="quarter" idx="11"/>
          </p:nvPr>
        </p:nvSpPr>
        <p:spPr/>
        <p:txBody>
          <a:bodyPr/>
          <a:lstStyle/>
          <a:p>
            <a:r>
              <a:rPr lang="fr-FR"/>
              <a:t>RÉFLEXION</a:t>
            </a:r>
          </a:p>
        </p:txBody>
      </p:sp>
    </p:spTree>
    <p:extLst>
      <p:ext uri="{BB962C8B-B14F-4D97-AF65-F5344CB8AC3E}">
        <p14:creationId xmlns:p14="http://schemas.microsoft.com/office/powerpoint/2010/main" val="386481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a:xfrm>
            <a:off x="2755931" y="367104"/>
            <a:ext cx="8561179" cy="2884569"/>
          </a:xfrm>
        </p:spPr>
        <p:txBody>
          <a:bodyPr/>
          <a:lstStyle/>
          <a:p>
            <a:r>
              <a:rPr lang="fr-FR" dirty="0"/>
              <a:t>Appuyez‑vous sur votre travail préparatoire.</a:t>
            </a:r>
          </a:p>
          <a:p>
            <a:r>
              <a:rPr lang="fr-FR" dirty="0"/>
              <a:t>Quelle conversation, que vous n’avez pas encore eue, pourrait influencer de façon positive votre réussite si vous choisissiez de l’avoir ?</a:t>
            </a:r>
          </a:p>
          <a:p>
            <a:r>
              <a:rPr lang="fr-FR" dirty="0"/>
              <a:t>Par groupes de trois, travaillez à la résolution d’un scénario ou d’un problème réel auquel vous êtes confronté dans votre travail quotidien.</a:t>
            </a:r>
          </a:p>
          <a:p>
            <a:r>
              <a:rPr lang="fr-FR" dirty="0"/>
              <a:t>Cette approche vous permet de travailler la collaboration, la résolution de problème, le coaching et l’écoute active. </a:t>
            </a:r>
          </a:p>
          <a:p>
            <a:endParaRPr lang="en-GB" dirty="0"/>
          </a:p>
          <a:p>
            <a:endParaRPr lang="en-GB" dirty="0"/>
          </a:p>
          <a:p>
            <a:endParaRPr lang="en-GB" dirty="0"/>
          </a:p>
          <a:p>
            <a:endParaRPr lang="en-GB" dirty="0"/>
          </a:p>
          <a:p>
            <a:endParaRPr lang="en-GB" dirty="0"/>
          </a:p>
        </p:txBody>
      </p:sp>
      <p:sp>
        <p:nvSpPr>
          <p:cNvPr id="2" name="Content Placeholder 1">
            <a:extLst>
              <a:ext uri="{FF2B5EF4-FFF2-40B4-BE49-F238E27FC236}">
                <a16:creationId xmlns:a16="http://schemas.microsoft.com/office/drawing/2014/main" id="{38E54E43-7E23-DD40-9F47-47846294FBA6}"/>
              </a:ext>
            </a:extLst>
          </p:cNvPr>
          <p:cNvSpPr>
            <a:spLocks noGrp="1"/>
          </p:cNvSpPr>
          <p:nvPr>
            <p:ph sz="quarter" idx="11"/>
          </p:nvPr>
        </p:nvSpPr>
        <p:spPr/>
        <p:txBody>
          <a:bodyPr/>
          <a:lstStyle/>
          <a:p>
            <a:r>
              <a:rPr lang="fr-FR" dirty="0"/>
              <a:t>CONVERSATIONS DE COACHING ENTRE PAIRS</a:t>
            </a:r>
          </a:p>
        </p:txBody>
      </p:sp>
    </p:spTree>
    <p:extLst>
      <p:ext uri="{BB962C8B-B14F-4D97-AF65-F5344CB8AC3E}">
        <p14:creationId xmlns:p14="http://schemas.microsoft.com/office/powerpoint/2010/main" val="189575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dirty="0"/>
              <a:t>CONVERSATION DE COACHING ENTRE PAIRS</a:t>
            </a:r>
          </a:p>
        </p:txBody>
      </p:sp>
      <p:sp>
        <p:nvSpPr>
          <p:cNvPr id="7" name="Text Placeholder 1">
            <a:extLst>
              <a:ext uri="{FF2B5EF4-FFF2-40B4-BE49-F238E27FC236}">
                <a16:creationId xmlns:a16="http://schemas.microsoft.com/office/drawing/2014/main" id="{22B6A9B0-AF6F-2E40-9F30-8094CEAD2480}"/>
              </a:ext>
            </a:extLst>
          </p:cNvPr>
          <p:cNvSpPr txBox="1">
            <a:spLocks/>
          </p:cNvSpPr>
          <p:nvPr/>
        </p:nvSpPr>
        <p:spPr>
          <a:xfrm>
            <a:off x="2755932" y="367104"/>
            <a:ext cx="8266784" cy="4299164"/>
          </a:xfrm>
          <a:prstGeom prst="rect">
            <a:avLst/>
          </a:prstGeom>
        </p:spPr>
        <p:txBody>
          <a:bodyPr lIns="0" tIns="0" rIns="0" bIns="0" numCol="2" spcCol="288000"/>
          <a:lstStyle>
            <a:lvl1pPr marL="396000" indent="-396000" algn="l" defTabSz="914400" rtl="0" eaLnBrk="1" latinLnBrk="0" hangingPunct="1">
              <a:lnSpc>
                <a:spcPts val="2600"/>
              </a:lnSpc>
              <a:spcBef>
                <a:spcPts val="700"/>
              </a:spcBef>
              <a:buFont typeface="System Font"/>
              <a:buChar char="—"/>
              <a:defRPr lang="en-US" sz="1800" kern="1200" dirty="0" smtClean="0">
                <a:solidFill>
                  <a:srgbClr val="CCF5F4"/>
                </a:solidFill>
                <a:latin typeface="Arial" panose="020B0604020202020204" pitchFamily="34" charset="0"/>
                <a:ea typeface="+mn-ea"/>
                <a:cs typeface="Arial" panose="020B0604020202020204" pitchFamily="34" charset="0"/>
              </a:defRPr>
            </a:lvl1pPr>
            <a:lvl2pPr marL="1080000" indent="-540000" algn="l" defTabSz="914400" rtl="0" eaLnBrk="1" latinLnBrk="0" hangingPunct="1">
              <a:lnSpc>
                <a:spcPts val="2600"/>
              </a:lnSpc>
              <a:spcBef>
                <a:spcPts val="700"/>
              </a:spcBef>
              <a:buFont typeface="Arial" panose="020B0604020202020204" pitchFamily="34" charset="0"/>
              <a:buChar char="—"/>
              <a:defRPr lang="en-US" sz="1800" kern="1200" dirty="0">
                <a:solidFill>
                  <a:srgbClr val="283683"/>
                </a:solidFill>
                <a:latin typeface="Arial" panose="020B0604020202020204" pitchFamily="34" charset="0"/>
                <a:ea typeface="+mn-ea"/>
                <a:cs typeface="Arial" panose="020B0604020202020204" pitchFamily="34" charset="0"/>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a:buNone/>
            </a:pPr>
            <a:r>
              <a:rPr lang="fr-FR" b="1" dirty="0">
                <a:solidFill>
                  <a:schemeClr val="bg1"/>
                </a:solidFill>
              </a:rPr>
              <a:t>20 minutes </a:t>
            </a:r>
            <a:r>
              <a:rPr lang="fr-FR" dirty="0">
                <a:solidFill>
                  <a:schemeClr val="bg1"/>
                </a:solidFill>
              </a:rPr>
              <a:t>par personne. </a:t>
            </a:r>
            <a:br>
              <a:rPr lang="fr-FR" dirty="0">
                <a:solidFill>
                  <a:schemeClr val="bg1"/>
                </a:solidFill>
              </a:rPr>
            </a:br>
            <a:r>
              <a:rPr lang="fr-FR" b="1" dirty="0">
                <a:solidFill>
                  <a:schemeClr val="bg1"/>
                </a:solidFill>
              </a:rPr>
              <a:t>60 minutes </a:t>
            </a:r>
            <a:r>
              <a:rPr lang="fr-FR" dirty="0">
                <a:solidFill>
                  <a:schemeClr val="bg1"/>
                </a:solidFill>
              </a:rPr>
              <a:t>au total.</a:t>
            </a:r>
          </a:p>
          <a:p>
            <a:pPr marL="0" indent="0">
              <a:buFont typeface="System Font"/>
              <a:buNone/>
            </a:pPr>
            <a:r>
              <a:rPr lang="fr-FR" dirty="0"/>
              <a:t>Identifiez‑vous comme étant la personne </a:t>
            </a:r>
            <a:r>
              <a:rPr lang="fr-FR" b="1" dirty="0"/>
              <a:t>A, B </a:t>
            </a:r>
            <a:r>
              <a:rPr lang="fr-FR" dirty="0"/>
              <a:t>ou </a:t>
            </a:r>
            <a:r>
              <a:rPr lang="fr-FR" b="1" dirty="0"/>
              <a:t>C</a:t>
            </a:r>
            <a:r>
              <a:rPr lang="fr-FR" dirty="0"/>
              <a:t>. </a:t>
            </a:r>
          </a:p>
          <a:p>
            <a:r>
              <a:rPr lang="fr-FR" b="1" dirty="0"/>
              <a:t>A</a:t>
            </a:r>
            <a:r>
              <a:rPr lang="fr-FR" dirty="0"/>
              <a:t> : 3 minutes</a:t>
            </a:r>
            <a:br>
              <a:rPr lang="fr-FR" dirty="0"/>
            </a:br>
            <a:r>
              <a:rPr lang="fr-FR" b="1" dirty="0"/>
              <a:t>A</a:t>
            </a:r>
            <a:r>
              <a:rPr lang="fr-FR" dirty="0"/>
              <a:t> fait part de la conversation qu’il souhaiterait avoir ou de son scénario à </a:t>
            </a:r>
            <a:r>
              <a:rPr lang="fr-FR" b="1" dirty="0"/>
              <a:t>B</a:t>
            </a:r>
            <a:r>
              <a:rPr lang="fr-FR" dirty="0"/>
              <a:t> et </a:t>
            </a:r>
            <a:r>
              <a:rPr lang="fr-FR" b="1" dirty="0"/>
              <a:t>C</a:t>
            </a:r>
            <a:r>
              <a:rPr lang="fr-FR" dirty="0"/>
              <a:t>. </a:t>
            </a:r>
            <a:r>
              <a:rPr lang="fr-FR" b="1" dirty="0"/>
              <a:t>B</a:t>
            </a:r>
            <a:r>
              <a:rPr lang="fr-FR" dirty="0"/>
              <a:t> et </a:t>
            </a:r>
            <a:r>
              <a:rPr lang="fr-FR" b="1" dirty="0"/>
              <a:t>C</a:t>
            </a:r>
            <a:r>
              <a:rPr lang="fr-FR" dirty="0"/>
              <a:t> se contentent de l’écouter.</a:t>
            </a:r>
          </a:p>
          <a:p>
            <a:endParaRPr lang="en-GB" dirty="0"/>
          </a:p>
          <a:p>
            <a:r>
              <a:rPr lang="fr-FR" b="1" dirty="0"/>
              <a:t>B</a:t>
            </a:r>
            <a:r>
              <a:rPr lang="fr-FR" dirty="0"/>
              <a:t> ou </a:t>
            </a:r>
            <a:r>
              <a:rPr lang="fr-FR" b="1" dirty="0"/>
              <a:t>C</a:t>
            </a:r>
            <a:r>
              <a:rPr lang="fr-FR" dirty="0"/>
              <a:t> : 2 minutes</a:t>
            </a:r>
            <a:br>
              <a:rPr lang="fr-FR" dirty="0"/>
            </a:br>
            <a:r>
              <a:rPr lang="fr-FR" b="1" dirty="0"/>
              <a:t>B</a:t>
            </a:r>
            <a:r>
              <a:rPr lang="fr-FR" dirty="0"/>
              <a:t> ou </a:t>
            </a:r>
            <a:r>
              <a:rPr lang="fr-FR" b="1" dirty="0"/>
              <a:t>C</a:t>
            </a:r>
            <a:r>
              <a:rPr lang="fr-FR" dirty="0"/>
              <a:t> reformule ce qu’il a entendu de </a:t>
            </a:r>
            <a:r>
              <a:rPr lang="fr-FR" b="1" dirty="0"/>
              <a:t>A</a:t>
            </a:r>
            <a:r>
              <a:rPr lang="fr-FR" dirty="0"/>
              <a:t> et demande une clarification, si nécessaire. </a:t>
            </a:r>
          </a:p>
          <a:p>
            <a:endParaRPr lang="fr-FR" dirty="0"/>
          </a:p>
          <a:p>
            <a:r>
              <a:rPr lang="fr-FR" b="1" dirty="0"/>
              <a:t>B</a:t>
            </a:r>
            <a:r>
              <a:rPr lang="fr-FR" dirty="0"/>
              <a:t> et </a:t>
            </a:r>
            <a:r>
              <a:rPr lang="fr-FR" b="1" dirty="0"/>
              <a:t>C </a:t>
            </a:r>
            <a:r>
              <a:rPr lang="fr-FR" dirty="0"/>
              <a:t>: 10 minutes</a:t>
            </a:r>
            <a:br>
              <a:rPr lang="fr-FR" dirty="0"/>
            </a:br>
            <a:r>
              <a:rPr lang="fr-FR" b="1" dirty="0"/>
              <a:t>B</a:t>
            </a:r>
            <a:r>
              <a:rPr lang="fr-FR" dirty="0"/>
              <a:t> et </a:t>
            </a:r>
            <a:r>
              <a:rPr lang="fr-FR" b="1" dirty="0"/>
              <a:t>C</a:t>
            </a:r>
            <a:r>
              <a:rPr lang="fr-FR" dirty="0"/>
              <a:t> discutent de la conversation/du scénario de </a:t>
            </a:r>
            <a:r>
              <a:rPr lang="fr-FR" b="1" dirty="0"/>
              <a:t>A</a:t>
            </a:r>
            <a:r>
              <a:rPr lang="fr-FR" dirty="0"/>
              <a:t>, en proposant des suggestions, des approches et des idées pouvant servir de bases de réflexion. </a:t>
            </a:r>
            <a:r>
              <a:rPr lang="fr-FR" b="1" dirty="0"/>
              <a:t>A</a:t>
            </a:r>
            <a:r>
              <a:rPr lang="fr-FR" dirty="0"/>
              <a:t> est uniquement autorisé à écouter.</a:t>
            </a:r>
            <a:r>
              <a:rPr lang="fr-FR" b="1" dirty="0"/>
              <a:t> </a:t>
            </a:r>
            <a:br>
              <a:rPr lang="fr-FR" b="1" dirty="0"/>
            </a:br>
            <a:r>
              <a:rPr lang="fr-FR" b="1" dirty="0"/>
              <a:t>A</a:t>
            </a:r>
            <a:r>
              <a:rPr lang="fr-FR" dirty="0"/>
              <a:t> peut prendre des notes. </a:t>
            </a:r>
          </a:p>
          <a:p>
            <a:endParaRPr lang="en-GB" dirty="0"/>
          </a:p>
          <a:p>
            <a:r>
              <a:rPr lang="fr-FR" b="1" dirty="0"/>
              <a:t>A</a:t>
            </a:r>
            <a:r>
              <a:rPr lang="fr-FR" dirty="0"/>
              <a:t> : 5 minutes</a:t>
            </a:r>
            <a:br>
              <a:rPr lang="fr-FR" dirty="0"/>
            </a:br>
            <a:r>
              <a:rPr lang="fr-FR" b="1" dirty="0"/>
              <a:t>A</a:t>
            </a:r>
            <a:r>
              <a:rPr lang="fr-FR" dirty="0"/>
              <a:t> s’exprime sur ce qu’il a entendu, ce qu’il a apprécié et ce qu’il souhaiterait clarifier (le cas échéant). </a:t>
            </a:r>
          </a:p>
          <a:p>
            <a:pPr marL="0" indent="0">
              <a:buFont typeface="System Font"/>
              <a:buNone/>
            </a:pPr>
            <a:r>
              <a:rPr lang="fr-FR" dirty="0">
                <a:solidFill>
                  <a:schemeClr val="bg1"/>
                </a:solidFill>
              </a:rPr>
              <a:t>Renouveler l’exercice à deux reprises afin que chacun puisse passer.</a:t>
            </a:r>
          </a:p>
        </p:txBody>
      </p:sp>
    </p:spTree>
    <p:extLst>
      <p:ext uri="{BB962C8B-B14F-4D97-AF65-F5344CB8AC3E}">
        <p14:creationId xmlns:p14="http://schemas.microsoft.com/office/powerpoint/2010/main" val="138797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FB3109-02AF-A74B-B719-A9D04A255C37}"/>
              </a:ext>
            </a:extLst>
          </p:cNvPr>
          <p:cNvSpPr/>
          <p:nvPr/>
        </p:nvSpPr>
        <p:spPr>
          <a:xfrm>
            <a:off x="2781072" y="429877"/>
            <a:ext cx="7946631" cy="2548994"/>
          </a:xfrm>
          <a:prstGeom prst="rect">
            <a:avLst/>
          </a:prstGeom>
        </p:spPr>
        <p:txBody>
          <a:bodyPr wrap="none" lIns="0" tIns="0" rIns="0" bIns="0">
            <a:noAutofit/>
          </a:bodyPr>
          <a:lstStyle/>
          <a:p>
            <a:pPr>
              <a:lnSpc>
                <a:spcPts val="7000"/>
              </a:lnSpc>
            </a:pPr>
            <a:r>
              <a:rPr lang="fr-FR" sz="6500" dirty="0">
                <a:solidFill>
                  <a:schemeClr val="bg1"/>
                </a:solidFill>
                <a:latin typeface="Suisse Int'l Mono" panose="020B0509000000000000" pitchFamily="49" charset="77"/>
                <a:cs typeface="Arial" panose="020B0604020202020204" pitchFamily="34" charset="0"/>
              </a:rPr>
              <a:t>FORGER </a:t>
            </a:r>
            <a:br>
              <a:rPr lang="fr-FR" sz="6500" dirty="0">
                <a:solidFill>
                  <a:schemeClr val="bg1"/>
                </a:solidFill>
                <a:latin typeface="Suisse Int'l Mono" panose="020B0509000000000000" pitchFamily="49" charset="77"/>
                <a:cs typeface="Arial" panose="020B0604020202020204" pitchFamily="34" charset="0"/>
              </a:rPr>
            </a:br>
            <a:r>
              <a:rPr lang="fr-FR" sz="6500" dirty="0">
                <a:solidFill>
                  <a:schemeClr val="bg1"/>
                </a:solidFill>
                <a:latin typeface="Suisse Int'l Mono" panose="020B0509000000000000" pitchFamily="49" charset="77"/>
                <a:cs typeface="Arial" panose="020B0604020202020204" pitchFamily="34" charset="0"/>
              </a:rPr>
              <a:t>  L’AVENIR</a:t>
            </a:r>
          </a:p>
          <a:p>
            <a:pPr>
              <a:lnSpc>
                <a:spcPts val="7000"/>
              </a:lnSpc>
            </a:pPr>
            <a:endParaRPr lang="en-US" sz="6500" spc="40" dirty="0">
              <a:solidFill>
                <a:schemeClr val="bg1"/>
              </a:solidFill>
              <a:latin typeface="Suisse Int'l Mono" panose="020B0509000000000000" pitchFamily="49" charset="77"/>
              <a:cs typeface="Arial" panose="020B0604020202020204" pitchFamily="34" charset="0"/>
            </a:endParaRPr>
          </a:p>
        </p:txBody>
      </p:sp>
      <p:sp>
        <p:nvSpPr>
          <p:cNvPr id="9" name="TextBox 8">
            <a:extLst>
              <a:ext uri="{FF2B5EF4-FFF2-40B4-BE49-F238E27FC236}">
                <a16:creationId xmlns:a16="http://schemas.microsoft.com/office/drawing/2014/main" id="{06C3763C-B5AB-7845-8547-460176D4C036}"/>
              </a:ext>
            </a:extLst>
          </p:cNvPr>
          <p:cNvSpPr txBox="1"/>
          <p:nvPr/>
        </p:nvSpPr>
        <p:spPr>
          <a:xfrm>
            <a:off x="2781072" y="3082565"/>
            <a:ext cx="9247530" cy="2712153"/>
          </a:xfrm>
          <a:prstGeom prst="rect">
            <a:avLst/>
          </a:prstGeom>
          <a:noFill/>
          <a:ln>
            <a:noFill/>
          </a:ln>
        </p:spPr>
        <p:txBody>
          <a:bodyPr wrap="square" lIns="0" tIns="0" rIns="0" bIns="0" rtlCol="0">
            <a:spAutoFit/>
          </a:bodyPr>
          <a:lstStyle/>
          <a:p>
            <a:pPr lvl="0">
              <a:lnSpc>
                <a:spcPts val="7000"/>
              </a:lnSpc>
            </a:pPr>
            <a:r>
              <a:rPr lang="fr-FR" sz="6500" dirty="0">
                <a:ln>
                  <a:solidFill>
                    <a:srgbClr val="CCF5F4"/>
                  </a:solidFill>
                </a:ln>
                <a:noFill/>
                <a:latin typeface="Suisse Int'l Mono" panose="020B0509000000000000" pitchFamily="49" charset="77"/>
                <a:cs typeface="Arial" panose="020B0604020202020204" pitchFamily="34" charset="0"/>
              </a:rPr>
              <a:t>DÉVELOPPEMENT AXÉ SUR LES OBJECTIFS ET LES VALEURS</a:t>
            </a:r>
          </a:p>
        </p:txBody>
      </p:sp>
      <p:sp>
        <p:nvSpPr>
          <p:cNvPr id="11" name="TextBox 10">
            <a:extLst>
              <a:ext uri="{FF2B5EF4-FFF2-40B4-BE49-F238E27FC236}">
                <a16:creationId xmlns:a16="http://schemas.microsoft.com/office/drawing/2014/main" id="{FFFF2B51-7D16-904B-9280-2AFA73CD0274}"/>
              </a:ext>
            </a:extLst>
          </p:cNvPr>
          <p:cNvSpPr txBox="1"/>
          <p:nvPr/>
        </p:nvSpPr>
        <p:spPr>
          <a:xfrm>
            <a:off x="776304" y="354465"/>
            <a:ext cx="2234153" cy="1015663"/>
          </a:xfrm>
          <a:prstGeom prst="rect">
            <a:avLst/>
          </a:prstGeom>
          <a:noFill/>
        </p:spPr>
        <p:txBody>
          <a:bodyPr wrap="square" lIns="0" tIns="0" rIns="0" bIns="0" rtlCol="0">
            <a:spAutoFit/>
          </a:bodyPr>
          <a:lstStyle/>
          <a:p>
            <a:r>
              <a:rPr lang="fr-FR" sz="6600" spc="40" dirty="0">
                <a:solidFill>
                  <a:srgbClr val="CCF5F4"/>
                </a:solidFill>
                <a:latin typeface="Suisse Int'l Mono" panose="020B0509000000000000" pitchFamily="49" charset="77"/>
                <a:cs typeface="Arial" panose="020B0604020202020204" pitchFamily="34" charset="0"/>
              </a:rPr>
              <a:t>02</a:t>
            </a:r>
          </a:p>
        </p:txBody>
      </p:sp>
      <p:sp>
        <p:nvSpPr>
          <p:cNvPr id="12" name="TextBox 11">
            <a:extLst>
              <a:ext uri="{FF2B5EF4-FFF2-40B4-BE49-F238E27FC236}">
                <a16:creationId xmlns:a16="http://schemas.microsoft.com/office/drawing/2014/main" id="{F3C5FA3A-9818-5844-BFC4-CEDBB6F20C15}"/>
              </a:ext>
            </a:extLst>
          </p:cNvPr>
          <p:cNvSpPr txBox="1"/>
          <p:nvPr/>
        </p:nvSpPr>
        <p:spPr>
          <a:xfrm rot="16200000">
            <a:off x="74270" y="711985"/>
            <a:ext cx="1018947" cy="215444"/>
          </a:xfrm>
          <a:prstGeom prst="rect">
            <a:avLst/>
          </a:prstGeom>
          <a:noFill/>
        </p:spPr>
        <p:txBody>
          <a:bodyPr wrap="square" lIns="0" tIns="0" rIns="0" bIns="0" rtlCol="0">
            <a:spAutoFit/>
          </a:bodyPr>
          <a:lstStyle/>
          <a:p>
            <a:pPr algn="ctr"/>
            <a:r>
              <a:rPr lang="fr-FR" sz="1400">
                <a:solidFill>
                  <a:schemeClr val="bg1"/>
                </a:solidFill>
                <a:latin typeface="Suisse Int'l Mono" panose="020B0509000000000000" pitchFamily="49" charset="77"/>
              </a:rPr>
              <a:t>MODULE</a:t>
            </a:r>
          </a:p>
        </p:txBody>
      </p:sp>
      <p:sp>
        <p:nvSpPr>
          <p:cNvPr id="13" name="TextBox 12">
            <a:extLst>
              <a:ext uri="{FF2B5EF4-FFF2-40B4-BE49-F238E27FC236}">
                <a16:creationId xmlns:a16="http://schemas.microsoft.com/office/drawing/2014/main" id="{F6C12003-E109-7E43-A7D0-DB5D7A681301}"/>
              </a:ext>
            </a:extLst>
          </p:cNvPr>
          <p:cNvSpPr txBox="1"/>
          <p:nvPr/>
        </p:nvSpPr>
        <p:spPr>
          <a:xfrm>
            <a:off x="474646" y="4000187"/>
            <a:ext cx="2234153" cy="738664"/>
          </a:xfrm>
          <a:prstGeom prst="rect">
            <a:avLst/>
          </a:prstGeom>
          <a:noFill/>
        </p:spPr>
        <p:txBody>
          <a:bodyPr wrap="square" lIns="0" tIns="0" rIns="0" bIns="0" rtlCol="0">
            <a:spAutoFit/>
          </a:bodyPr>
          <a:lstStyle/>
          <a:p>
            <a:r>
              <a:rPr lang="fr-FR" sz="2400">
                <a:solidFill>
                  <a:srgbClr val="CCF5F4"/>
                </a:solidFill>
                <a:latin typeface="Suisse Int'l Mono" panose="020B0509000000000000" pitchFamily="49" charset="77"/>
              </a:rPr>
              <a:t>INFLUENCER</a:t>
            </a:r>
          </a:p>
          <a:p>
            <a:r>
              <a:rPr lang="fr-FR" sz="2400">
                <a:solidFill>
                  <a:srgbClr val="CCF5F4"/>
                </a:solidFill>
                <a:latin typeface="Suisse Int'l Mono" panose="020B0509000000000000" pitchFamily="49" charset="77"/>
              </a:rPr>
              <a:t>LA MUSIQUE</a:t>
            </a:r>
          </a:p>
        </p:txBody>
      </p:sp>
    </p:spTree>
    <p:extLst>
      <p:ext uri="{BB962C8B-B14F-4D97-AF65-F5344CB8AC3E}">
        <p14:creationId xmlns:p14="http://schemas.microsoft.com/office/powerpoint/2010/main" val="241137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0E444-31F5-1C43-8A1D-FB1702C7D6ED}"/>
              </a:ext>
            </a:extLst>
          </p:cNvPr>
          <p:cNvSpPr>
            <a:spLocks noGrp="1"/>
          </p:cNvSpPr>
          <p:nvPr>
            <p:ph sz="quarter" idx="10"/>
          </p:nvPr>
        </p:nvSpPr>
        <p:spPr/>
        <p:txBody>
          <a:bodyPr/>
          <a:lstStyle/>
          <a:p>
            <a:r>
              <a:rPr lang="fr-FR" dirty="0"/>
              <a:t>Réfléchissez à votre conversation de coaching entre pairs.</a:t>
            </a:r>
          </a:p>
          <a:p>
            <a:r>
              <a:rPr lang="fr-FR" dirty="0"/>
              <a:t>Créez un plan d’action qui servira de base à votre confiance et à l’engagement que vous prendrez une fois de retour au travail ; par exemple : avoir la conversation à l’issue de cet atelier de travail.</a:t>
            </a:r>
          </a:p>
          <a:p>
            <a:endParaRPr lang="en-GB" dirty="0"/>
          </a:p>
          <a:p>
            <a:endParaRPr lang="en-GB" dirty="0"/>
          </a:p>
          <a:p>
            <a:endParaRPr lang="en-GB" dirty="0"/>
          </a:p>
          <a:p>
            <a:endParaRPr lang="en-GB" dirty="0"/>
          </a:p>
          <a:p>
            <a:endParaRPr lang="en-GB" dirty="0"/>
          </a:p>
          <a:p>
            <a:endParaRPr lang="en-US" dirty="0"/>
          </a:p>
        </p:txBody>
      </p:sp>
      <p:sp>
        <p:nvSpPr>
          <p:cNvPr id="3" name="Content Placeholder 2">
            <a:extLst>
              <a:ext uri="{FF2B5EF4-FFF2-40B4-BE49-F238E27FC236}">
                <a16:creationId xmlns:a16="http://schemas.microsoft.com/office/drawing/2014/main" id="{956AF72D-0C2D-6648-A5E6-CAE854434B18}"/>
              </a:ext>
            </a:extLst>
          </p:cNvPr>
          <p:cNvSpPr>
            <a:spLocks noGrp="1"/>
          </p:cNvSpPr>
          <p:nvPr>
            <p:ph sz="quarter" idx="11"/>
          </p:nvPr>
        </p:nvSpPr>
        <p:spPr/>
        <p:txBody>
          <a:bodyPr/>
          <a:lstStyle/>
          <a:p>
            <a:r>
              <a:rPr lang="fr-FR"/>
              <a:t>PLAN D’ACTION</a:t>
            </a:r>
          </a:p>
          <a:p>
            <a:endParaRPr lang="en-US" dirty="0"/>
          </a:p>
        </p:txBody>
      </p:sp>
    </p:spTree>
    <p:extLst>
      <p:ext uri="{BB962C8B-B14F-4D97-AF65-F5344CB8AC3E}">
        <p14:creationId xmlns:p14="http://schemas.microsoft.com/office/powerpoint/2010/main" val="123395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32D294-082A-2F40-B6A1-C657967E2D05}"/>
              </a:ext>
            </a:extLst>
          </p:cNvPr>
          <p:cNvSpPr>
            <a:spLocks noGrp="1"/>
          </p:cNvSpPr>
          <p:nvPr>
            <p:ph sz="quarter" idx="10"/>
          </p:nvPr>
        </p:nvSpPr>
        <p:spPr/>
        <p:txBody>
          <a:bodyPr/>
          <a:lstStyle/>
          <a:p>
            <a:r>
              <a:rPr lang="fr-FR">
                <a:solidFill>
                  <a:srgbClr val="FF0000"/>
                </a:solidFill>
              </a:rPr>
              <a:t>Emplacement réservé pour tout support supplémentaire sur le sujet.</a:t>
            </a:r>
          </a:p>
        </p:txBody>
      </p:sp>
      <p:sp>
        <p:nvSpPr>
          <p:cNvPr id="3" name="Content Placeholder 2">
            <a:extLst>
              <a:ext uri="{FF2B5EF4-FFF2-40B4-BE49-F238E27FC236}">
                <a16:creationId xmlns:a16="http://schemas.microsoft.com/office/drawing/2014/main" id="{D30936E7-233F-8A4F-8839-7F0E0C1AAA3F}"/>
              </a:ext>
            </a:extLst>
          </p:cNvPr>
          <p:cNvSpPr>
            <a:spLocks noGrp="1"/>
          </p:cNvSpPr>
          <p:nvPr>
            <p:ph sz="quarter" idx="11"/>
          </p:nvPr>
        </p:nvSpPr>
        <p:spPr>
          <a:xfrm>
            <a:off x="442913" y="441325"/>
            <a:ext cx="2130605" cy="433388"/>
          </a:xfrm>
        </p:spPr>
        <p:txBody>
          <a:bodyPr/>
          <a:lstStyle/>
          <a:p>
            <a:r>
              <a:rPr lang="fr-FR" dirty="0"/>
              <a:t>SUPPORT SUPPLÉMENTAIRE</a:t>
            </a:r>
          </a:p>
        </p:txBody>
      </p:sp>
    </p:spTree>
    <p:extLst>
      <p:ext uri="{BB962C8B-B14F-4D97-AF65-F5344CB8AC3E}">
        <p14:creationId xmlns:p14="http://schemas.microsoft.com/office/powerpoint/2010/main" val="116875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F381606-CDDA-154A-8E5F-98BF04D2370E}"/>
              </a:ext>
            </a:extLst>
          </p:cNvPr>
          <p:cNvSpPr>
            <a:spLocks noGrp="1"/>
          </p:cNvSpPr>
          <p:nvPr>
            <p:ph sz="quarter" idx="10"/>
          </p:nvPr>
        </p:nvSpPr>
        <p:spPr/>
        <p:txBody>
          <a:bodyPr/>
          <a:lstStyle/>
          <a:p>
            <a:r>
              <a:rPr lang="fr-FR"/>
              <a:t>Partagez un engagement ou un stimulus qui a raisonné en vous.</a:t>
            </a:r>
          </a:p>
          <a:p>
            <a:pPr mar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RÉFLEXIONS FINALES</a:t>
            </a:r>
          </a:p>
        </p:txBody>
      </p:sp>
    </p:spTree>
    <p:extLst>
      <p:ext uri="{BB962C8B-B14F-4D97-AF65-F5344CB8AC3E}">
        <p14:creationId xmlns:p14="http://schemas.microsoft.com/office/powerpoint/2010/main" val="2104331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fr-FR" dirty="0"/>
              <a:t>Qu’avez‑vous aimé ?</a:t>
            </a:r>
          </a:p>
          <a:p>
            <a:pPr lvl="0"/>
            <a:r>
              <a:rPr lang="fr-FR" dirty="0"/>
              <a:t>Qu’avez‑vous appris ?</a:t>
            </a:r>
          </a:p>
          <a:p>
            <a:pPr lvl="0"/>
            <a:r>
              <a:rPr lang="fr-FR" dirty="0"/>
              <a:t>Que voudriez-vous améliorer ?</a:t>
            </a:r>
          </a:p>
          <a:p>
            <a:pPr marL="0" lvl="0" indent="0">
              <a:buNone/>
            </a:pPr>
            <a:endParaRPr lang="en-GB" dirty="0"/>
          </a:p>
          <a:p>
            <a:pPr lvl="0"/>
            <a:endParaRPr lang="en-GB" dirty="0"/>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FEEDBACK</a:t>
            </a:r>
          </a:p>
        </p:txBody>
      </p:sp>
    </p:spTree>
    <p:extLst>
      <p:ext uri="{BB962C8B-B14F-4D97-AF65-F5344CB8AC3E}">
        <p14:creationId xmlns:p14="http://schemas.microsoft.com/office/powerpoint/2010/main" val="38238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ED3AB0-506A-E144-B3EF-84CE190140E7}"/>
              </a:ext>
            </a:extLst>
          </p:cNvPr>
          <p:cNvSpPr/>
          <p:nvPr/>
        </p:nvSpPr>
        <p:spPr>
          <a:xfrm>
            <a:off x="2781072" y="2472987"/>
            <a:ext cx="7946631" cy="2548994"/>
          </a:xfrm>
          <a:prstGeom prst="rect">
            <a:avLst/>
          </a:prstGeom>
        </p:spPr>
        <p:txBody>
          <a:bodyPr wrap="none" lIns="0" tIns="0" rIns="0" bIns="0" anchor="t">
            <a:noAutofit/>
          </a:bodyPr>
          <a:lstStyle/>
          <a:p>
            <a:pPr>
              <a:lnSpc>
                <a:spcPts val="7000"/>
              </a:lnSpc>
            </a:pPr>
            <a:r>
              <a:rPr lang="fr-FR" sz="6600" dirty="0">
                <a:solidFill>
                  <a:schemeClr val="bg1"/>
                </a:solidFill>
                <a:latin typeface="Suisse Int'l Mono" panose="020B0509000000000000" pitchFamily="49" charset="77"/>
                <a:cs typeface="Arial" panose="020B0604020202020204" pitchFamily="34" charset="0"/>
              </a:rPr>
              <a:t>MERCI</a:t>
            </a:r>
          </a:p>
          <a:p>
            <a:pPr>
              <a:lnSpc>
                <a:spcPts val="7000"/>
              </a:lnSpc>
            </a:pPr>
            <a:r>
              <a:rPr lang="fr-FR" sz="6600" dirty="0">
                <a:ln>
                  <a:solidFill>
                    <a:srgbClr val="CCF5F4"/>
                  </a:solidFill>
                </a:ln>
                <a:noFill/>
                <a:latin typeface="Suisse Int'l Mono" panose="020B0509000000000000" pitchFamily="49" charset="77"/>
                <a:cs typeface="Arial" panose="020B0604020202020204" pitchFamily="34" charset="0"/>
              </a:rPr>
              <a:t>&amp;  AU REVOIR</a:t>
            </a:r>
          </a:p>
          <a:p>
            <a:pPr>
              <a:lnSpc>
                <a:spcPts val="7000"/>
              </a:lnSpc>
            </a:pPr>
            <a:endParaRPr lang="en-US" sz="6600" spc="40" dirty="0">
              <a:solidFill>
                <a:srgbClr val="FEEECA"/>
              </a:solidFill>
              <a:latin typeface="Suisse Int'l Mono" panose="020B0509000000000000" pitchFamily="49" charset="77"/>
              <a:cs typeface="Arial" panose="020B0604020202020204" pitchFamily="34" charset="0"/>
            </a:endParaRPr>
          </a:p>
        </p:txBody>
      </p:sp>
      <p:sp>
        <p:nvSpPr>
          <p:cNvPr id="5" name="TextBox 4">
            <a:extLst>
              <a:ext uri="{FF2B5EF4-FFF2-40B4-BE49-F238E27FC236}">
                <a16:creationId xmlns:a16="http://schemas.microsoft.com/office/drawing/2014/main" id="{72BF6570-E09C-3C43-BF3C-0ADB44A09107}"/>
              </a:ext>
            </a:extLst>
          </p:cNvPr>
          <p:cNvSpPr txBox="1"/>
          <p:nvPr/>
        </p:nvSpPr>
        <p:spPr>
          <a:xfrm>
            <a:off x="474646" y="4000187"/>
            <a:ext cx="2234153" cy="738664"/>
          </a:xfrm>
          <a:prstGeom prst="rect">
            <a:avLst/>
          </a:prstGeom>
          <a:noFill/>
        </p:spPr>
        <p:txBody>
          <a:bodyPr wrap="square" lIns="0" tIns="0" rIns="0" bIns="0" rtlCol="0">
            <a:spAutoFit/>
          </a:bodyPr>
          <a:lstStyle/>
          <a:p>
            <a:r>
              <a:rPr lang="fr-FR" sz="2400">
                <a:solidFill>
                  <a:srgbClr val="CCF5F4"/>
                </a:solidFill>
                <a:latin typeface="Suisse Int'l Mono" panose="020B0509000000000000" pitchFamily="49" charset="77"/>
              </a:rPr>
              <a:t>INFLUENCER</a:t>
            </a:r>
          </a:p>
          <a:p>
            <a:r>
              <a:rPr lang="fr-FR" sz="2400">
                <a:solidFill>
                  <a:srgbClr val="CCF5F4"/>
                </a:solidFill>
                <a:latin typeface="Suisse Int'l Mono" panose="020B0509000000000000" pitchFamily="49" charset="77"/>
              </a:rPr>
              <a:t>LA MUSIQUE</a:t>
            </a:r>
          </a:p>
        </p:txBody>
      </p:sp>
      <p:sp>
        <p:nvSpPr>
          <p:cNvPr id="4" name="Rectangle 3">
            <a:extLst>
              <a:ext uri="{FF2B5EF4-FFF2-40B4-BE49-F238E27FC236}">
                <a16:creationId xmlns:a16="http://schemas.microsoft.com/office/drawing/2014/main" id="{7964907C-E4E7-5E47-84C0-DF6550A0D408}"/>
              </a:ext>
            </a:extLst>
          </p:cNvPr>
          <p:cNvSpPr/>
          <p:nvPr/>
        </p:nvSpPr>
        <p:spPr>
          <a:xfrm>
            <a:off x="278296" y="6228522"/>
            <a:ext cx="1789043" cy="304800"/>
          </a:xfrm>
          <a:prstGeom prst="rect">
            <a:avLst/>
          </a:prstGeom>
          <a:solidFill>
            <a:srgbClr val="2B4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C0AF"/>
              </a:solidFill>
            </a:endParaRPr>
          </a:p>
        </p:txBody>
      </p:sp>
      <p:pic>
        <p:nvPicPr>
          <p:cNvPr id="6" name="Picture 5">
            <a:extLst>
              <a:ext uri="{FF2B5EF4-FFF2-40B4-BE49-F238E27FC236}">
                <a16:creationId xmlns:a16="http://schemas.microsoft.com/office/drawing/2014/main" id="{832ADBFC-9854-D548-89D6-962D3847B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p:spPr>
      </p:pic>
      <p:sp>
        <p:nvSpPr>
          <p:cNvPr id="7" name="TextBox 6">
            <a:extLst>
              <a:ext uri="{FF2B5EF4-FFF2-40B4-BE49-F238E27FC236}">
                <a16:creationId xmlns:a16="http://schemas.microsoft.com/office/drawing/2014/main" id="{6E784EDE-6C8C-0940-B76E-6AB6BB26CE39}"/>
              </a:ext>
            </a:extLst>
          </p:cNvPr>
          <p:cNvSpPr txBox="1"/>
          <p:nvPr/>
        </p:nvSpPr>
        <p:spPr>
          <a:xfrm>
            <a:off x="2781072" y="499252"/>
            <a:ext cx="1938616" cy="169277"/>
          </a:xfrm>
          <a:prstGeom prst="rect">
            <a:avLst/>
          </a:prstGeom>
          <a:noFill/>
        </p:spPr>
        <p:txBody>
          <a:bodyPr wrap="square" lIns="0" tIns="0" rIns="0" bIns="0" rtlCol="0">
            <a:spAutoFit/>
          </a:bodyPr>
          <a:lstStyle/>
          <a:p>
            <a:r>
              <a:rPr lang="fr-FR" sz="1100">
                <a:solidFill>
                  <a:schemeClr val="bg1"/>
                </a:solidFill>
                <a:latin typeface="Suisse Int'l Mono" panose="020B0509000000000000" pitchFamily="49" charset="77"/>
              </a:rPr>
              <a:t>THINK.DO.SPRINTS.</a:t>
            </a:r>
          </a:p>
        </p:txBody>
      </p:sp>
    </p:spTree>
    <p:extLst>
      <p:ext uri="{BB962C8B-B14F-4D97-AF65-F5344CB8AC3E}">
        <p14:creationId xmlns:p14="http://schemas.microsoft.com/office/powerpoint/2010/main" val="2438839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79A8D-F428-A644-A669-F5778036C9C6}"/>
              </a:ext>
            </a:extLst>
          </p:cNvPr>
          <p:cNvSpPr>
            <a:spLocks noGrp="1"/>
          </p:cNvSpPr>
          <p:nvPr>
            <p:ph sz="quarter" idx="10"/>
          </p:nvPr>
        </p:nvSpPr>
        <p:spPr>
          <a:xfrm>
            <a:off x="2755932" y="367104"/>
            <a:ext cx="8247348" cy="4314963"/>
          </a:xfrm>
        </p:spPr>
        <p:txBody>
          <a:bodyPr lIns="0" tIns="0" rIns="0" bIns="0"/>
          <a:lstStyle/>
          <a:p>
            <a:pPr>
              <a:lnSpc>
                <a:spcPts val="2400"/>
              </a:lnSpc>
              <a:spcBef>
                <a:spcPts val="0"/>
              </a:spcBef>
            </a:pPr>
            <a:r>
              <a:rPr lang="fr-FR" sz="1200" dirty="0"/>
              <a:t>Bienvenue dans le module </a:t>
            </a:r>
            <a:r>
              <a:rPr lang="fr-FR" sz="1200" b="1" dirty="0" err="1"/>
              <a:t>Think.Do.Sprints</a:t>
            </a:r>
            <a:r>
              <a:rPr lang="fr-FR" sz="1200" dirty="0"/>
              <a:t>. Le moment est venu pour vous de réfléchir à de nouvelles façons de travailler, et de les expérimenter. L’objectif est de vous apporter la confiance nécessaire à l’adoption de nouvelles pratiques qui auront une influence positive sur votre quotidien au sein de Sony Music. </a:t>
            </a:r>
          </a:p>
          <a:p>
            <a:pPr>
              <a:lnSpc>
                <a:spcPts val="2400"/>
              </a:lnSpc>
              <a:spcBef>
                <a:spcPts val="0"/>
              </a:spcBef>
            </a:pPr>
            <a:endParaRPr lang="en-GB" sz="1200" dirty="0"/>
          </a:p>
          <a:p>
            <a:pPr>
              <a:lnSpc>
                <a:spcPts val="2400"/>
              </a:lnSpc>
              <a:spcBef>
                <a:spcPts val="0"/>
              </a:spcBef>
            </a:pPr>
            <a:r>
              <a:rPr lang="fr-FR" sz="1200" dirty="0"/>
              <a:t>Afin de vous permettre de tirer le meilleur parti de cette session, réfléchissez à une conversation que vous n’avez pas encore eue mais qui, si vous choisissiez de l’avoir, pourrait influencer de façon positive votre réussite. </a:t>
            </a:r>
          </a:p>
          <a:p>
            <a:pPr>
              <a:lnSpc>
                <a:spcPts val="2400"/>
              </a:lnSpc>
              <a:spcBef>
                <a:spcPts val="0"/>
              </a:spcBef>
            </a:pPr>
            <a:endParaRPr lang="en-GB" sz="1200" dirty="0"/>
          </a:p>
          <a:p>
            <a:pPr>
              <a:lnSpc>
                <a:spcPts val="2400"/>
              </a:lnSpc>
              <a:spcBef>
                <a:spcPts val="0"/>
              </a:spcBef>
            </a:pPr>
            <a:r>
              <a:rPr lang="fr-FR" sz="1200" dirty="0"/>
              <a:t>Vous trouverez ci‑dessous deux scénarios susceptibles de susciter votre réflexion. Soyez prêt à discuter de l’un </a:t>
            </a:r>
            <a:br>
              <a:rPr lang="fr-FR" sz="1200" dirty="0"/>
            </a:br>
            <a:r>
              <a:rPr lang="fr-FR" sz="1200" dirty="0"/>
              <a:t>de ces deux scénarios, ou de la conversation que vous aurez choisie, avec les autres participants de cet atelier </a:t>
            </a:r>
            <a:br>
              <a:rPr lang="fr-FR" sz="1200" dirty="0"/>
            </a:br>
            <a:r>
              <a:rPr lang="fr-FR" sz="1200" dirty="0"/>
              <a:t>de travail.</a:t>
            </a:r>
          </a:p>
          <a:p>
            <a:pPr>
              <a:lnSpc>
                <a:spcPts val="2400"/>
              </a:lnSpc>
              <a:spcBef>
                <a:spcPts val="0"/>
              </a:spcBef>
            </a:pPr>
            <a:endParaRPr lang="en-GB" sz="1200" dirty="0"/>
          </a:p>
          <a:p>
            <a:pPr marL="684000" lvl="1" indent="0">
              <a:lnSpc>
                <a:spcPts val="2400"/>
              </a:lnSpc>
              <a:spcBef>
                <a:spcPts val="0"/>
              </a:spcBef>
              <a:buNone/>
            </a:pPr>
            <a:r>
              <a:rPr lang="fr-FR" sz="1200" dirty="0">
                <a:solidFill>
                  <a:srgbClr val="2B42D4"/>
                </a:solidFill>
              </a:rPr>
              <a:t>• Je suis bon dans mon travail mais le rôle que j’occupe ne me permet pas d’utiliser totalement l’ensemble de mes points forts. J’ai parfois l’impression d’aller à l’encontre de mes valeurs. J’aime travailler en équipe et sentir l’énergie transmise par les autres, mais le rôle que j’occupe m’isole, ce qui me démotive. Je veux pouvoir explorer une nouvelle carrière qui serait davantage alignée sur mes valeurs.</a:t>
            </a:r>
          </a:p>
          <a:p>
            <a:pPr marL="684000" lvl="1" indent="0">
              <a:lnSpc>
                <a:spcPts val="2400"/>
              </a:lnSpc>
              <a:spcBef>
                <a:spcPts val="0"/>
              </a:spcBef>
              <a:buNone/>
            </a:pPr>
            <a:r>
              <a:rPr lang="fr-FR" sz="1200" dirty="0">
                <a:solidFill>
                  <a:srgbClr val="2B42D4"/>
                </a:solidFill>
              </a:rPr>
              <a:t>• J’ai des relations convenables avec mon responsable, mais nous ne passons pas beaucoup de temps à discuter de mon futur développement. Je veux pouvoir parler davantage des options dont je dispose et développer un planning motivant qui me permette d’atteindre mes ambitions.</a:t>
            </a:r>
          </a:p>
          <a:p>
            <a:pPr>
              <a:lnSpc>
                <a:spcPts val="2400"/>
              </a:lnSpc>
              <a:spcBef>
                <a:spcPts val="0"/>
              </a:spcBef>
            </a:pPr>
            <a:endParaRPr lang="en-GB" sz="1200" dirty="0"/>
          </a:p>
        </p:txBody>
      </p:sp>
      <p:sp>
        <p:nvSpPr>
          <p:cNvPr id="4" name="Content Placeholder 3">
            <a:extLst>
              <a:ext uri="{FF2B5EF4-FFF2-40B4-BE49-F238E27FC236}">
                <a16:creationId xmlns:a16="http://schemas.microsoft.com/office/drawing/2014/main" id="{31A4D59C-A7A4-E841-B9D6-3D54EDEB8265}"/>
              </a:ext>
            </a:extLst>
          </p:cNvPr>
          <p:cNvSpPr>
            <a:spLocks noGrp="1"/>
          </p:cNvSpPr>
          <p:nvPr>
            <p:ph sz="quarter" idx="11"/>
          </p:nvPr>
        </p:nvSpPr>
        <p:spPr/>
        <p:txBody>
          <a:bodyPr/>
          <a:lstStyle/>
          <a:p>
            <a:r>
              <a:rPr lang="fr-FR"/>
              <a:t>TRAVAIL PRÉPARATOIRE</a:t>
            </a:r>
          </a:p>
        </p:txBody>
      </p:sp>
    </p:spTree>
    <p:extLst>
      <p:ext uri="{BB962C8B-B14F-4D97-AF65-F5344CB8AC3E}">
        <p14:creationId xmlns:p14="http://schemas.microsoft.com/office/powerpoint/2010/main" val="114439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r>
              <a:rPr lang="fr-FR" dirty="0"/>
              <a:t>Cristallisez vos objectifs et vos valeurs de sorte à pouvoir les partager et les utiliser comme guides dans votre vie quotidienne, et encouragez les autres à en faire de même. </a:t>
            </a:r>
          </a:p>
          <a:p>
            <a:endParaRPr lang="en-GB" dirty="0">
              <a:ea typeface="Vista Sans OT Book" charset="0"/>
              <a:cs typeface="Vista Sans OT Book" charset="0"/>
            </a:endParaRPr>
          </a:p>
          <a:p>
            <a:r>
              <a:rPr lang="fr-FR" dirty="0"/>
              <a:t>Nos objectifs et nos valeurs reflètent ce qui est important à nos yeux ; nos motivations personnelles et les fondamentaux qui nous animent chaque jour. Lorsque nos valeurs sont respectées, nous donnons le meilleur de nous‑mêmes et nous sentons épanouis.</a:t>
            </a:r>
          </a:p>
        </p:txBody>
      </p:sp>
      <p:sp>
        <p:nvSpPr>
          <p:cNvPr id="2" name="Content Placeholder 1">
            <a:extLst>
              <a:ext uri="{FF2B5EF4-FFF2-40B4-BE49-F238E27FC236}">
                <a16:creationId xmlns:a16="http://schemas.microsoft.com/office/drawing/2014/main" id="{A35A59EE-A064-824C-9290-C1A99295582B}"/>
              </a:ext>
            </a:extLst>
          </p:cNvPr>
          <p:cNvSpPr>
            <a:spLocks noGrp="1"/>
          </p:cNvSpPr>
          <p:nvPr>
            <p:ph sz="quarter" idx="11"/>
          </p:nvPr>
        </p:nvSpPr>
        <p:spPr/>
        <p:txBody>
          <a:bodyPr/>
          <a:lstStyle/>
          <a:p>
            <a:r>
              <a:rPr lang="fr-FR" dirty="0"/>
              <a:t>OBJECTIF DE </a:t>
            </a:r>
            <a:br>
              <a:rPr lang="fr-FR" dirty="0"/>
            </a:br>
            <a:r>
              <a:rPr lang="fr-FR" dirty="0"/>
              <a:t>LA SESSION</a:t>
            </a:r>
          </a:p>
          <a:p>
            <a:r>
              <a:rPr lang="fr-FR" dirty="0"/>
              <a:t>PRÉCEPTE</a:t>
            </a:r>
          </a:p>
          <a:p>
            <a:endParaRPr lang="en-US" dirty="0"/>
          </a:p>
          <a:p>
            <a:endParaRPr lang="en-US" dirty="0"/>
          </a:p>
          <a:p>
            <a:endParaRPr lang="en-US" dirty="0"/>
          </a:p>
          <a:p>
            <a:r>
              <a:rPr lang="fr-FR" dirty="0"/>
              <a:t>VUE D’ENSEMBLE</a:t>
            </a:r>
          </a:p>
        </p:txBody>
      </p:sp>
    </p:spTree>
    <p:extLst>
      <p:ext uri="{BB962C8B-B14F-4D97-AF65-F5344CB8AC3E}">
        <p14:creationId xmlns:p14="http://schemas.microsoft.com/office/powerpoint/2010/main" val="31122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91004BBB-276D-B540-B558-C5705DEF7656}"/>
              </a:ext>
            </a:extLst>
          </p:cNvPr>
          <p:cNvSpPr>
            <a:spLocks noGrp="1"/>
          </p:cNvSpPr>
          <p:nvPr>
            <p:ph sz="quarter" idx="10"/>
          </p:nvPr>
        </p:nvSpPr>
        <p:spPr>
          <a:xfrm>
            <a:off x="2755932" y="367105"/>
            <a:ext cx="8266784" cy="5608026"/>
          </a:xfrm>
        </p:spPr>
        <p:txBody>
          <a:bodyPr lIns="0" tIns="0" rIns="0" bIns="0"/>
          <a:lstStyle/>
          <a:p>
            <a:pPr marL="0" indent="0">
              <a:buNone/>
            </a:pPr>
            <a:r>
              <a:rPr lang="fr-FR" sz="2300" b="1" dirty="0"/>
              <a:t>À l’issue de cette session vous aurez acquis les apprentissages suivants : </a:t>
            </a:r>
          </a:p>
          <a:p>
            <a:pPr marL="0" indent="0">
              <a:buNone/>
            </a:pPr>
            <a:endParaRPr lang="en-US" sz="2300" dirty="0"/>
          </a:p>
          <a:p>
            <a:pPr marL="540000" lvl="0" indent="-540000">
              <a:lnSpc>
                <a:spcPts val="3300"/>
              </a:lnSpc>
              <a:spcBef>
                <a:spcPts val="1000"/>
              </a:spcBef>
            </a:pPr>
            <a:r>
              <a:rPr lang="fr-FR" sz="2300" dirty="0"/>
              <a:t>Avoir des conversations de développement qui comptent, qui soient de meilleure qualité et qui placent les objectifs et les valeurs au centre de toutes les interactions.</a:t>
            </a:r>
          </a:p>
          <a:p>
            <a:pPr marL="540000" lvl="0" indent="-540000">
              <a:lnSpc>
                <a:spcPts val="3300"/>
              </a:lnSpc>
              <a:spcBef>
                <a:spcPts val="1000"/>
              </a:spcBef>
            </a:pPr>
            <a:r>
              <a:rPr lang="fr-FR" sz="2300" dirty="0"/>
              <a:t>Apprendre à passer outre les croyances limitantes qui vous empêchent d’exprimer votre potentiel.</a:t>
            </a:r>
          </a:p>
          <a:p>
            <a:pPr marL="540000" indent="-540000">
              <a:lnSpc>
                <a:spcPts val="3300"/>
              </a:lnSpc>
              <a:spcBef>
                <a:spcPts val="1000"/>
              </a:spcBef>
            </a:pPr>
            <a:r>
              <a:rPr lang="fr-FR" sz="2300" dirty="0"/>
              <a:t>Articuler vos valeurs et ce qui compte pour vous.</a:t>
            </a:r>
          </a:p>
          <a:p>
            <a:pPr marL="540000" lvl="0" indent="-540000">
              <a:lnSpc>
                <a:spcPts val="3300"/>
              </a:lnSpc>
              <a:spcBef>
                <a:spcPts val="1000"/>
              </a:spcBef>
            </a:pPr>
            <a:r>
              <a:rPr lang="fr-FR" sz="2300" dirty="0"/>
              <a:t>Identifier la façon dont vos valeurs transparaissent au travail, de quelle façon les faire vivre au quotidien et l’impact que cela pourrait avoir sur les autres.</a:t>
            </a:r>
          </a:p>
          <a:p>
            <a:pPr marL="540000" indent="-540000">
              <a:lnSpc>
                <a:spcPts val="3300"/>
              </a:lnSpc>
              <a:spcBef>
                <a:spcPts val="1000"/>
              </a:spcBef>
            </a:pPr>
            <a:endParaRPr lang="en-US" sz="2300" dirty="0"/>
          </a:p>
          <a:p>
            <a:pPr marL="540000" indent="-540000">
              <a:lnSpc>
                <a:spcPts val="3300"/>
              </a:lnSpc>
              <a:spcBef>
                <a:spcPts val="1000"/>
              </a:spcBef>
            </a:pPr>
            <a:endParaRPr lang="en-US" sz="2300" dirty="0"/>
          </a:p>
          <a:p>
            <a:endParaRPr lang="en-US" sz="2300" dirty="0"/>
          </a:p>
          <a:p>
            <a:endParaRPr lang="en-GB" sz="2300" dirty="0"/>
          </a:p>
        </p:txBody>
      </p:sp>
      <p:sp>
        <p:nvSpPr>
          <p:cNvPr id="2" name="Content Placeholder 1">
            <a:extLst>
              <a:ext uri="{FF2B5EF4-FFF2-40B4-BE49-F238E27FC236}">
                <a16:creationId xmlns:a16="http://schemas.microsoft.com/office/drawing/2014/main" id="{CCEB9DAC-63B8-3949-BF35-477D705048A7}"/>
              </a:ext>
            </a:extLst>
          </p:cNvPr>
          <p:cNvSpPr>
            <a:spLocks noGrp="1"/>
          </p:cNvSpPr>
          <p:nvPr>
            <p:ph sz="quarter" idx="11"/>
          </p:nvPr>
        </p:nvSpPr>
        <p:spPr/>
        <p:txBody>
          <a:bodyPr/>
          <a:lstStyle/>
          <a:p>
            <a:r>
              <a:rPr lang="fr-FR" dirty="0"/>
              <a:t>ABOUTISSEMENTS </a:t>
            </a:r>
            <a:br>
              <a:rPr lang="fr-FR" dirty="0"/>
            </a:br>
            <a:r>
              <a:rPr lang="fr-FR" dirty="0"/>
              <a:t>DE LA SESSION</a:t>
            </a:r>
          </a:p>
        </p:txBody>
      </p:sp>
    </p:spTree>
    <p:extLst>
      <p:ext uri="{BB962C8B-B14F-4D97-AF65-F5344CB8AC3E}">
        <p14:creationId xmlns:p14="http://schemas.microsoft.com/office/powerpoint/2010/main" val="34820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lvl="0"/>
            <a:r>
              <a:rPr lang="fr-FR"/>
              <a:t>Des conversations de développement qui comptent.</a:t>
            </a:r>
          </a:p>
          <a:p>
            <a:pPr lvl="0"/>
            <a:r>
              <a:rPr lang="fr-FR"/>
              <a:t>Croyances limitantes et croyances libératrices.</a:t>
            </a:r>
          </a:p>
          <a:p>
            <a:pPr lvl="0"/>
            <a:r>
              <a:rPr lang="fr-FR"/>
              <a:t>Comment nous limitons nos croyances.</a:t>
            </a:r>
          </a:p>
          <a:p>
            <a:pPr lvl="0"/>
            <a:r>
              <a:rPr lang="fr-FR"/>
              <a:t>Identifier nos valeurs.</a:t>
            </a:r>
          </a:p>
          <a:p>
            <a:pPr lvl="0"/>
            <a:r>
              <a:rPr lang="fr-FR"/>
              <a:t>Aligner les valeurs pour exploiter les opportunités de développement créatif.</a:t>
            </a:r>
          </a:p>
          <a:p>
            <a:pPr lvl="0"/>
            <a:r>
              <a:rPr lang="fr-FR"/>
              <a:t>Mise en pratique. </a:t>
            </a:r>
          </a:p>
          <a:p>
            <a:pPr lvl="0"/>
            <a:r>
              <a:rPr lang="fr-FR"/>
              <a:t>Plan d’action. </a:t>
            </a:r>
          </a:p>
          <a:p>
            <a:pPr marL="0" indent="0">
              <a:buNone/>
            </a:pPr>
            <a:endParaRPr lang="en-GB" dirty="0"/>
          </a:p>
          <a:p>
            <a:endParaRPr lang="en-GB" dirty="0"/>
          </a:p>
        </p:txBody>
      </p:sp>
      <p:sp>
        <p:nvSpPr>
          <p:cNvPr id="2" name="Content Placeholder 1">
            <a:extLst>
              <a:ext uri="{FF2B5EF4-FFF2-40B4-BE49-F238E27FC236}">
                <a16:creationId xmlns:a16="http://schemas.microsoft.com/office/drawing/2014/main" id="{CB932D84-1CD0-9E46-985E-9545B11441D9}"/>
              </a:ext>
            </a:extLst>
          </p:cNvPr>
          <p:cNvSpPr>
            <a:spLocks noGrp="1"/>
          </p:cNvSpPr>
          <p:nvPr>
            <p:ph sz="quarter" idx="11"/>
          </p:nvPr>
        </p:nvSpPr>
        <p:spPr/>
        <p:txBody>
          <a:bodyPr/>
          <a:lstStyle/>
          <a:p>
            <a:r>
              <a:rPr lang="fr-FR" dirty="0"/>
              <a:t>PROGRAMME POUR LES</a:t>
            </a:r>
            <a:br>
              <a:rPr lang="fr-FR" dirty="0"/>
            </a:br>
            <a:r>
              <a:rPr lang="fr-FR" dirty="0"/>
              <a:t>3 PROCHAINES </a:t>
            </a:r>
            <a:br>
              <a:rPr lang="fr-FR" dirty="0"/>
            </a:br>
            <a:r>
              <a:rPr lang="fr-FR" dirty="0"/>
              <a:t>HEURES</a:t>
            </a:r>
            <a:r>
              <a:rPr lang="en-GB" dirty="0"/>
              <a:t>…</a:t>
            </a:r>
            <a:endParaRPr lang="fr-FR" dirty="0"/>
          </a:p>
        </p:txBody>
      </p:sp>
    </p:spTree>
    <p:extLst>
      <p:ext uri="{BB962C8B-B14F-4D97-AF65-F5344CB8AC3E}">
        <p14:creationId xmlns:p14="http://schemas.microsoft.com/office/powerpoint/2010/main" val="57896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r>
              <a:rPr lang="fr-FR" dirty="0"/>
              <a:t>Quel est votre nom ?</a:t>
            </a:r>
          </a:p>
          <a:p>
            <a:r>
              <a:rPr lang="fr-FR" dirty="0"/>
              <a:t>Quel est votre rôle ?</a:t>
            </a:r>
          </a:p>
          <a:p>
            <a:pPr lvl="0"/>
            <a:r>
              <a:rPr lang="fr-FR" dirty="0"/>
              <a:t>Nommez une valeur que vous savez posséder ou qui vous correspond avec certitude.</a:t>
            </a:r>
          </a:p>
        </p:txBody>
      </p:sp>
      <p:sp>
        <p:nvSpPr>
          <p:cNvPr id="2" name="Content Placeholder 1">
            <a:extLst>
              <a:ext uri="{FF2B5EF4-FFF2-40B4-BE49-F238E27FC236}">
                <a16:creationId xmlns:a16="http://schemas.microsoft.com/office/drawing/2014/main" id="{2CAAAE3B-1967-374E-9E85-DA8DBAE41A82}"/>
              </a:ext>
            </a:extLst>
          </p:cNvPr>
          <p:cNvSpPr>
            <a:spLocks noGrp="1"/>
          </p:cNvSpPr>
          <p:nvPr>
            <p:ph sz="quarter" idx="11"/>
          </p:nvPr>
        </p:nvSpPr>
        <p:spPr/>
        <p:txBody>
          <a:bodyPr/>
          <a:lstStyle/>
          <a:p>
            <a:r>
              <a:rPr lang="fr-FR" dirty="0"/>
              <a:t>QUI SUIS‑JE ?</a:t>
            </a:r>
          </a:p>
        </p:txBody>
      </p:sp>
    </p:spTree>
    <p:extLst>
      <p:ext uri="{BB962C8B-B14F-4D97-AF65-F5344CB8AC3E}">
        <p14:creationId xmlns:p14="http://schemas.microsoft.com/office/powerpoint/2010/main" val="120933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F2F5-2847-AD44-A5E8-CFED8C74770C}"/>
              </a:ext>
            </a:extLst>
          </p:cNvPr>
          <p:cNvSpPr txBox="1"/>
          <p:nvPr/>
        </p:nvSpPr>
        <p:spPr>
          <a:xfrm>
            <a:off x="1164211" y="843103"/>
            <a:ext cx="7060676" cy="2595582"/>
          </a:xfrm>
          <a:prstGeom prst="rect">
            <a:avLst/>
          </a:prstGeom>
          <a:noFill/>
        </p:spPr>
        <p:txBody>
          <a:bodyPr wrap="square" lIns="0" tIns="0" rIns="0" bIns="0" rtlCol="0">
            <a:spAutoFit/>
          </a:bodyPr>
          <a:lstStyle/>
          <a:p>
            <a:pPr lvl="0">
              <a:lnSpc>
                <a:spcPts val="7000"/>
              </a:lnSpc>
            </a:pPr>
            <a:r>
              <a:rPr lang="fr-FR" sz="5000" dirty="0">
                <a:solidFill>
                  <a:srgbClr val="CCF5F4"/>
                </a:solidFill>
                <a:latin typeface="Suisse Int'l Mono" panose="020B0509000000000000" pitchFamily="49" charset="77"/>
                <a:cs typeface="Arial" panose="020B0604020202020204" pitchFamily="34" charset="0"/>
              </a:rPr>
              <a:t>LE MANIFESTE DE L’ACCÉLÉRATEUR</a:t>
            </a:r>
          </a:p>
          <a:p>
            <a:endParaRPr lang="en-US" sz="5000" dirty="0">
              <a:solidFill>
                <a:srgbClr val="CCF5F4"/>
              </a:solidFill>
            </a:endParaRPr>
          </a:p>
        </p:txBody>
      </p:sp>
      <p:pic>
        <p:nvPicPr>
          <p:cNvPr id="5" name="Picture 4">
            <a:extLst>
              <a:ext uri="{FF2B5EF4-FFF2-40B4-BE49-F238E27FC236}">
                <a16:creationId xmlns:a16="http://schemas.microsoft.com/office/drawing/2014/main" id="{866D19B8-D528-A24F-A06D-2614EE222F02}"/>
              </a:ext>
            </a:extLst>
          </p:cNvPr>
          <p:cNvPicPr>
            <a:picLocks noChangeAspect="1"/>
          </p:cNvPicPr>
          <p:nvPr/>
        </p:nvPicPr>
        <p:blipFill>
          <a:blip r:embed="rId3"/>
          <a:stretch>
            <a:fillRect/>
          </a:stretch>
        </p:blipFill>
        <p:spPr>
          <a:xfrm>
            <a:off x="-3149809" y="3257009"/>
            <a:ext cx="1723775" cy="2038943"/>
          </a:xfrm>
          <a:prstGeom prst="rect">
            <a:avLst/>
          </a:prstGeom>
        </p:spPr>
      </p:pic>
      <p:pic>
        <p:nvPicPr>
          <p:cNvPr id="21" name="Picture 20">
            <a:extLst>
              <a:ext uri="{FF2B5EF4-FFF2-40B4-BE49-F238E27FC236}">
                <a16:creationId xmlns:a16="http://schemas.microsoft.com/office/drawing/2014/main" id="{70E4B789-11EA-0149-9E12-ACDB72BDD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85211">
            <a:off x="9722940" y="2976563"/>
            <a:ext cx="1350514" cy="3064269"/>
          </a:xfrm>
          <a:prstGeom prst="rect">
            <a:avLst/>
          </a:prstGeom>
        </p:spPr>
      </p:pic>
      <p:pic>
        <p:nvPicPr>
          <p:cNvPr id="22" name="Picture 21">
            <a:extLst>
              <a:ext uri="{FF2B5EF4-FFF2-40B4-BE49-F238E27FC236}">
                <a16:creationId xmlns:a16="http://schemas.microsoft.com/office/drawing/2014/main" id="{CD57952A-27EC-BE4A-BFB8-6D0FFF344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3464" y="3156096"/>
            <a:ext cx="2696037" cy="2722043"/>
          </a:xfrm>
          <a:prstGeom prst="rect">
            <a:avLst/>
          </a:prstGeom>
        </p:spPr>
      </p:pic>
      <p:pic>
        <p:nvPicPr>
          <p:cNvPr id="23" name="Picture 22">
            <a:extLst>
              <a:ext uri="{FF2B5EF4-FFF2-40B4-BE49-F238E27FC236}">
                <a16:creationId xmlns:a16="http://schemas.microsoft.com/office/drawing/2014/main" id="{D0D1AAB4-1AE8-F84B-B558-F3A502BC16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8563" y="729065"/>
            <a:ext cx="2514924" cy="2005025"/>
          </a:xfrm>
          <a:prstGeom prst="rect">
            <a:avLst/>
          </a:prstGeom>
        </p:spPr>
      </p:pic>
      <p:pic>
        <p:nvPicPr>
          <p:cNvPr id="24" name="Picture 23">
            <a:extLst>
              <a:ext uri="{FF2B5EF4-FFF2-40B4-BE49-F238E27FC236}">
                <a16:creationId xmlns:a16="http://schemas.microsoft.com/office/drawing/2014/main" id="{5B0A58AA-639A-EB4A-9597-B2B19DFFC0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12574">
            <a:off x="1043679" y="3757268"/>
            <a:ext cx="3722897" cy="1581082"/>
          </a:xfrm>
          <a:prstGeom prst="rect">
            <a:avLst/>
          </a:prstGeom>
        </p:spPr>
      </p:pic>
    </p:spTree>
    <p:extLst>
      <p:ext uri="{BB962C8B-B14F-4D97-AF65-F5344CB8AC3E}">
        <p14:creationId xmlns:p14="http://schemas.microsoft.com/office/powerpoint/2010/main" val="104298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260B1D-CCD2-9F4A-AC4F-2C70AB9561D4}"/>
              </a:ext>
            </a:extLst>
          </p:cNvPr>
          <p:cNvPicPr>
            <a:picLocks noChangeAspect="1"/>
          </p:cNvPicPr>
          <p:nvPr/>
        </p:nvPicPr>
        <p:blipFill rotWithShape="1">
          <a:blip r:embed="rId2">
            <a:extLst>
              <a:ext uri="{28A0092B-C50C-407E-A947-70E740481C1C}">
                <a14:useLocalDpi xmlns:a14="http://schemas.microsoft.com/office/drawing/2010/main" val="0"/>
              </a:ext>
            </a:extLst>
          </a:blip>
          <a:srcRect t="2960" b="17395"/>
          <a:stretch/>
        </p:blipFill>
        <p:spPr>
          <a:xfrm>
            <a:off x="0" y="1"/>
            <a:ext cx="12192000" cy="6857998"/>
          </a:xfrm>
          <a:prstGeom prst="rect">
            <a:avLst/>
          </a:prstGeom>
        </p:spPr>
      </p:pic>
      <p:sp>
        <p:nvSpPr>
          <p:cNvPr id="11" name="Text Placeholder 1">
            <a:extLst>
              <a:ext uri="{FF2B5EF4-FFF2-40B4-BE49-F238E27FC236}">
                <a16:creationId xmlns:a16="http://schemas.microsoft.com/office/drawing/2014/main" id="{FB037341-6855-194F-9162-981CD6138285}"/>
              </a:ext>
            </a:extLst>
          </p:cNvPr>
          <p:cNvSpPr txBox="1">
            <a:spLocks/>
          </p:cNvSpPr>
          <p:nvPr/>
        </p:nvSpPr>
        <p:spPr>
          <a:xfrm>
            <a:off x="2755933" y="404813"/>
            <a:ext cx="8200800" cy="1840548"/>
          </a:xfrm>
          <a:prstGeom prst="rect">
            <a:avLst/>
          </a:prstGeom>
          <a:no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000"/>
              </a:lnSpc>
              <a:buNone/>
            </a:pPr>
            <a:r>
              <a:rPr lang="fr-FR" sz="5800" dirty="0">
                <a:solidFill>
                  <a:srgbClr val="CCF5F4"/>
                </a:solidFill>
                <a:latin typeface="Suisse Int'l Mono" panose="020B0509000000000000" pitchFamily="49" charset="77"/>
                <a:cs typeface="Arial" panose="020B0604020202020204" pitchFamily="34" charset="0"/>
              </a:rPr>
              <a:t>DES CONVERSATIONS DE DÉVELOPPEMENT QUI COMPTENT</a:t>
            </a:r>
          </a:p>
        </p:txBody>
      </p:sp>
      <p:sp>
        <p:nvSpPr>
          <p:cNvPr id="8" name="TextBox 7">
            <a:extLst>
              <a:ext uri="{FF2B5EF4-FFF2-40B4-BE49-F238E27FC236}">
                <a16:creationId xmlns:a16="http://schemas.microsoft.com/office/drawing/2014/main" id="{7EB083D2-C5D4-344F-A362-BBC169AA5F7D}"/>
              </a:ext>
            </a:extLst>
          </p:cNvPr>
          <p:cNvSpPr txBox="1"/>
          <p:nvPr/>
        </p:nvSpPr>
        <p:spPr>
          <a:xfrm>
            <a:off x="465219" y="6258846"/>
            <a:ext cx="1938616" cy="169277"/>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THINK.DO.SPRINTS.</a:t>
            </a:r>
          </a:p>
        </p:txBody>
      </p:sp>
      <p:sp>
        <p:nvSpPr>
          <p:cNvPr id="9" name="TextBox 8">
            <a:extLst>
              <a:ext uri="{FF2B5EF4-FFF2-40B4-BE49-F238E27FC236}">
                <a16:creationId xmlns:a16="http://schemas.microsoft.com/office/drawing/2014/main" id="{16533A36-460B-1C4C-8674-45434EB54DBC}"/>
              </a:ext>
            </a:extLst>
          </p:cNvPr>
          <p:cNvSpPr txBox="1"/>
          <p:nvPr/>
        </p:nvSpPr>
        <p:spPr>
          <a:xfrm>
            <a:off x="2755931" y="6258846"/>
            <a:ext cx="3240000" cy="169277"/>
          </a:xfrm>
          <a:prstGeom prst="rect">
            <a:avLst/>
          </a:prstGeom>
          <a:noFill/>
        </p:spPr>
        <p:txBody>
          <a:bodyPr wrap="square" lIns="0" tIns="0" rIns="0" bIns="0" rtlCol="0">
            <a:spAutoFit/>
          </a:bodyPr>
          <a:lstStyle/>
          <a:p>
            <a:r>
              <a:rPr lang="fr-FR" sz="1100" dirty="0">
                <a:solidFill>
                  <a:schemeClr val="bg1"/>
                </a:solidFill>
                <a:latin typeface="Suisse Int'l Mono" panose="020B0509000000000000" pitchFamily="49" charset="77"/>
              </a:rPr>
              <a:t>ÊTRE INSPIRÉ À PENSER DIFFÉREMMENT</a:t>
            </a:r>
          </a:p>
        </p:txBody>
      </p:sp>
      <p:sp>
        <p:nvSpPr>
          <p:cNvPr id="13" name="TextBox 12">
            <a:extLst>
              <a:ext uri="{FF2B5EF4-FFF2-40B4-BE49-F238E27FC236}">
                <a16:creationId xmlns:a16="http://schemas.microsoft.com/office/drawing/2014/main" id="{88BAB70B-7E6C-454C-A4ED-A06A909B1DC9}"/>
              </a:ext>
            </a:extLst>
          </p:cNvPr>
          <p:cNvSpPr txBox="1"/>
          <p:nvPr/>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8</a:t>
            </a:fld>
            <a:endParaRPr lang="en-US" sz="1100">
              <a:solidFill>
                <a:schemeClr val="bg1"/>
              </a:solidFill>
              <a:latin typeface="Suisse Int'l Mono" panose="020B0509000000000000" pitchFamily="49" charset="77"/>
            </a:endParaRPr>
          </a:p>
        </p:txBody>
      </p:sp>
    </p:spTree>
    <p:extLst>
      <p:ext uri="{BB962C8B-B14F-4D97-AF65-F5344CB8AC3E}">
        <p14:creationId xmlns:p14="http://schemas.microsoft.com/office/powerpoint/2010/main" val="133703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18DB4E-D5D1-934B-8D38-A0D1987612F5}"/>
              </a:ext>
            </a:extLst>
          </p:cNvPr>
          <p:cNvSpPr>
            <a:spLocks noGrp="1"/>
          </p:cNvSpPr>
          <p:nvPr>
            <p:ph sz="quarter" idx="10"/>
          </p:nvPr>
        </p:nvSpPr>
        <p:spPr/>
        <p:txBody>
          <a:bodyPr/>
          <a:lstStyle/>
          <a:p>
            <a:r>
              <a:rPr lang="fr-FR" dirty="0"/>
              <a:t>Elles vous détruisent. </a:t>
            </a:r>
          </a:p>
          <a:p>
            <a:r>
              <a:rPr lang="fr-FR" dirty="0"/>
              <a:t>Elles vous font penser que vous ne pouvez pas atteindre vos objectifs.</a:t>
            </a:r>
          </a:p>
          <a:p>
            <a:r>
              <a:rPr lang="fr-FR" dirty="0"/>
              <a:t>Elles vous font croire que vous n’êtes pas assez bon(ne). </a:t>
            </a:r>
          </a:p>
          <a:p>
            <a:r>
              <a:rPr lang="fr-FR" dirty="0"/>
              <a:t>Basées sur la peur, elles vous empêchent d’avancer.</a:t>
            </a:r>
          </a:p>
          <a:p>
            <a:pPr marL="0" indent="0">
              <a:buNone/>
            </a:pPr>
            <a:endParaRPr lang="en-GB" dirty="0"/>
          </a:p>
        </p:txBody>
      </p:sp>
      <p:sp>
        <p:nvSpPr>
          <p:cNvPr id="3" name="Content Placeholder 2">
            <a:extLst>
              <a:ext uri="{FF2B5EF4-FFF2-40B4-BE49-F238E27FC236}">
                <a16:creationId xmlns:a16="http://schemas.microsoft.com/office/drawing/2014/main" id="{F5FE1AC5-2936-1247-BA80-086B85D1C6E2}"/>
              </a:ext>
            </a:extLst>
          </p:cNvPr>
          <p:cNvSpPr>
            <a:spLocks noGrp="1"/>
          </p:cNvSpPr>
          <p:nvPr>
            <p:ph sz="quarter" idx="11"/>
          </p:nvPr>
        </p:nvSpPr>
        <p:spPr/>
        <p:txBody>
          <a:bodyPr/>
          <a:lstStyle/>
          <a:p>
            <a:r>
              <a:rPr lang="fr-FR"/>
              <a:t>CROYANCES LIMITANTES</a:t>
            </a:r>
          </a:p>
        </p:txBody>
      </p:sp>
    </p:spTree>
    <p:extLst>
      <p:ext uri="{BB962C8B-B14F-4D97-AF65-F5344CB8AC3E}">
        <p14:creationId xmlns:p14="http://schemas.microsoft.com/office/powerpoint/2010/main" val="1025578575"/>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NY_MUSIC_FONTS_2018">
      <a:majorFont>
        <a:latin typeface="Roboto Mon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M_16-9_POWERPOINT_v2.potx" id="{4AECA9A6-665E-480A-ABD0-E9CEF29BF215}" vid="{AB3E6A8F-63E8-4150-A4DF-52FC5FB7A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5321</TotalTime>
  <Words>602</Words>
  <Application>Microsoft Office PowerPoint</Application>
  <PresentationFormat>Widescreen</PresentationFormat>
  <Paragraphs>141</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.SF NS Symbols Regular</vt:lpstr>
      <vt:lpstr>System Font</vt:lpstr>
      <vt:lpstr>Arial</vt:lpstr>
      <vt:lpstr>Calibri</vt:lpstr>
      <vt:lpstr>Suisse Int'l Mono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Liz, Sony Music</dc:creator>
  <cp:lastModifiedBy>Ho, Rufus (Capita Translation &amp; Interpreting)</cp:lastModifiedBy>
  <cp:revision>556</cp:revision>
  <cp:lastPrinted>2019-04-10T12:27:29Z</cp:lastPrinted>
  <dcterms:created xsi:type="dcterms:W3CDTF">1601-01-01T00:00:00Z</dcterms:created>
  <dcterms:modified xsi:type="dcterms:W3CDTF">2019-07-02T15:20:15Z</dcterms:modified>
</cp:coreProperties>
</file>