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422" r:id="rId3"/>
    <p:sldId id="456" r:id="rId4"/>
    <p:sldId id="457" r:id="rId5"/>
    <p:sldId id="458" r:id="rId6"/>
    <p:sldId id="459" r:id="rId7"/>
    <p:sldId id="460" r:id="rId8"/>
    <p:sldId id="461" r:id="rId9"/>
    <p:sldId id="480" r:id="rId10"/>
    <p:sldId id="463" r:id="rId11"/>
    <p:sldId id="479" r:id="rId12"/>
    <p:sldId id="464" r:id="rId13"/>
    <p:sldId id="465" r:id="rId14"/>
    <p:sldId id="467" r:id="rId15"/>
    <p:sldId id="466" r:id="rId16"/>
    <p:sldId id="483" r:id="rId17"/>
    <p:sldId id="470" r:id="rId18"/>
    <p:sldId id="469" r:id="rId19"/>
    <p:sldId id="468" r:id="rId20"/>
    <p:sldId id="472" r:id="rId21"/>
    <p:sldId id="473" r:id="rId22"/>
    <p:sldId id="474" r:id="rId23"/>
    <p:sldId id="475" r:id="rId24"/>
    <p:sldId id="476" r:id="rId25"/>
    <p:sldId id="477" r:id="rId26"/>
    <p:sldId id="478" r:id="rId27"/>
    <p:sldId id="481"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78" userDrawn="1">
          <p15:clr>
            <a:srgbClr val="A4A3A4"/>
          </p15:clr>
        </p15:guide>
        <p15:guide id="4" pos="69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tlicka, Teresa, Sony Music" initials="KT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C84"/>
    <a:srgbClr val="D47180"/>
    <a:srgbClr val="1C1B4E"/>
    <a:srgbClr val="EA1A1F"/>
    <a:srgbClr val="F36A43"/>
    <a:srgbClr val="CD242A"/>
    <a:srgbClr val="A72327"/>
    <a:srgbClr val="000000"/>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89" autoAdjust="0"/>
    <p:restoredTop sz="94422" autoAdjust="0"/>
  </p:normalViewPr>
  <p:slideViewPr>
    <p:cSldViewPr snapToGrid="0">
      <p:cViewPr varScale="1">
        <p:scale>
          <a:sx n="111" d="100"/>
          <a:sy n="111" d="100"/>
        </p:scale>
        <p:origin x="216" y="312"/>
      </p:cViewPr>
      <p:guideLst>
        <p:guide orient="horz" pos="2160"/>
        <p:guide pos="3840"/>
        <p:guide pos="778"/>
        <p:guide pos="6902"/>
      </p:guideLst>
    </p:cSldViewPr>
  </p:slideViewPr>
  <p:notesTextViewPr>
    <p:cViewPr>
      <p:scale>
        <a:sx n="1" d="1"/>
        <a:sy n="1" d="1"/>
      </p:scale>
      <p:origin x="0" y="0"/>
    </p:cViewPr>
  </p:notesTextViewPr>
  <p:notesViewPr>
    <p:cSldViewPr snapToGrid="0">
      <p:cViewPr varScale="1">
        <p:scale>
          <a:sx n="102" d="100"/>
          <a:sy n="102" d="100"/>
        </p:scale>
        <p:origin x="283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2863075"/>
          </a:xfrm>
          <a:prstGeom prst="rect">
            <a:avLst/>
          </a:prstGeom>
        </p:spPr>
        <p:txBody>
          <a:bodyPr vert="horz" lIns="181005" tIns="90503" rIns="181005" bIns="90503" rtlCol="0"/>
          <a:lstStyle>
            <a:lvl1pPr algn="l">
              <a:defRPr sz="2400"/>
            </a:lvl1pPr>
          </a:lstStyle>
          <a:p>
            <a:endParaRPr lang="en-GB" dirty="0"/>
          </a:p>
        </p:txBody>
      </p:sp>
      <p:sp>
        <p:nvSpPr>
          <p:cNvPr id="3" name="Date Placeholder 2"/>
          <p:cNvSpPr>
            <a:spLocks noGrp="1"/>
          </p:cNvSpPr>
          <p:nvPr>
            <p:ph type="dt" idx="1"/>
          </p:nvPr>
        </p:nvSpPr>
        <p:spPr>
          <a:xfrm>
            <a:off x="3850443" y="1"/>
            <a:ext cx="2945659" cy="2863075"/>
          </a:xfrm>
          <a:prstGeom prst="rect">
            <a:avLst/>
          </a:prstGeom>
        </p:spPr>
        <p:txBody>
          <a:bodyPr vert="horz" lIns="181005" tIns="90503" rIns="181005" bIns="90503" rtlCol="0"/>
          <a:lstStyle>
            <a:lvl1pPr algn="r">
              <a:defRPr sz="2400"/>
            </a:lvl1pPr>
          </a:lstStyle>
          <a:p>
            <a:fld id="{55185F80-6473-40CC-B145-FB261DEA7F92}" type="datetimeFigureOut">
              <a:rPr lang="en-GB" smtClean="0"/>
              <a:t>15/07/2019</a:t>
            </a:fld>
            <a:endParaRPr lang="en-GB" dirty="0"/>
          </a:p>
        </p:txBody>
      </p:sp>
      <p:sp>
        <p:nvSpPr>
          <p:cNvPr id="4" name="Slide Image Placeholder 3"/>
          <p:cNvSpPr>
            <a:spLocks noGrp="1" noRot="1" noChangeAspect="1"/>
          </p:cNvSpPr>
          <p:nvPr>
            <p:ph type="sldImg" idx="2"/>
          </p:nvPr>
        </p:nvSpPr>
        <p:spPr>
          <a:xfrm>
            <a:off x="-13719175" y="7132638"/>
            <a:ext cx="34236025" cy="19257962"/>
          </a:xfrm>
          <a:prstGeom prst="rect">
            <a:avLst/>
          </a:prstGeom>
          <a:noFill/>
          <a:ln w="12700">
            <a:solidFill>
              <a:prstClr val="black"/>
            </a:solidFill>
          </a:ln>
        </p:spPr>
        <p:txBody>
          <a:bodyPr vert="horz" lIns="181005" tIns="90503" rIns="181005" bIns="90503" rtlCol="0" anchor="ctr"/>
          <a:lstStyle/>
          <a:p>
            <a:endParaRPr lang="en-GB" dirty="0"/>
          </a:p>
        </p:txBody>
      </p:sp>
      <p:sp>
        <p:nvSpPr>
          <p:cNvPr id="5" name="Notes Placeholder 4"/>
          <p:cNvSpPr>
            <a:spLocks noGrp="1"/>
          </p:cNvSpPr>
          <p:nvPr>
            <p:ph type="body" sz="quarter" idx="3"/>
          </p:nvPr>
        </p:nvSpPr>
        <p:spPr>
          <a:xfrm>
            <a:off x="679768" y="27461717"/>
            <a:ext cx="5438140" cy="22468677"/>
          </a:xfrm>
          <a:prstGeom prst="rect">
            <a:avLst/>
          </a:prstGeom>
        </p:spPr>
        <p:txBody>
          <a:bodyPr vert="horz" lIns="181005" tIns="90503" rIns="181005" bIns="905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54200242"/>
            <a:ext cx="2945659" cy="2863070"/>
          </a:xfrm>
          <a:prstGeom prst="rect">
            <a:avLst/>
          </a:prstGeom>
        </p:spPr>
        <p:txBody>
          <a:bodyPr vert="horz" lIns="181005" tIns="90503" rIns="181005" bIns="90503" rtlCol="0" anchor="b"/>
          <a:lstStyle>
            <a:lvl1pPr algn="l">
              <a:defRPr sz="2400"/>
            </a:lvl1pPr>
          </a:lstStyle>
          <a:p>
            <a:endParaRPr lang="en-GB" dirty="0"/>
          </a:p>
        </p:txBody>
      </p:sp>
      <p:sp>
        <p:nvSpPr>
          <p:cNvPr id="7" name="Slide Number Placeholder 6"/>
          <p:cNvSpPr>
            <a:spLocks noGrp="1"/>
          </p:cNvSpPr>
          <p:nvPr>
            <p:ph type="sldNum" sz="quarter" idx="5"/>
          </p:nvPr>
        </p:nvSpPr>
        <p:spPr>
          <a:xfrm>
            <a:off x="3850443" y="54200242"/>
            <a:ext cx="2945659" cy="2863070"/>
          </a:xfrm>
          <a:prstGeom prst="rect">
            <a:avLst/>
          </a:prstGeom>
        </p:spPr>
        <p:txBody>
          <a:bodyPr vert="horz" lIns="181005" tIns="90503" rIns="181005" bIns="90503" rtlCol="0" anchor="b"/>
          <a:lstStyle>
            <a:lvl1pPr algn="r">
              <a:defRPr sz="2400"/>
            </a:lvl1pPr>
          </a:lstStyle>
          <a:p>
            <a:fld id="{FAE3EC29-9015-4144-A242-1570B21994B4}" type="slidenum">
              <a:rPr lang="en-GB" smtClean="0"/>
              <a:t>‹#›</a:t>
            </a:fld>
            <a:endParaRPr lang="en-GB" dirty="0"/>
          </a:p>
        </p:txBody>
      </p:sp>
    </p:spTree>
    <p:extLst>
      <p:ext uri="{BB962C8B-B14F-4D97-AF65-F5344CB8AC3E}">
        <p14:creationId xmlns:p14="http://schemas.microsoft.com/office/powerpoint/2010/main" val="1333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E3EC29-9015-4144-A242-1570B21994B4}" type="slidenum">
              <a:rPr lang="en-GB" smtClean="0"/>
              <a:t>1</a:t>
            </a:fld>
            <a:endParaRPr lang="en-GB" dirty="0"/>
          </a:p>
        </p:txBody>
      </p:sp>
    </p:spTree>
    <p:extLst>
      <p:ext uri="{BB962C8B-B14F-4D97-AF65-F5344CB8AC3E}">
        <p14:creationId xmlns:p14="http://schemas.microsoft.com/office/powerpoint/2010/main" val="1746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E3EC29-9015-4144-A242-1570B21994B4}" type="slidenum">
              <a:rPr lang="en-GB" smtClean="0"/>
              <a:t>2</a:t>
            </a:fld>
            <a:endParaRPr lang="en-GB" dirty="0"/>
          </a:p>
        </p:txBody>
      </p:sp>
    </p:spTree>
    <p:extLst>
      <p:ext uri="{BB962C8B-B14F-4D97-AF65-F5344CB8AC3E}">
        <p14:creationId xmlns:p14="http://schemas.microsoft.com/office/powerpoint/2010/main" val="31768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Changes to text</a:t>
            </a:r>
          </a:p>
        </p:txBody>
      </p:sp>
      <p:sp>
        <p:nvSpPr>
          <p:cNvPr id="4" name="Slide Number Placeholder 3"/>
          <p:cNvSpPr>
            <a:spLocks noGrp="1"/>
          </p:cNvSpPr>
          <p:nvPr>
            <p:ph type="sldNum" sz="quarter" idx="5"/>
          </p:nvPr>
        </p:nvSpPr>
        <p:spPr/>
        <p:txBody>
          <a:bodyPr/>
          <a:lstStyle/>
          <a:p>
            <a:fld id="{FAE3EC29-9015-4144-A242-1570B21994B4}" type="slidenum">
              <a:rPr lang="en-GB" smtClean="0"/>
              <a:t>10</a:t>
            </a:fld>
            <a:endParaRPr lang="en-GB" dirty="0"/>
          </a:p>
        </p:txBody>
      </p:sp>
    </p:spTree>
    <p:extLst>
      <p:ext uri="{BB962C8B-B14F-4D97-AF65-F5344CB8AC3E}">
        <p14:creationId xmlns:p14="http://schemas.microsoft.com/office/powerpoint/2010/main" val="387551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3EC29-9015-4144-A242-1570B21994B4}" type="slidenum">
              <a:rPr lang="en-GB" smtClean="0"/>
              <a:t>14</a:t>
            </a:fld>
            <a:endParaRPr lang="en-GB" dirty="0"/>
          </a:p>
        </p:txBody>
      </p:sp>
    </p:spTree>
    <p:extLst>
      <p:ext uri="{BB962C8B-B14F-4D97-AF65-F5344CB8AC3E}">
        <p14:creationId xmlns:p14="http://schemas.microsoft.com/office/powerpoint/2010/main" val="90867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4" name="Rectangle 3">
            <a:extLst>
              <a:ext uri="{FF2B5EF4-FFF2-40B4-BE49-F238E27FC236}">
                <a16:creationId xmlns:a16="http://schemas.microsoft.com/office/drawing/2014/main" id="{4982296E-827C-6D43-A97D-2935095FDE36}"/>
              </a:ext>
            </a:extLst>
          </p:cNvPr>
          <p:cNvSpPr/>
          <p:nvPr userDrawn="1"/>
        </p:nvSpPr>
        <p:spPr>
          <a:xfrm>
            <a:off x="4547286" y="-815546"/>
            <a:ext cx="881449" cy="757881"/>
          </a:xfrm>
          <a:prstGeom prst="rect">
            <a:avLst/>
          </a:prstGeom>
          <a:solidFill>
            <a:srgbClr val="E26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9E7F385-B65E-D54A-9062-4519C06D1F3D}"/>
              </a:ext>
            </a:extLst>
          </p:cNvPr>
          <p:cNvSpPr/>
          <p:nvPr userDrawn="1"/>
        </p:nvSpPr>
        <p:spPr>
          <a:xfrm>
            <a:off x="5379308" y="-815546"/>
            <a:ext cx="881449" cy="757881"/>
          </a:xfrm>
          <a:prstGeom prst="rect">
            <a:avLst/>
          </a:prstGeom>
          <a:solidFill>
            <a:srgbClr val="1C1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014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137599-5005-4EE2-8106-8222F5FCFD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29745" y="5692344"/>
            <a:ext cx="732510" cy="783337"/>
          </a:xfrm>
          <a:prstGeom prst="rect">
            <a:avLst/>
          </a:prstGeom>
        </p:spPr>
      </p:pic>
    </p:spTree>
    <p:extLst>
      <p:ext uri="{BB962C8B-B14F-4D97-AF65-F5344CB8AC3E}">
        <p14:creationId xmlns:p14="http://schemas.microsoft.com/office/powerpoint/2010/main" val="291058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89E0-B44C-4644-AF2D-F8FC7E91E1F0}"/>
              </a:ext>
            </a:extLst>
          </p:cNvPr>
          <p:cNvSpPr>
            <a:spLocks noGrp="1"/>
          </p:cNvSpPr>
          <p:nvPr>
            <p:ph type="ctrTitle"/>
          </p:nvPr>
        </p:nvSpPr>
        <p:spPr>
          <a:xfrm>
            <a:off x="3270250" y="3756825"/>
            <a:ext cx="5616574" cy="2074795"/>
          </a:xfrm>
          <a:prstGeom prst="rect">
            <a:avLst/>
          </a:prstGeom>
        </p:spPr>
        <p:txBody>
          <a:bodyPr lIns="0" tIns="0" rIns="0" bIns="0" anchor="t" anchorCtr="0"/>
          <a:lstStyle>
            <a:lvl1pPr algn="l">
              <a:defRPr sz="1700">
                <a:solidFill>
                  <a:schemeClr val="bg1"/>
                </a:solidFill>
              </a:defRPr>
            </a:lvl1pPr>
          </a:lstStyle>
          <a:p>
            <a:r>
              <a:rPr lang="en-US" dirty="0"/>
              <a:t>Click to edit Master title style</a:t>
            </a:r>
            <a:endParaRPr lang="en-GB" dirty="0"/>
          </a:p>
        </p:txBody>
      </p:sp>
      <p:sp>
        <p:nvSpPr>
          <p:cNvPr id="15" name="Rectangle 14">
            <a:extLst>
              <a:ext uri="{FF2B5EF4-FFF2-40B4-BE49-F238E27FC236}">
                <a16:creationId xmlns:a16="http://schemas.microsoft.com/office/drawing/2014/main" id="{19890BB2-578B-4573-9434-E4891FA8A085}"/>
              </a:ext>
            </a:extLst>
          </p:cNvPr>
          <p:cNvSpPr/>
          <p:nvPr userDrawn="1"/>
        </p:nvSpPr>
        <p:spPr>
          <a:xfrm>
            <a:off x="3270250" y="3205800"/>
            <a:ext cx="5651500" cy="44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7" name="Picture 6">
            <a:extLst>
              <a:ext uri="{FF2B5EF4-FFF2-40B4-BE49-F238E27FC236}">
                <a16:creationId xmlns:a16="http://schemas.microsoft.com/office/drawing/2014/main" id="{C960F849-CF03-6344-9CE8-1B017EF5A1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2012" y="6083086"/>
            <a:ext cx="525746" cy="562226"/>
          </a:xfrm>
          <a:prstGeom prst="rect">
            <a:avLst/>
          </a:prstGeom>
        </p:spPr>
      </p:pic>
    </p:spTree>
    <p:extLst>
      <p:ext uri="{BB962C8B-B14F-4D97-AF65-F5344CB8AC3E}">
        <p14:creationId xmlns:p14="http://schemas.microsoft.com/office/powerpoint/2010/main" val="3551771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89E0-B44C-4644-AF2D-F8FC7E91E1F0}"/>
              </a:ext>
            </a:extLst>
          </p:cNvPr>
          <p:cNvSpPr>
            <a:spLocks noGrp="1"/>
          </p:cNvSpPr>
          <p:nvPr>
            <p:ph type="ctrTitle"/>
          </p:nvPr>
        </p:nvSpPr>
        <p:spPr>
          <a:xfrm>
            <a:off x="3287713" y="3749075"/>
            <a:ext cx="5616574" cy="2074795"/>
          </a:xfrm>
          <a:prstGeom prst="rect">
            <a:avLst/>
          </a:prstGeom>
        </p:spPr>
        <p:txBody>
          <a:bodyPr lIns="0" tIns="0" rIns="0" bIns="0" anchor="t" anchorCtr="0"/>
          <a:lstStyle>
            <a:lvl1pPr algn="l">
              <a:defRPr sz="1700">
                <a:solidFill>
                  <a:schemeClr val="bg1"/>
                </a:solidFill>
              </a:defRPr>
            </a:lvl1pPr>
          </a:lstStyle>
          <a:p>
            <a:r>
              <a:rPr lang="en-US" dirty="0"/>
              <a:t>Click to edit Master title style</a:t>
            </a:r>
            <a:endParaRPr lang="en-GB" dirty="0"/>
          </a:p>
        </p:txBody>
      </p:sp>
      <p:sp>
        <p:nvSpPr>
          <p:cNvPr id="14" name="Picture Placeholder 13">
            <a:extLst>
              <a:ext uri="{FF2B5EF4-FFF2-40B4-BE49-F238E27FC236}">
                <a16:creationId xmlns:a16="http://schemas.microsoft.com/office/drawing/2014/main" id="{71E9C0C2-B006-45EF-A543-97F00101AE15}"/>
              </a:ext>
            </a:extLst>
          </p:cNvPr>
          <p:cNvSpPr>
            <a:spLocks noGrp="1"/>
          </p:cNvSpPr>
          <p:nvPr>
            <p:ph type="pic" sz="quarter" idx="11"/>
          </p:nvPr>
        </p:nvSpPr>
        <p:spPr>
          <a:xfrm>
            <a:off x="3270250" y="3215986"/>
            <a:ext cx="5651500" cy="426268"/>
          </a:xfrm>
          <a:prstGeom prst="rect">
            <a:avLst/>
          </a:prstGeom>
        </p:spPr>
        <p:txBody>
          <a:bodyPr/>
          <a:lstStyle>
            <a:lvl1pPr marL="0" indent="0">
              <a:buNone/>
              <a:defRPr>
                <a:solidFill>
                  <a:schemeClr val="bg1"/>
                </a:solidFill>
              </a:defRPr>
            </a:lvl1pPr>
          </a:lstStyle>
          <a:p>
            <a:r>
              <a:rPr lang="en-US" dirty="0"/>
              <a:t>Click icon to add picture</a:t>
            </a:r>
            <a:endParaRPr lang="en-GB" dirty="0"/>
          </a:p>
        </p:txBody>
      </p:sp>
      <p:pic>
        <p:nvPicPr>
          <p:cNvPr id="6" name="Picture 5">
            <a:extLst>
              <a:ext uri="{FF2B5EF4-FFF2-40B4-BE49-F238E27FC236}">
                <a16:creationId xmlns:a16="http://schemas.microsoft.com/office/drawing/2014/main" id="{41032911-930D-D742-902D-0AB4F5E6C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2012" y="6083086"/>
            <a:ext cx="525746" cy="562226"/>
          </a:xfrm>
          <a:prstGeom prst="rect">
            <a:avLst/>
          </a:prstGeom>
        </p:spPr>
      </p:pic>
    </p:spTree>
    <p:extLst>
      <p:ext uri="{BB962C8B-B14F-4D97-AF65-F5344CB8AC3E}">
        <p14:creationId xmlns:p14="http://schemas.microsoft.com/office/powerpoint/2010/main" val="317447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89E0-B44C-4644-AF2D-F8FC7E91E1F0}"/>
              </a:ext>
            </a:extLst>
          </p:cNvPr>
          <p:cNvSpPr>
            <a:spLocks noGrp="1"/>
          </p:cNvSpPr>
          <p:nvPr>
            <p:ph type="ctrTitle"/>
          </p:nvPr>
        </p:nvSpPr>
        <p:spPr>
          <a:xfrm>
            <a:off x="3270250" y="3772323"/>
            <a:ext cx="5651500" cy="2074795"/>
          </a:xfrm>
          <a:prstGeom prst="rect">
            <a:avLst/>
          </a:prstGeom>
        </p:spPr>
        <p:txBody>
          <a:bodyPr lIns="0" tIns="0" rIns="0" bIns="0" anchor="t" anchorCtr="0"/>
          <a:lstStyle>
            <a:lvl1pPr algn="l">
              <a:defRPr sz="1700">
                <a:solidFill>
                  <a:schemeClr val="tx1"/>
                </a:solidFill>
              </a:defRPr>
            </a:lvl1pPr>
          </a:lstStyle>
          <a:p>
            <a:r>
              <a:rPr lang="en-US" dirty="0"/>
              <a:t>Click to edit Master title style</a:t>
            </a:r>
            <a:endParaRPr lang="en-GB" dirty="0"/>
          </a:p>
        </p:txBody>
      </p:sp>
      <p:sp>
        <p:nvSpPr>
          <p:cNvPr id="15" name="Rectangle 14">
            <a:extLst>
              <a:ext uri="{FF2B5EF4-FFF2-40B4-BE49-F238E27FC236}">
                <a16:creationId xmlns:a16="http://schemas.microsoft.com/office/drawing/2014/main" id="{19890BB2-578B-4573-9434-E4891FA8A085}"/>
              </a:ext>
            </a:extLst>
          </p:cNvPr>
          <p:cNvSpPr/>
          <p:nvPr userDrawn="1"/>
        </p:nvSpPr>
        <p:spPr>
          <a:xfrm>
            <a:off x="3270251" y="3205800"/>
            <a:ext cx="5651500" cy="44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5" name="Picture 4">
            <a:extLst>
              <a:ext uri="{FF2B5EF4-FFF2-40B4-BE49-F238E27FC236}">
                <a16:creationId xmlns:a16="http://schemas.microsoft.com/office/drawing/2014/main" id="{6AE75478-9CC7-1645-9AEF-AD6F36CDA6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8764" y="6090835"/>
            <a:ext cx="530454" cy="568800"/>
          </a:xfrm>
          <a:prstGeom prst="rect">
            <a:avLst/>
          </a:prstGeom>
        </p:spPr>
      </p:pic>
    </p:spTree>
    <p:extLst>
      <p:ext uri="{BB962C8B-B14F-4D97-AF65-F5344CB8AC3E}">
        <p14:creationId xmlns:p14="http://schemas.microsoft.com/office/powerpoint/2010/main" val="38087347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BFAB67-AD53-4437-B355-7E8A5D079C53}"/>
              </a:ext>
            </a:extLst>
          </p:cNvPr>
          <p:cNvSpPr>
            <a:spLocks noGrp="1"/>
          </p:cNvSpPr>
          <p:nvPr>
            <p:ph type="body" sz="quarter" idx="12" hasCustomPrompt="1"/>
          </p:nvPr>
        </p:nvSpPr>
        <p:spPr>
          <a:xfrm>
            <a:off x="371474" y="1900238"/>
            <a:ext cx="8550275" cy="4338000"/>
          </a:xfrm>
          <a:prstGeom prst="rect">
            <a:avLst/>
          </a:prstGeom>
        </p:spPr>
        <p:txBody>
          <a:bodyPr lIns="0" tIns="0" rIns="0" bIns="0"/>
          <a:lstStyle>
            <a:lvl1pPr marL="360000" indent="-360000">
              <a:defRPr sz="2400"/>
            </a:lvl1pPr>
            <a:lvl2pPr marL="720000" indent="-360000">
              <a:defRPr sz="2000"/>
            </a:lvl2pPr>
            <a:lvl3pPr>
              <a:defRPr sz="1800"/>
            </a:lvl3pPr>
            <a:lvl4pPr>
              <a:defRPr sz="1600"/>
            </a:lvl4pPr>
            <a:lvl5pPr>
              <a:defRPr sz="1200"/>
            </a:lvl5pPr>
          </a:lstStyle>
          <a:p>
            <a:pPr lvl="0"/>
            <a:r>
              <a:rPr lang="en-US" dirty="0"/>
              <a:t> Edit Master text styles</a:t>
            </a:r>
          </a:p>
          <a:p>
            <a:pPr lvl="1"/>
            <a:r>
              <a:rPr lang="en-US" dirty="0"/>
              <a:t> 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1484290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BFAB67-AD53-4437-B355-7E8A5D079C53}"/>
              </a:ext>
            </a:extLst>
          </p:cNvPr>
          <p:cNvSpPr>
            <a:spLocks noGrp="1"/>
          </p:cNvSpPr>
          <p:nvPr>
            <p:ph type="body" sz="quarter" idx="12" hasCustomPrompt="1"/>
          </p:nvPr>
        </p:nvSpPr>
        <p:spPr>
          <a:xfrm>
            <a:off x="371474" y="1900238"/>
            <a:ext cx="8550275" cy="4338000"/>
          </a:xfrm>
          <a:prstGeom prst="rect">
            <a:avLst/>
          </a:prstGeom>
        </p:spPr>
        <p:txBody>
          <a:bodyPr lIns="0" tIns="0" rIns="0" bIns="0"/>
          <a:lstStyle>
            <a:lvl1pPr marL="360000" indent="-360000">
              <a:defRPr sz="2000"/>
            </a:lvl1pPr>
            <a:lvl2pPr marL="720000" indent="-360000">
              <a:defRPr sz="1800"/>
            </a:lvl2pPr>
            <a:lvl3pPr>
              <a:defRPr sz="1600"/>
            </a:lvl3pPr>
            <a:lvl4pPr>
              <a:defRPr sz="1400"/>
            </a:lvl4pPr>
            <a:lvl5pPr>
              <a:defRPr sz="1100"/>
            </a:lvl5pPr>
          </a:lstStyle>
          <a:p>
            <a:pPr lvl="0"/>
            <a:r>
              <a:rPr lang="en-US" dirty="0"/>
              <a:t> Edit Master text styles</a:t>
            </a:r>
          </a:p>
          <a:p>
            <a:pPr lvl="1"/>
            <a:r>
              <a:rPr lang="en-US" dirty="0"/>
              <a:t> 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111091073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39954253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4">
            <a:lumMod val="20000"/>
            <a:lumOff val="80000"/>
          </a:schemeClr>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19576168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A179FE7-A573-0D4E-821A-1E2E909D0AB1}"/>
              </a:ext>
            </a:extLst>
          </p:cNvPr>
          <p:cNvCxnSpPr>
            <a:cxnSpLocks/>
          </p:cNvCxnSpPr>
          <p:nvPr userDrawn="1"/>
        </p:nvCxnSpPr>
        <p:spPr>
          <a:xfrm flipV="1">
            <a:off x="368754" y="6453188"/>
            <a:ext cx="11451771" cy="1451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9C11C8-26C4-984B-AEEA-CC46C802981B}"/>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062594F-952A-3645-A551-889C2551FD3A}"/>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solidFill>
                  <a:schemeClr val="bg1"/>
                </a:solidFill>
                <a:latin typeface="Arial" panose="020B0604020202020204" pitchFamily="34" charset="0"/>
                <a:cs typeface="Arial" panose="020B0604020202020204" pitchFamily="34" charset="0"/>
              </a:rPr>
              <a:t>SONY MUSIC ENTERTAINMENT</a:t>
            </a:r>
          </a:p>
        </p:txBody>
      </p:sp>
      <p:cxnSp>
        <p:nvCxnSpPr>
          <p:cNvPr id="10" name="Straight Connector 9">
            <a:extLst>
              <a:ext uri="{FF2B5EF4-FFF2-40B4-BE49-F238E27FC236}">
                <a16:creationId xmlns:a16="http://schemas.microsoft.com/office/drawing/2014/main" id="{FDAE783E-D17E-2C4A-B504-0A27E442D92B}"/>
              </a:ext>
            </a:extLst>
          </p:cNvPr>
          <p:cNvCxnSpPr/>
          <p:nvPr userDrawn="1"/>
        </p:nvCxnSpPr>
        <p:spPr>
          <a:xfrm flipV="1">
            <a:off x="368753" y="785585"/>
            <a:ext cx="11451771" cy="1451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4A09EC5-38FF-774A-957C-825D1738A4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4779" y="5756447"/>
            <a:ext cx="525746" cy="562226"/>
          </a:xfrm>
          <a:prstGeom prst="rect">
            <a:avLst/>
          </a:prstGeom>
        </p:spPr>
      </p:pic>
    </p:spTree>
    <p:extLst>
      <p:ext uri="{BB962C8B-B14F-4D97-AF65-F5344CB8AC3E}">
        <p14:creationId xmlns:p14="http://schemas.microsoft.com/office/powerpoint/2010/main" val="228417147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137599-5005-4EE2-8106-8222F5FCFD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49238" y="2630422"/>
            <a:ext cx="1493523" cy="1597155"/>
          </a:xfrm>
          <a:prstGeom prst="rect">
            <a:avLst/>
          </a:prstGeom>
        </p:spPr>
      </p:pic>
    </p:spTree>
    <p:extLst>
      <p:ext uri="{BB962C8B-B14F-4D97-AF65-F5344CB8AC3E}">
        <p14:creationId xmlns:p14="http://schemas.microsoft.com/office/powerpoint/2010/main" val="94796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7" name="Content Placeholder 2">
            <a:extLst>
              <a:ext uri="{FF2B5EF4-FFF2-40B4-BE49-F238E27FC236}">
                <a16:creationId xmlns:a16="http://schemas.microsoft.com/office/drawing/2014/main" id="{FEF455BF-C776-274C-9D3A-0B3202BD2A0B}"/>
              </a:ext>
            </a:extLst>
          </p:cNvPr>
          <p:cNvSpPr>
            <a:spLocks noGrp="1"/>
          </p:cNvSpPr>
          <p:nvPr>
            <p:ph sz="quarter" idx="10"/>
          </p:nvPr>
        </p:nvSpPr>
        <p:spPr>
          <a:xfrm>
            <a:off x="2755932" y="367104"/>
            <a:ext cx="8266784" cy="2884569"/>
          </a:xfrm>
          <a:prstGeom prst="rect">
            <a:avLst/>
          </a:prstGeom>
        </p:spPr>
        <p:txBody>
          <a:bodyPr lIns="0" tIns="0" rIns="0" bIns="0"/>
          <a:lstStyle>
            <a:lvl1pPr marL="540000" indent="-540000">
              <a:lnSpc>
                <a:spcPts val="3300"/>
              </a:lnSpc>
              <a:spcBef>
                <a:spcPts val="1000"/>
              </a:spcBef>
              <a:buFont typeface="System Font"/>
              <a:buChar char="—"/>
              <a:defRPr lang="en-US" sz="2400" kern="1200" dirty="0" smtClean="0">
                <a:solidFill>
                  <a:srgbClr val="1C1B4E"/>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1C1B4E"/>
                </a:solidFill>
                <a:latin typeface="Arial" panose="020B0604020202020204" pitchFamily="34" charset="0"/>
                <a:ea typeface="+mn-ea"/>
                <a:cs typeface="Arial" panose="020B0604020202020204" pitchFamily="34" charset="0"/>
              </a:defRPr>
            </a:lvl2pPr>
          </a:lstStyle>
          <a:p>
            <a:pPr lvl="0"/>
            <a:r>
              <a:rPr lang="en-US" dirty="0"/>
              <a:t>Click to edit Master text styles</a:t>
            </a:r>
          </a:p>
          <a:p>
            <a:pPr lvl="1"/>
            <a:r>
              <a:rPr lang="en-US" dirty="0"/>
              <a:t>Second level</a:t>
            </a:r>
          </a:p>
        </p:txBody>
      </p:sp>
      <p:sp>
        <p:nvSpPr>
          <p:cNvPr id="9" name="Content Placeholder 9">
            <a:extLst>
              <a:ext uri="{FF2B5EF4-FFF2-40B4-BE49-F238E27FC236}">
                <a16:creationId xmlns:a16="http://schemas.microsoft.com/office/drawing/2014/main" id="{BFD318EB-E022-B349-8472-DCEF49CDABBD}"/>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98141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a:spLocks noGrp="1"/>
          </p:cNvSpPr>
          <p:nvPr>
            <p:ph type="title"/>
          </p:nvPr>
        </p:nvSpPr>
        <p:spPr>
          <a:xfrm>
            <a:off x="889001" y="2266950"/>
            <a:ext cx="10414000" cy="2324100"/>
          </a:xfrm>
          <a:prstGeom prst="rect">
            <a:avLst/>
          </a:prstGeom>
        </p:spPr>
        <p:txBody>
          <a:bodyPr/>
          <a:lstStyle/>
          <a:p>
            <a:r>
              <a:t>Title Text</a:t>
            </a:r>
          </a:p>
        </p:txBody>
      </p:sp>
      <p:sp>
        <p:nvSpPr>
          <p:cNvPr id="31" name="Slide Number"/>
          <p:cNvSpPr>
            <a:spLocks noGrp="1"/>
          </p:cNvSpPr>
          <p:nvPr>
            <p:ph type="sldNum" sz="quarter" idx="2"/>
          </p:nvPr>
        </p:nvSpPr>
        <p:spPr>
          <a:xfrm>
            <a:off x="11381362" y="604119"/>
            <a:ext cx="439163" cy="221094"/>
          </a:xfrm>
          <a:prstGeom prst="rect">
            <a:avLst/>
          </a:prstGeom>
        </p:spPr>
        <p:txBody>
          <a:bodyPr/>
          <a:lstStyle/>
          <a:p>
            <a:fld id="{86CB4B4D-7CA3-9044-876B-883B54F8677D}"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79885015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rgbClr val="283683"/>
                </a:solidFill>
                <a:latin typeface="Suisse Int'l Mono" panose="020B0509000000000000" pitchFamily="49" charset="77"/>
              </a:rPr>
              <a:t>‹#›</a:t>
            </a:fld>
            <a:endParaRPr lang="en-US" sz="1100" dirty="0">
              <a:solidFill>
                <a:srgbClr val="283683"/>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15560F30-D014-B843-ABB1-9AF77139AE5C}"/>
              </a:ext>
            </a:extLst>
          </p:cNvPr>
          <p:cNvSpPr>
            <a:spLocks noGrp="1"/>
          </p:cNvSpPr>
          <p:nvPr>
            <p:ph sz="quarter" idx="10"/>
          </p:nvPr>
        </p:nvSpPr>
        <p:spPr>
          <a:xfrm>
            <a:off x="2755932" y="367104"/>
            <a:ext cx="8266784" cy="2884569"/>
          </a:xfrm>
          <a:prstGeom prst="rect">
            <a:avLst/>
          </a:prstGeom>
        </p:spPr>
        <p:txBody>
          <a:bodyPr lIns="0" tIns="0" rIns="0" bIns="0"/>
          <a:lstStyle>
            <a:lvl1pPr marL="396000" indent="-396000">
              <a:lnSpc>
                <a:spcPts val="2600"/>
              </a:lnSpc>
              <a:spcBef>
                <a:spcPts val="700"/>
              </a:spcBef>
              <a:buFont typeface="System Font"/>
              <a:buChar char="—"/>
              <a:defRPr lang="en-US" sz="1800" kern="1200" dirty="0" smtClean="0">
                <a:solidFill>
                  <a:schemeClr val="bg1"/>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283683"/>
                </a:solidFill>
                <a:latin typeface="Arial" panose="020B0604020202020204" pitchFamily="34" charset="0"/>
                <a:ea typeface="+mn-ea"/>
                <a:cs typeface="Arial" panose="020B0604020202020204" pitchFamily="34" charset="0"/>
              </a:defRPr>
            </a:lvl2pPr>
          </a:lstStyle>
          <a:p>
            <a:pPr lvl="0"/>
            <a:r>
              <a:rPr lang="en-US" dirty="0"/>
              <a:t>Click to edit Master text styles</a:t>
            </a:r>
          </a:p>
        </p:txBody>
      </p:sp>
      <p:sp>
        <p:nvSpPr>
          <p:cNvPr id="10" name="Content Placeholder 9">
            <a:extLst>
              <a:ext uri="{FF2B5EF4-FFF2-40B4-BE49-F238E27FC236}">
                <a16:creationId xmlns:a16="http://schemas.microsoft.com/office/drawing/2014/main" id="{28C4EDE4-9B8F-FA4E-9D73-029099D7EECA}"/>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5578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53546AC3-58D1-4A40-8501-E6C4B7E34DAB}"/>
              </a:ext>
            </a:extLst>
          </p:cNvPr>
          <p:cNvSpPr>
            <a:spLocks noGrp="1"/>
          </p:cNvSpPr>
          <p:nvPr>
            <p:ph sz="quarter" idx="10" hasCustomPrompt="1"/>
          </p:nvPr>
        </p:nvSpPr>
        <p:spPr>
          <a:xfrm>
            <a:off x="2755932" y="401301"/>
            <a:ext cx="8200993" cy="5542299"/>
          </a:xfrm>
          <a:prstGeom prst="rect">
            <a:avLst/>
          </a:prstGeom>
        </p:spPr>
        <p:txBody>
          <a:bodyPr lIns="0" tIns="0" rIns="0" bIns="0"/>
          <a:lstStyle>
            <a:lvl1pPr marL="0" indent="0">
              <a:lnSpc>
                <a:spcPts val="7000"/>
              </a:lnSpc>
              <a:spcBef>
                <a:spcPts val="1000"/>
              </a:spcBef>
              <a:buNone/>
              <a:defRPr lang="en-US" sz="6600" kern="1200" spc="40" dirty="0">
                <a:solidFill>
                  <a:schemeClr val="bg1"/>
                </a:solidFill>
                <a:latin typeface="Suisse Int'l Mono" panose="020B0509000000000000" pitchFamily="49" charset="77"/>
                <a:ea typeface="+mn-ea"/>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
        <p:nvSpPr>
          <p:cNvPr id="7" name="Content Placeholder 9">
            <a:extLst>
              <a:ext uri="{FF2B5EF4-FFF2-40B4-BE49-F238E27FC236}">
                <a16:creationId xmlns:a16="http://schemas.microsoft.com/office/drawing/2014/main" id="{0E22962B-3B54-4048-B085-21EE1DBFAC2F}"/>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1800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rgbClr val="E26C84"/>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rgbClr val="E26C84"/>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rgbClr val="E26C84"/>
                </a:solidFill>
                <a:latin typeface="Suisse Int'l Mono" panose="020B0509000000000000" pitchFamily="49" charset="77"/>
              </a:rPr>
              <a:t>‹#›</a:t>
            </a:fld>
            <a:endParaRPr lang="en-US" sz="1100" dirty="0">
              <a:solidFill>
                <a:srgbClr val="E26C84"/>
              </a:solidFill>
              <a:latin typeface="Suisse Int'l Mono" panose="020B0509000000000000" pitchFamily="49" charset="77"/>
            </a:endParaRPr>
          </a:p>
        </p:txBody>
      </p:sp>
    </p:spTree>
    <p:extLst>
      <p:ext uri="{BB962C8B-B14F-4D97-AF65-F5344CB8AC3E}">
        <p14:creationId xmlns:p14="http://schemas.microsoft.com/office/powerpoint/2010/main" val="95261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15560F30-D014-B843-ABB1-9AF77139AE5C}"/>
              </a:ext>
            </a:extLst>
          </p:cNvPr>
          <p:cNvSpPr>
            <a:spLocks noGrp="1"/>
          </p:cNvSpPr>
          <p:nvPr>
            <p:ph sz="quarter" idx="10"/>
          </p:nvPr>
        </p:nvSpPr>
        <p:spPr>
          <a:xfrm>
            <a:off x="2755932" y="367104"/>
            <a:ext cx="8266784" cy="2884569"/>
          </a:xfrm>
          <a:prstGeom prst="rect">
            <a:avLst/>
          </a:prstGeom>
        </p:spPr>
        <p:txBody>
          <a:bodyPr lIns="0" tIns="0" rIns="0" bIns="0"/>
          <a:lstStyle>
            <a:lvl1pPr marL="540000" indent="-540000">
              <a:lnSpc>
                <a:spcPts val="3300"/>
              </a:lnSpc>
              <a:spcBef>
                <a:spcPts val="1000"/>
              </a:spcBef>
              <a:buFont typeface="System Font"/>
              <a:buChar char="—"/>
              <a:defRPr lang="en-US" sz="2400" kern="1200" dirty="0" smtClean="0">
                <a:solidFill>
                  <a:srgbClr val="E26C84"/>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E26C84"/>
                </a:solidFill>
                <a:latin typeface="Arial" panose="020B0604020202020204" pitchFamily="34" charset="0"/>
                <a:ea typeface="+mn-ea"/>
                <a:cs typeface="Arial" panose="020B0604020202020204" pitchFamily="34" charset="0"/>
              </a:defRPr>
            </a:lvl2pPr>
          </a:lstStyle>
          <a:p>
            <a:pPr lvl="0"/>
            <a:r>
              <a:rPr lang="en-US" dirty="0"/>
              <a:t>Click to edit Master text styles</a:t>
            </a:r>
          </a:p>
          <a:p>
            <a:pPr lvl="1"/>
            <a:r>
              <a:rPr lang="en-US" dirty="0"/>
              <a:t>Second level</a:t>
            </a:r>
          </a:p>
        </p:txBody>
      </p:sp>
      <p:sp>
        <p:nvSpPr>
          <p:cNvPr id="10" name="Content Placeholder 9">
            <a:extLst>
              <a:ext uri="{FF2B5EF4-FFF2-40B4-BE49-F238E27FC236}">
                <a16:creationId xmlns:a16="http://schemas.microsoft.com/office/drawing/2014/main" id="{28C4EDE4-9B8F-FA4E-9D73-029099D7EECA}"/>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57512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15560F30-D014-B843-ABB1-9AF77139AE5C}"/>
              </a:ext>
            </a:extLst>
          </p:cNvPr>
          <p:cNvSpPr>
            <a:spLocks noGrp="1"/>
          </p:cNvSpPr>
          <p:nvPr>
            <p:ph sz="quarter" idx="10"/>
          </p:nvPr>
        </p:nvSpPr>
        <p:spPr>
          <a:xfrm>
            <a:off x="2755932" y="367104"/>
            <a:ext cx="8266784" cy="2884569"/>
          </a:xfrm>
          <a:prstGeom prst="rect">
            <a:avLst/>
          </a:prstGeom>
        </p:spPr>
        <p:txBody>
          <a:bodyPr lIns="0" tIns="0" rIns="0" bIns="0"/>
          <a:lstStyle>
            <a:lvl1pPr marL="396000" indent="-396000">
              <a:lnSpc>
                <a:spcPts val="2600"/>
              </a:lnSpc>
              <a:spcBef>
                <a:spcPts val="700"/>
              </a:spcBef>
              <a:buFont typeface="System Font"/>
              <a:buChar char="—"/>
              <a:defRPr lang="en-US" sz="1800" kern="1200" dirty="0" smtClean="0">
                <a:solidFill>
                  <a:srgbClr val="E26C84"/>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283683"/>
                </a:solidFill>
                <a:latin typeface="Arial" panose="020B0604020202020204" pitchFamily="34" charset="0"/>
                <a:ea typeface="+mn-ea"/>
                <a:cs typeface="Arial" panose="020B0604020202020204" pitchFamily="34" charset="0"/>
              </a:defRPr>
            </a:lvl2pPr>
          </a:lstStyle>
          <a:p>
            <a:pPr lvl="0"/>
            <a:r>
              <a:rPr lang="en-US" dirty="0"/>
              <a:t>Click to edit Master text styles</a:t>
            </a:r>
          </a:p>
        </p:txBody>
      </p:sp>
      <p:sp>
        <p:nvSpPr>
          <p:cNvPr id="10" name="Content Placeholder 9">
            <a:extLst>
              <a:ext uri="{FF2B5EF4-FFF2-40B4-BE49-F238E27FC236}">
                <a16:creationId xmlns:a16="http://schemas.microsoft.com/office/drawing/2014/main" id="{28C4EDE4-9B8F-FA4E-9D73-029099D7EECA}"/>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61347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53546AC3-58D1-4A40-8501-E6C4B7E34DAB}"/>
              </a:ext>
            </a:extLst>
          </p:cNvPr>
          <p:cNvSpPr>
            <a:spLocks noGrp="1"/>
          </p:cNvSpPr>
          <p:nvPr>
            <p:ph sz="quarter" idx="10" hasCustomPrompt="1"/>
          </p:nvPr>
        </p:nvSpPr>
        <p:spPr>
          <a:xfrm>
            <a:off x="2755932" y="401301"/>
            <a:ext cx="8200993" cy="5542299"/>
          </a:xfrm>
          <a:prstGeom prst="rect">
            <a:avLst/>
          </a:prstGeom>
        </p:spPr>
        <p:txBody>
          <a:bodyPr lIns="0" tIns="0" rIns="0" bIns="0"/>
          <a:lstStyle>
            <a:lvl1pPr marL="0" indent="0">
              <a:lnSpc>
                <a:spcPts val="7000"/>
              </a:lnSpc>
              <a:spcBef>
                <a:spcPts val="1000"/>
              </a:spcBef>
              <a:buNone/>
              <a:defRPr lang="en-US" sz="6600" kern="1200" spc="40" dirty="0">
                <a:solidFill>
                  <a:srgbClr val="E26C84"/>
                </a:solidFill>
                <a:latin typeface="Suisse Int'l Mono" panose="020B0509000000000000" pitchFamily="49" charset="77"/>
                <a:ea typeface="+mn-ea"/>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
        <p:nvSpPr>
          <p:cNvPr id="9" name="Content Placeholder 9">
            <a:extLst>
              <a:ext uri="{FF2B5EF4-FFF2-40B4-BE49-F238E27FC236}">
                <a16:creationId xmlns:a16="http://schemas.microsoft.com/office/drawing/2014/main" id="{53C26B26-52F5-5E4D-AE48-9CB6C5BEF402}"/>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74076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 Center">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2F75D0-DE69-4E4F-B7AD-4BBCF34DCD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2012" y="6083086"/>
            <a:ext cx="531893" cy="568800"/>
          </a:xfrm>
          <a:prstGeom prst="rect">
            <a:avLst/>
          </a:prstGeom>
        </p:spPr>
      </p:pic>
    </p:spTree>
    <p:extLst>
      <p:ext uri="{BB962C8B-B14F-4D97-AF65-F5344CB8AC3E}">
        <p14:creationId xmlns:p14="http://schemas.microsoft.com/office/powerpoint/2010/main" val="124494705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425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0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075F67-1F51-A442-A5A8-D2DBBE428D55}"/>
              </a:ext>
            </a:extLst>
          </p:cNvPr>
          <p:cNvCxnSpPr>
            <a:cxnSpLocks/>
          </p:cNvCxnSpPr>
          <p:nvPr userDrawn="1"/>
        </p:nvCxnSpPr>
        <p:spPr>
          <a:xfrm flipV="1">
            <a:off x="368754" y="6453188"/>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909484-01D8-0245-9AB2-239C34E1332D}"/>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7D92553-A8BE-3B40-957B-FA1C26E6DB66}"/>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spTree>
    <p:extLst>
      <p:ext uri="{BB962C8B-B14F-4D97-AF65-F5344CB8AC3E}">
        <p14:creationId xmlns:p14="http://schemas.microsoft.com/office/powerpoint/2010/main" val="174026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8" r:id="rId5"/>
    <p:sldLayoutId id="2147483709" r:id="rId6"/>
    <p:sldLayoutId id="2147483711" r:id="rId7"/>
    <p:sldLayoutId id="2147483710" r:id="rId8"/>
    <p:sldLayoutId id="2147483676" r:id="rId9"/>
    <p:sldLayoutId id="2147483677" r:id="rId10"/>
  </p:sldLayoutIdLst>
  <p:hf hdr="0" dt="0"/>
  <p:txStyles>
    <p:titleStyle>
      <a:lvl1pPr algn="l" defTabSz="914400" rtl="0" eaLnBrk="1" latinLnBrk="0" hangingPunct="1">
        <a:lnSpc>
          <a:spcPct val="105000"/>
        </a:lnSpc>
        <a:spcBef>
          <a:spcPct val="0"/>
        </a:spcBef>
        <a:buNone/>
        <a:defRPr sz="2100" b="1" kern="1200" cap="all" baseline="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2200"/>
        </a:spcBef>
        <a:buFont typeface=".SF NS Symbols Regular"/>
        <a:buChar char="★"/>
        <a:defRPr sz="1600" kern="1200">
          <a:solidFill>
            <a:schemeClr val="tx1"/>
          </a:solidFill>
          <a:latin typeface="+mn-lt"/>
          <a:ea typeface="+mn-ea"/>
          <a:cs typeface="+mn-cs"/>
        </a:defRPr>
      </a:lvl1pPr>
      <a:lvl2pPr marL="504000" indent="-252000" algn="l" defTabSz="914400" rtl="0" eaLnBrk="1" latinLnBrk="0" hangingPunct="1">
        <a:lnSpc>
          <a:spcPct val="100000"/>
        </a:lnSpc>
        <a:spcBef>
          <a:spcPts val="2200"/>
        </a:spcBef>
        <a:buFont typeface="Arial" panose="020B0604020202020204" pitchFamily="34" charset="0"/>
        <a:buChar char="—"/>
        <a:defRPr sz="1450" kern="1200">
          <a:solidFill>
            <a:schemeClr val="tx1"/>
          </a:solidFill>
          <a:latin typeface="+mn-lt"/>
          <a:ea typeface="+mn-ea"/>
          <a:cs typeface="+mn-cs"/>
        </a:defRPr>
      </a:lvl2pPr>
      <a:lvl3pPr marL="756000" indent="-252000" algn="l" defTabSz="914400" rtl="0" eaLnBrk="1" latinLnBrk="0" hangingPunct="1">
        <a:lnSpc>
          <a:spcPct val="100000"/>
        </a:lnSpc>
        <a:spcBef>
          <a:spcPts val="2200"/>
        </a:spcBef>
        <a:buFont typeface=".SF NS Symbols Regular"/>
        <a:buChar char="★"/>
        <a:defRPr sz="1300" kern="1200">
          <a:solidFill>
            <a:schemeClr val="tx1"/>
          </a:solidFill>
          <a:latin typeface="+mn-lt"/>
          <a:ea typeface="+mn-ea"/>
          <a:cs typeface="+mn-cs"/>
        </a:defRPr>
      </a:lvl3pPr>
      <a:lvl4pPr marL="1008000" indent="-252000" algn="l" defTabSz="914400" rtl="0" eaLnBrk="1" latinLnBrk="0" hangingPunct="1">
        <a:lnSpc>
          <a:spcPct val="100000"/>
        </a:lnSpc>
        <a:spcBef>
          <a:spcPts val="1800"/>
        </a:spcBef>
        <a:buFont typeface="Arial" panose="020B0604020202020204" pitchFamily="34" charset="0"/>
        <a:buChar char="—"/>
        <a:defRPr sz="1150" kern="1200">
          <a:solidFill>
            <a:schemeClr val="tx1"/>
          </a:solidFill>
          <a:latin typeface="+mn-lt"/>
          <a:ea typeface="+mn-ea"/>
          <a:cs typeface="+mn-cs"/>
        </a:defRPr>
      </a:lvl4pPr>
      <a:lvl5pPr marL="1260000" indent="-252000" algn="l" defTabSz="914400" rtl="0" eaLnBrk="1" latinLnBrk="0" hangingPunct="1">
        <a:lnSpc>
          <a:spcPct val="100000"/>
        </a:lnSpc>
        <a:spcBef>
          <a:spcPts val="18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234" userDrawn="1">
          <p15:clr>
            <a:srgbClr val="F26B43"/>
          </p15:clr>
        </p15:guide>
        <p15:guide id="3" pos="7446">
          <p15:clr>
            <a:srgbClr val="F26B43"/>
          </p15:clr>
        </p15:guide>
        <p15:guide id="4" orient="horz" pos="4065" userDrawn="1">
          <p15:clr>
            <a:srgbClr val="F26B43"/>
          </p15:clr>
        </p15:guide>
        <p15:guide id="5" pos="3885">
          <p15:clr>
            <a:srgbClr val="F26B43"/>
          </p15:clr>
        </p15:guide>
        <p15:guide id="6" pos="3795">
          <p15:clr>
            <a:srgbClr val="F26B43"/>
          </p15:clr>
        </p15:guide>
        <p15:guide id="7" pos="2060">
          <p15:clr>
            <a:srgbClr val="F26B43"/>
          </p15:clr>
        </p15:guide>
        <p15:guide id="8" pos="1969">
          <p15:clr>
            <a:srgbClr val="F26B43"/>
          </p15:clr>
        </p15:guide>
        <p15:guide id="9" pos="5620">
          <p15:clr>
            <a:srgbClr val="F26B43"/>
          </p15:clr>
        </p15:guide>
        <p15:guide id="10" pos="5712">
          <p15:clr>
            <a:srgbClr val="F26B43"/>
          </p15:clr>
        </p15:guide>
        <p15:guide id="11" orient="horz" pos="1197">
          <p15:clr>
            <a:srgbClr val="F26B43"/>
          </p15:clr>
        </p15:guide>
        <p15:guide id="12" orient="horz" pos="2500">
          <p15:clr>
            <a:srgbClr val="F26B43"/>
          </p15:clr>
        </p15:guide>
        <p15:guide id="13" orient="horz" pos="2591">
          <p15:clr>
            <a:srgbClr val="F26B43"/>
          </p15:clr>
        </p15:guide>
        <p15:guide id="14"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EEDE5-7639-F54B-9B21-3B30206627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1" y="0"/>
            <a:ext cx="12187818" cy="6858000"/>
          </a:xfrm>
          <a:prstGeom prst="rect">
            <a:avLst/>
          </a:prstGeom>
        </p:spPr>
      </p:pic>
      <p:sp>
        <p:nvSpPr>
          <p:cNvPr id="7" name="Rectangle 6">
            <a:extLst>
              <a:ext uri="{FF2B5EF4-FFF2-40B4-BE49-F238E27FC236}">
                <a16:creationId xmlns:a16="http://schemas.microsoft.com/office/drawing/2014/main" id="{D46D40DF-389F-9946-823B-2FFB9AC61DF6}"/>
              </a:ext>
            </a:extLst>
          </p:cNvPr>
          <p:cNvSpPr/>
          <p:nvPr/>
        </p:nvSpPr>
        <p:spPr>
          <a:xfrm>
            <a:off x="484912" y="440037"/>
            <a:ext cx="7946631" cy="2548994"/>
          </a:xfrm>
          <a:prstGeom prst="rect">
            <a:avLst/>
          </a:prstGeom>
          <a:effectLst/>
        </p:spPr>
        <p:txBody>
          <a:bodyPr wrap="none" lIns="0" tIns="0" rIns="0" bIns="0">
            <a:noAutofit/>
          </a:bodyPr>
          <a:lstStyle/>
          <a:p>
            <a:pPr>
              <a:lnSpc>
                <a:spcPts val="7000"/>
              </a:lnSpc>
            </a:pPr>
            <a:r>
              <a:rPr lang="en-US" sz="6600" spc="40" dirty="0">
                <a:solidFill>
                  <a:schemeClr val="bg1"/>
                </a:solidFill>
                <a:latin typeface="Suisse Int'l Mono" panose="020B0509000000000000" pitchFamily="49" charset="77"/>
                <a:cs typeface="Arial" panose="020B0604020202020204" pitchFamily="34" charset="0"/>
              </a:rPr>
              <a:t>THINK.</a:t>
            </a:r>
            <a:br>
              <a:rPr lang="en-US" sz="6600" spc="40" dirty="0">
                <a:solidFill>
                  <a:schemeClr val="bg1"/>
                </a:solidFill>
                <a:latin typeface="Suisse Int'l Mono" panose="020B0509000000000000" pitchFamily="49" charset="77"/>
                <a:cs typeface="Arial" panose="020B0604020202020204" pitchFamily="34" charset="0"/>
              </a:rPr>
            </a:br>
            <a:r>
              <a:rPr lang="en-US" sz="6600" spc="40" dirty="0">
                <a:solidFill>
                  <a:schemeClr val="bg1"/>
                </a:solidFill>
                <a:latin typeface="Suisse Int'l Mono" panose="020B0509000000000000" pitchFamily="49" charset="77"/>
                <a:cs typeface="Arial" panose="020B0604020202020204" pitchFamily="34" charset="0"/>
              </a:rPr>
              <a:t>DO.SPRINTS.</a:t>
            </a:r>
          </a:p>
        </p:txBody>
      </p:sp>
      <p:pic>
        <p:nvPicPr>
          <p:cNvPr id="8" name="Picture 7">
            <a:extLst>
              <a:ext uri="{FF2B5EF4-FFF2-40B4-BE49-F238E27FC236}">
                <a16:creationId xmlns:a16="http://schemas.microsoft.com/office/drawing/2014/main" id="{8CA1B0C5-A7AD-1348-81B8-9AAECD5223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913" y="5518803"/>
            <a:ext cx="839337" cy="899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546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1">
            <a:extLst>
              <a:ext uri="{FF2B5EF4-FFF2-40B4-BE49-F238E27FC236}">
                <a16:creationId xmlns:a16="http://schemas.microsoft.com/office/drawing/2014/main" id="{2ABE25E6-3DE6-0C45-8963-66304A5C8EFB}"/>
              </a:ext>
            </a:extLst>
          </p:cNvPr>
          <p:cNvSpPr>
            <a:spLocks noGrp="1"/>
          </p:cNvSpPr>
          <p:nvPr>
            <p:ph sz="quarter" idx="11"/>
          </p:nvPr>
        </p:nvSpPr>
        <p:spPr>
          <a:xfrm>
            <a:off x="442913" y="441325"/>
            <a:ext cx="3114557" cy="433388"/>
          </a:xfrm>
        </p:spPr>
        <p:txBody>
          <a:bodyPr/>
          <a:lstStyle/>
          <a:p>
            <a:r>
              <a:rPr lang="en-GB" dirty="0"/>
              <a:t>MULTI-GENERATION WORKFORCE DIFFERENCES </a:t>
            </a:r>
            <a:br>
              <a:rPr lang="en-GB" dirty="0"/>
            </a:br>
            <a:r>
              <a:rPr lang="en-GB" dirty="0"/>
              <a:t>– STYLES, NEEDS AND MOTIVATIONS</a:t>
            </a:r>
          </a:p>
          <a:p>
            <a:endParaRPr lang="en-US" dirty="0"/>
          </a:p>
          <a:p>
            <a:endParaRPr lang="en-US" dirty="0"/>
          </a:p>
        </p:txBody>
      </p:sp>
      <p:sp>
        <p:nvSpPr>
          <p:cNvPr id="2" name="TextBox 1"/>
          <p:cNvSpPr txBox="1"/>
          <p:nvPr/>
        </p:nvSpPr>
        <p:spPr>
          <a:xfrm>
            <a:off x="7808524" y="5973193"/>
            <a:ext cx="3222125"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Reference: </a:t>
            </a:r>
            <a:r>
              <a:rPr lang="en-US" sz="1000" dirty="0" err="1">
                <a:solidFill>
                  <a:schemeClr val="bg1"/>
                </a:solidFill>
                <a:latin typeface="Arial" panose="020B0604020202020204" pitchFamily="34" charset="0"/>
                <a:cs typeface="Arial" panose="020B0604020202020204" pitchFamily="34" charset="0"/>
              </a:rPr>
              <a:t>Innocentive</a:t>
            </a:r>
            <a:r>
              <a:rPr lang="en-US" sz="1000" dirty="0">
                <a:solidFill>
                  <a:schemeClr val="bg1"/>
                </a:solidFill>
                <a:latin typeface="Arial" panose="020B0604020202020204" pitchFamily="34" charset="0"/>
                <a:cs typeface="Arial" panose="020B0604020202020204" pitchFamily="34" charset="0"/>
              </a:rPr>
              <a:t> Blog by </a:t>
            </a:r>
            <a:r>
              <a:rPr lang="en-US" sz="1000" dirty="0" err="1">
                <a:solidFill>
                  <a:schemeClr val="bg1"/>
                </a:solidFill>
                <a:latin typeface="Arial" panose="020B0604020202020204" pitchFamily="34" charset="0"/>
                <a:cs typeface="Arial" panose="020B0604020202020204" pitchFamily="34" charset="0"/>
              </a:rPr>
              <a:t>jartses</a:t>
            </a:r>
            <a:r>
              <a:rPr lang="en-US" sz="1000" dirty="0">
                <a:solidFill>
                  <a:schemeClr val="bg1"/>
                </a:solidFill>
                <a:latin typeface="Arial" panose="020B0604020202020204" pitchFamily="34" charset="0"/>
                <a:cs typeface="Arial" panose="020B0604020202020204" pitchFamily="34" charset="0"/>
              </a:rPr>
              <a:t> Nov 2013</a:t>
            </a:r>
          </a:p>
        </p:txBody>
      </p:sp>
      <p:sp>
        <p:nvSpPr>
          <p:cNvPr id="22" name="Oval 21">
            <a:extLst>
              <a:ext uri="{FF2B5EF4-FFF2-40B4-BE49-F238E27FC236}">
                <a16:creationId xmlns:a16="http://schemas.microsoft.com/office/drawing/2014/main" id="{749DF425-DAF2-9547-AEE8-2203F879EF3C}"/>
              </a:ext>
            </a:extLst>
          </p:cNvPr>
          <p:cNvSpPr/>
          <p:nvPr/>
        </p:nvSpPr>
        <p:spPr>
          <a:xfrm>
            <a:off x="5708471" y="619706"/>
            <a:ext cx="510014" cy="51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1B4E"/>
              </a:solidFill>
            </a:endParaRPr>
          </a:p>
        </p:txBody>
      </p:sp>
      <p:graphicFrame>
        <p:nvGraphicFramePr>
          <p:cNvPr id="24" name="Table 23">
            <a:extLst>
              <a:ext uri="{FF2B5EF4-FFF2-40B4-BE49-F238E27FC236}">
                <a16:creationId xmlns:a16="http://schemas.microsoft.com/office/drawing/2014/main" id="{DB4FC77C-107F-154A-A5F3-734DF78251E1}"/>
              </a:ext>
            </a:extLst>
          </p:cNvPr>
          <p:cNvGraphicFramePr>
            <a:graphicFrameLocks noGrp="1"/>
          </p:cNvGraphicFramePr>
          <p:nvPr>
            <p:extLst>
              <p:ext uri="{D42A27DB-BD31-4B8C-83A1-F6EECF244321}">
                <p14:modId xmlns:p14="http://schemas.microsoft.com/office/powerpoint/2010/main" val="1468969100"/>
              </p:ext>
            </p:extLst>
          </p:nvPr>
        </p:nvGraphicFramePr>
        <p:xfrm>
          <a:off x="1446629" y="1398015"/>
          <a:ext cx="9000000" cy="4517525"/>
        </p:xfrm>
        <a:graphic>
          <a:graphicData uri="http://schemas.openxmlformats.org/drawingml/2006/table">
            <a:tbl>
              <a:tblPr firstRow="1" bandRow="1">
                <a:tableStyleId>{5C22544A-7EE6-4342-B048-85BDC9FD1C3A}</a:tableStyleId>
              </a:tblPr>
              <a:tblGrid>
                <a:gridCol w="3420000">
                  <a:extLst>
                    <a:ext uri="{9D8B030D-6E8A-4147-A177-3AD203B41FA5}">
                      <a16:colId xmlns:a16="http://schemas.microsoft.com/office/drawing/2014/main" val="20000"/>
                    </a:ext>
                  </a:extLst>
                </a:gridCol>
                <a:gridCol w="2160000">
                  <a:extLst>
                    <a:ext uri="{9D8B030D-6E8A-4147-A177-3AD203B41FA5}">
                      <a16:colId xmlns:a16="http://schemas.microsoft.com/office/drawing/2014/main" val="1802942136"/>
                    </a:ext>
                  </a:extLst>
                </a:gridCol>
                <a:gridCol w="3420000">
                  <a:extLst>
                    <a:ext uri="{9D8B030D-6E8A-4147-A177-3AD203B41FA5}">
                      <a16:colId xmlns:a16="http://schemas.microsoft.com/office/drawing/2014/main" val="20001"/>
                    </a:ext>
                  </a:extLst>
                </a:gridCol>
              </a:tblGrid>
              <a:tr h="862845">
                <a:tc>
                  <a:txBody>
                    <a:bodyPr/>
                    <a:lstStyle/>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Power is earnt by tenure and experience and </a:t>
                      </a:r>
                    </a:p>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comes from holding a position of authority. </a:t>
                      </a:r>
                    </a:p>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Maintains ownership of information. </a:t>
                      </a:r>
                      <a:endParaRPr lang="en-US" sz="1100" b="0" i="0" dirty="0">
                        <a:solidFill>
                          <a:srgbClr val="1C1B4E"/>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i="0" dirty="0">
                          <a:solidFill>
                            <a:schemeClr val="bg1"/>
                          </a:solidFill>
                          <a:latin typeface="Arial" panose="020B0604020202020204" pitchFamily="34" charset="0"/>
                          <a:ea typeface="Courier New" charset="0"/>
                          <a:cs typeface="Arial" panose="020B0604020202020204" pitchFamily="34" charset="0"/>
                        </a:rPr>
                        <a:t>Power is best shared out collectively to the team.</a:t>
                      </a:r>
                      <a:r>
                        <a:rPr lang="en-US" sz="1100" b="0" i="0" baseline="0" dirty="0">
                          <a:solidFill>
                            <a:schemeClr val="bg1"/>
                          </a:solidFill>
                          <a:latin typeface="Arial" panose="020B0604020202020204" pitchFamily="34" charset="0"/>
                          <a:ea typeface="Courier New" charset="0"/>
                          <a:cs typeface="Arial" panose="020B0604020202020204" pitchFamily="34" charset="0"/>
                        </a:rPr>
                        <a:t> </a:t>
                      </a:r>
                      <a:br>
                        <a:rPr lang="en-US" sz="1100" b="0" i="0" baseline="0" dirty="0">
                          <a:solidFill>
                            <a:schemeClr val="bg1"/>
                          </a:solidFill>
                          <a:latin typeface="Arial" panose="020B0604020202020204" pitchFamily="34" charset="0"/>
                          <a:ea typeface="Courier New" charset="0"/>
                          <a:cs typeface="Arial" panose="020B0604020202020204" pitchFamily="34" charset="0"/>
                        </a:rPr>
                      </a:br>
                      <a:r>
                        <a:rPr lang="en-US" sz="1100" b="0" i="0" dirty="0">
                          <a:solidFill>
                            <a:schemeClr val="bg1"/>
                          </a:solidFill>
                          <a:latin typeface="Arial" panose="020B0604020202020204" pitchFamily="34" charset="0"/>
                          <a:ea typeface="Courier New" charset="0"/>
                          <a:cs typeface="Arial" panose="020B0604020202020204" pitchFamily="34" charset="0"/>
                        </a:rPr>
                        <a:t>Openly shares</a:t>
                      </a:r>
                      <a:r>
                        <a:rPr lang="en-US" sz="1100" b="0" i="0" baseline="0" dirty="0">
                          <a:solidFill>
                            <a:schemeClr val="bg1"/>
                          </a:solidFill>
                          <a:latin typeface="Arial" panose="020B0604020202020204" pitchFamily="34" charset="0"/>
                          <a:ea typeface="Courier New" charset="0"/>
                          <a:cs typeface="Arial" panose="020B0604020202020204" pitchFamily="34" charset="0"/>
                        </a:rPr>
                        <a:t> information at all levels and expects others to make decisions.</a:t>
                      </a:r>
                      <a:endParaRPr lang="en-US" sz="1100" b="0" i="0" dirty="0">
                        <a:solidFill>
                          <a:schemeClr val="bg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2845">
                <a:tc>
                  <a:txBody>
                    <a:bodyPr/>
                    <a:lstStyle/>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Shapes discussion and w</a:t>
                      </a:r>
                      <a:r>
                        <a:rPr lang="en-US" sz="1100" b="0" i="0" dirty="0">
                          <a:solidFill>
                            <a:srgbClr val="1C1B4E"/>
                          </a:solidFill>
                          <a:latin typeface="Arial" panose="020B0604020202020204" pitchFamily="34" charset="0"/>
                          <a:ea typeface="Courier New" charset="0"/>
                          <a:cs typeface="Arial" panose="020B0604020202020204" pitchFamily="34" charset="0"/>
                        </a:rPr>
                        <a:t>ants </a:t>
                      </a:r>
                      <a:r>
                        <a:rPr lang="en-US" sz="1100" b="0" i="0" baseline="0" dirty="0">
                          <a:solidFill>
                            <a:srgbClr val="1C1B4E"/>
                          </a:solidFill>
                          <a:latin typeface="Arial" panose="020B0604020202020204" pitchFamily="34" charset="0"/>
                          <a:ea typeface="Courier New" charset="0"/>
                          <a:cs typeface="Arial" panose="020B0604020202020204" pitchFamily="34" charset="0"/>
                        </a:rPr>
                        <a:t>to approve </a:t>
                      </a:r>
                    </a:p>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or own approval of final solution. </a:t>
                      </a:r>
                    </a:p>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Delivers decisions made elsewhere.</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i="0" baseline="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i="0" dirty="0">
                          <a:solidFill>
                            <a:schemeClr val="bg1"/>
                          </a:solidFill>
                          <a:latin typeface="Arial" panose="020B0604020202020204" pitchFamily="34" charset="0"/>
                          <a:ea typeface="Courier New" charset="0"/>
                          <a:cs typeface="Arial" panose="020B0604020202020204" pitchFamily="34" charset="0"/>
                        </a:rPr>
                        <a:t>Encourages suggestions, facilitates</a:t>
                      </a:r>
                      <a:r>
                        <a:rPr lang="en-US" sz="1100" b="0" i="0" baseline="0" dirty="0">
                          <a:solidFill>
                            <a:schemeClr val="bg1"/>
                          </a:solidFill>
                          <a:latin typeface="Arial" panose="020B0604020202020204" pitchFamily="34" charset="0"/>
                          <a:ea typeface="Courier New" charset="0"/>
                          <a:cs typeface="Arial" panose="020B0604020202020204" pitchFamily="34" charset="0"/>
                        </a:rPr>
                        <a:t> brainstorms and allocates decision making to the team with clearly defined parameters.</a:t>
                      </a:r>
                      <a:endParaRPr lang="en-US" sz="1100" b="0" i="0" dirty="0">
                        <a:solidFill>
                          <a:schemeClr val="bg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2845">
                <a:tc>
                  <a:txBody>
                    <a:bodyPr/>
                    <a:lstStyle/>
                    <a:p>
                      <a:pPr algn="r"/>
                      <a:r>
                        <a:rPr lang="en-US" sz="1100" b="0" i="0" dirty="0">
                          <a:solidFill>
                            <a:srgbClr val="1C1B4E"/>
                          </a:solidFill>
                          <a:latin typeface="Arial" panose="020B0604020202020204" pitchFamily="34" charset="0"/>
                          <a:ea typeface="Courier New" charset="0"/>
                          <a:cs typeface="Arial" panose="020B0604020202020204" pitchFamily="34" charset="0"/>
                        </a:rPr>
                        <a:t>Focuses only on</a:t>
                      </a:r>
                      <a:r>
                        <a:rPr lang="en-US" sz="1100" b="0" i="0" baseline="0" dirty="0">
                          <a:solidFill>
                            <a:srgbClr val="1C1B4E"/>
                          </a:solidFill>
                          <a:latin typeface="Arial" panose="020B0604020202020204" pitchFamily="34" charset="0"/>
                          <a:ea typeface="Courier New" charset="0"/>
                          <a:cs typeface="Arial" panose="020B0604020202020204" pitchFamily="34" charset="0"/>
                        </a:rPr>
                        <a:t> high impact areas with an </a:t>
                      </a:r>
                    </a:p>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‘if it </a:t>
                      </a:r>
                      <a:r>
                        <a:rPr lang="en-US" sz="1100" b="0" i="0" baseline="0" dirty="0" err="1">
                          <a:solidFill>
                            <a:srgbClr val="1C1B4E"/>
                          </a:solidFill>
                          <a:latin typeface="Arial" panose="020B0604020202020204" pitchFamily="34" charset="0"/>
                          <a:ea typeface="Courier New" charset="0"/>
                          <a:cs typeface="Arial" panose="020B0604020202020204" pitchFamily="34" charset="0"/>
                        </a:rPr>
                        <a:t>ain’t</a:t>
                      </a:r>
                      <a:r>
                        <a:rPr lang="en-US" sz="1100" b="0" i="0" baseline="0" dirty="0">
                          <a:solidFill>
                            <a:srgbClr val="1C1B4E"/>
                          </a:solidFill>
                          <a:latin typeface="Arial" panose="020B0604020202020204" pitchFamily="34" charset="0"/>
                          <a:ea typeface="Courier New" charset="0"/>
                          <a:cs typeface="Arial" panose="020B0604020202020204" pitchFamily="34" charset="0"/>
                        </a:rPr>
                        <a:t> broke’ approach. </a:t>
                      </a:r>
                    </a:p>
                    <a:p>
                      <a:pPr algn="r"/>
                      <a:r>
                        <a:rPr lang="en-US" sz="1100" b="0" i="0" baseline="0" dirty="0">
                          <a:solidFill>
                            <a:srgbClr val="1C1B4E"/>
                          </a:solidFill>
                          <a:latin typeface="Arial" panose="020B0604020202020204" pitchFamily="34" charset="0"/>
                          <a:ea typeface="Courier New" charset="0"/>
                          <a:cs typeface="Arial" panose="020B0604020202020204" pitchFamily="34" charset="0"/>
                        </a:rPr>
                        <a:t>‘Experiments’ waste time and money.</a:t>
                      </a:r>
                      <a:endParaRPr lang="en-US" sz="1100" b="0" i="0" dirty="0">
                        <a:solidFill>
                          <a:srgbClr val="1C1B4E"/>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i="0" dirty="0">
                          <a:solidFill>
                            <a:schemeClr val="bg1"/>
                          </a:solidFill>
                          <a:latin typeface="Arial" panose="020B0604020202020204" pitchFamily="34" charset="0"/>
                          <a:ea typeface="Courier New" charset="0"/>
                          <a:cs typeface="Arial" panose="020B0604020202020204" pitchFamily="34" charset="0"/>
                        </a:rPr>
                        <a:t>Encourages</a:t>
                      </a:r>
                      <a:r>
                        <a:rPr lang="en-US" sz="1100" b="0" i="0" baseline="0" dirty="0">
                          <a:solidFill>
                            <a:schemeClr val="bg1"/>
                          </a:solidFill>
                          <a:latin typeface="Arial" panose="020B0604020202020204" pitchFamily="34" charset="0"/>
                          <a:ea typeface="Courier New" charset="0"/>
                          <a:cs typeface="Arial" panose="020B0604020202020204" pitchFamily="34" charset="0"/>
                        </a:rPr>
                        <a:t> questioning the status quo. Looks </a:t>
                      </a:r>
                    </a:p>
                    <a:p>
                      <a:pPr algn="l"/>
                      <a:r>
                        <a:rPr lang="en-US" sz="1100" b="0" i="0" baseline="0" dirty="0">
                          <a:solidFill>
                            <a:schemeClr val="bg1"/>
                          </a:solidFill>
                          <a:latin typeface="Arial" panose="020B0604020202020204" pitchFamily="34" charset="0"/>
                          <a:ea typeface="Courier New" charset="0"/>
                          <a:cs typeface="Arial" panose="020B0604020202020204" pitchFamily="34" charset="0"/>
                        </a:rPr>
                        <a:t>for opportunities to try new ideas and quickly applies learning from successes and mistakes.</a:t>
                      </a:r>
                      <a:endParaRPr lang="en-US" sz="1100" b="0" i="0" dirty="0">
                        <a:solidFill>
                          <a:schemeClr val="bg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66145">
                <a:tc>
                  <a:txBody>
                    <a:bodyPr/>
                    <a:lstStyle/>
                    <a:p>
                      <a:pPr marL="0" marR="0" indent="0" algn="r" defTabSz="457145" rtl="0" eaLnBrk="1" fontAlgn="auto" latinLnBrk="0" hangingPunct="1">
                        <a:lnSpc>
                          <a:spcPct val="100000"/>
                        </a:lnSpc>
                        <a:spcBef>
                          <a:spcPts val="0"/>
                        </a:spcBef>
                        <a:spcAft>
                          <a:spcPts val="0"/>
                        </a:spcAft>
                        <a:buClrTx/>
                        <a:buSzTx/>
                        <a:buFontTx/>
                        <a:buNone/>
                        <a:tabLst/>
                        <a:defRPr/>
                      </a:pPr>
                      <a:r>
                        <a:rPr lang="en-US" sz="1100" b="0" i="0" dirty="0">
                          <a:solidFill>
                            <a:srgbClr val="1C1B4E"/>
                          </a:solidFill>
                          <a:latin typeface="Arial" panose="020B0604020202020204" pitchFamily="34" charset="0"/>
                          <a:ea typeface="Courier New" charset="0"/>
                          <a:cs typeface="Arial" panose="020B0604020202020204" pitchFamily="34" charset="0"/>
                        </a:rPr>
                        <a:t>Keeps employees as followers rather </a:t>
                      </a:r>
                    </a:p>
                    <a:p>
                      <a:pPr marL="0" marR="0" indent="0" algn="r" defTabSz="457145" rtl="0" eaLnBrk="1" fontAlgn="auto" latinLnBrk="0" hangingPunct="1">
                        <a:lnSpc>
                          <a:spcPct val="100000"/>
                        </a:lnSpc>
                        <a:spcBef>
                          <a:spcPts val="0"/>
                        </a:spcBef>
                        <a:spcAft>
                          <a:spcPts val="0"/>
                        </a:spcAft>
                        <a:buClrTx/>
                        <a:buSzTx/>
                        <a:buFontTx/>
                        <a:buNone/>
                        <a:tabLst/>
                        <a:defRPr/>
                      </a:pPr>
                      <a:r>
                        <a:rPr lang="en-US" sz="1100" b="0" i="0" dirty="0">
                          <a:solidFill>
                            <a:srgbClr val="1C1B4E"/>
                          </a:solidFill>
                          <a:latin typeface="Arial" panose="020B0604020202020204" pitchFamily="34" charset="0"/>
                          <a:ea typeface="Courier New" charset="0"/>
                          <a:cs typeface="Arial" panose="020B0604020202020204" pitchFamily="34" charset="0"/>
                        </a:rPr>
                        <a:t>than creating leaders.</a:t>
                      </a:r>
                    </a:p>
                    <a:p>
                      <a:pPr marL="0" marR="0" indent="0" algn="r" defTabSz="457145" rtl="0" eaLnBrk="1" fontAlgn="auto" latinLnBrk="0" hangingPunct="1">
                        <a:lnSpc>
                          <a:spcPct val="100000"/>
                        </a:lnSpc>
                        <a:spcBef>
                          <a:spcPts val="0"/>
                        </a:spcBef>
                        <a:spcAft>
                          <a:spcPts val="0"/>
                        </a:spcAft>
                        <a:buClrTx/>
                        <a:buSzTx/>
                        <a:buFontTx/>
                        <a:buNone/>
                        <a:tabLst/>
                        <a:defRPr/>
                      </a:pPr>
                      <a:r>
                        <a:rPr lang="en-US" sz="1100" b="0" i="0" dirty="0">
                          <a:solidFill>
                            <a:srgbClr val="1C1B4E"/>
                          </a:solidFill>
                          <a:latin typeface="Arial" panose="020B0604020202020204" pitchFamily="34" charset="0"/>
                          <a:ea typeface="Courier New" charset="0"/>
                          <a:cs typeface="Arial" panose="020B0604020202020204" pitchFamily="34" charset="0"/>
                        </a:rPr>
                        <a:t>Struggles</a:t>
                      </a:r>
                      <a:r>
                        <a:rPr lang="en-US" sz="1100" b="0" i="0" baseline="0" dirty="0">
                          <a:solidFill>
                            <a:srgbClr val="1C1B4E"/>
                          </a:solidFill>
                          <a:latin typeface="Arial" panose="020B0604020202020204" pitchFamily="34" charset="0"/>
                          <a:ea typeface="Courier New" charset="0"/>
                          <a:cs typeface="Arial" panose="020B0604020202020204" pitchFamily="34" charset="0"/>
                        </a:rPr>
                        <a:t> to reward good work.</a:t>
                      </a:r>
                    </a:p>
                    <a:p>
                      <a:pPr marL="0" marR="0" indent="0" algn="r" defTabSz="457145" rtl="0" eaLnBrk="1" fontAlgn="auto" latinLnBrk="0" hangingPunct="1">
                        <a:lnSpc>
                          <a:spcPct val="100000"/>
                        </a:lnSpc>
                        <a:spcBef>
                          <a:spcPts val="0"/>
                        </a:spcBef>
                        <a:spcAft>
                          <a:spcPts val="0"/>
                        </a:spcAft>
                        <a:buClrTx/>
                        <a:buSzTx/>
                        <a:buFontTx/>
                        <a:buNone/>
                        <a:tabLst/>
                        <a:defRPr/>
                      </a:pPr>
                      <a:r>
                        <a:rPr lang="en-US" sz="1100" b="0" i="0" baseline="0" dirty="0">
                          <a:solidFill>
                            <a:srgbClr val="1C1B4E"/>
                          </a:solidFill>
                          <a:latin typeface="Arial" panose="020B0604020202020204" pitchFamily="34" charset="0"/>
                          <a:ea typeface="Courier New" charset="0"/>
                          <a:cs typeface="Arial" panose="020B0604020202020204" pitchFamily="34" charset="0"/>
                        </a:rPr>
                        <a:t>Allocates resource only when necessary.</a:t>
                      </a:r>
                      <a:endParaRPr lang="en-US" sz="1100" b="0" i="0" dirty="0">
                        <a:solidFill>
                          <a:srgbClr val="1C1B4E"/>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145"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Arial" panose="020B0604020202020204" pitchFamily="34" charset="0"/>
                          <a:ea typeface="Courier New" charset="0"/>
                          <a:cs typeface="Arial" panose="020B0604020202020204" pitchFamily="34" charset="0"/>
                        </a:rPr>
                        <a:t>Seeks</a:t>
                      </a:r>
                      <a:r>
                        <a:rPr lang="en-US" sz="1100" b="0" i="0" baseline="0" dirty="0">
                          <a:solidFill>
                            <a:schemeClr val="bg1"/>
                          </a:solidFill>
                          <a:latin typeface="Arial" panose="020B0604020202020204" pitchFamily="34" charset="0"/>
                          <a:ea typeface="Courier New" charset="0"/>
                          <a:cs typeface="Arial" panose="020B0604020202020204" pitchFamily="34" charset="0"/>
                        </a:rPr>
                        <a:t> future career moves for team and </a:t>
                      </a:r>
                    </a:p>
                    <a:p>
                      <a:pPr marL="0" marR="0" indent="0" algn="l" defTabSz="457145" rtl="0" eaLnBrk="1" fontAlgn="auto" latinLnBrk="0" hangingPunct="1">
                        <a:lnSpc>
                          <a:spcPct val="100000"/>
                        </a:lnSpc>
                        <a:spcBef>
                          <a:spcPts val="0"/>
                        </a:spcBef>
                        <a:spcAft>
                          <a:spcPts val="0"/>
                        </a:spcAft>
                        <a:buClrTx/>
                        <a:buSzTx/>
                        <a:buFontTx/>
                        <a:buNone/>
                        <a:tabLst/>
                        <a:defRPr/>
                      </a:pPr>
                      <a:r>
                        <a:rPr lang="en-US" sz="1100" b="0" i="0" baseline="0" dirty="0">
                          <a:solidFill>
                            <a:schemeClr val="bg1"/>
                          </a:solidFill>
                          <a:latin typeface="Arial" panose="020B0604020202020204" pitchFamily="34" charset="0"/>
                          <a:ea typeface="Courier New" charset="0"/>
                          <a:cs typeface="Arial" panose="020B0604020202020204" pitchFamily="34" charset="0"/>
                        </a:rPr>
                        <a:t>develops full potential. Rewards great work.</a:t>
                      </a:r>
                    </a:p>
                    <a:p>
                      <a:pPr marL="0" marR="0" indent="0" algn="l" defTabSz="457145" rtl="0" eaLnBrk="1" fontAlgn="auto" latinLnBrk="0" hangingPunct="1">
                        <a:lnSpc>
                          <a:spcPct val="100000"/>
                        </a:lnSpc>
                        <a:spcBef>
                          <a:spcPts val="0"/>
                        </a:spcBef>
                        <a:spcAft>
                          <a:spcPts val="0"/>
                        </a:spcAft>
                        <a:buClrTx/>
                        <a:buSzTx/>
                        <a:buFontTx/>
                        <a:buNone/>
                        <a:tabLst/>
                        <a:defRPr/>
                      </a:pPr>
                      <a:r>
                        <a:rPr lang="en-US" sz="1100" b="0" i="0" baseline="0" dirty="0">
                          <a:solidFill>
                            <a:schemeClr val="bg1"/>
                          </a:solidFill>
                          <a:latin typeface="Arial" panose="020B0604020202020204" pitchFamily="34" charset="0"/>
                          <a:ea typeface="Courier New" charset="0"/>
                          <a:cs typeface="Arial" panose="020B0604020202020204" pitchFamily="34" charset="0"/>
                        </a:rPr>
                        <a:t>Shares resources proactively.</a:t>
                      </a:r>
                      <a:endParaRPr lang="en-US" sz="1100" b="0" i="0" dirty="0">
                        <a:solidFill>
                          <a:schemeClr val="bg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62845">
                <a:tc>
                  <a:txBody>
                    <a:bodyPr/>
                    <a:lstStyle/>
                    <a:p>
                      <a:pPr algn="r"/>
                      <a:r>
                        <a:rPr lang="en-US" sz="1100" b="0" i="0" dirty="0">
                          <a:solidFill>
                            <a:srgbClr val="1C1B4E"/>
                          </a:solidFill>
                          <a:latin typeface="Arial" panose="020B0604020202020204" pitchFamily="34" charset="0"/>
                          <a:ea typeface="Courier New" charset="0"/>
                          <a:cs typeface="Arial" panose="020B0604020202020204" pitchFamily="34" charset="0"/>
                        </a:rPr>
                        <a:t>Reviews performance annually.</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1100" b="0" i="0" dirty="0">
                          <a:solidFill>
                            <a:schemeClr val="bg1"/>
                          </a:solidFill>
                          <a:latin typeface="Arial" panose="020B0604020202020204" pitchFamily="34" charset="0"/>
                          <a:ea typeface="Courier New" charset="0"/>
                          <a:cs typeface="Arial" panose="020B0604020202020204" pitchFamily="34" charset="0"/>
                        </a:rPr>
                        <a:t>Immediate and ongoing feedback and </a:t>
                      </a:r>
                    </a:p>
                    <a:p>
                      <a:pPr algn="l"/>
                      <a:r>
                        <a:rPr lang="en-US" sz="1100" b="0" i="0" dirty="0">
                          <a:solidFill>
                            <a:schemeClr val="bg1"/>
                          </a:solidFill>
                          <a:latin typeface="Arial" panose="020B0604020202020204" pitchFamily="34" charset="0"/>
                          <a:ea typeface="Courier New" charset="0"/>
                          <a:cs typeface="Arial" panose="020B0604020202020204" pitchFamily="34" charset="0"/>
                        </a:rPr>
                        <a:t>personalized coaching. </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5" name="Rectangle 24">
            <a:extLst>
              <a:ext uri="{FF2B5EF4-FFF2-40B4-BE49-F238E27FC236}">
                <a16:creationId xmlns:a16="http://schemas.microsoft.com/office/drawing/2014/main" id="{38868111-3559-CC43-B26F-1F3E25D15842}"/>
              </a:ext>
            </a:extLst>
          </p:cNvPr>
          <p:cNvSpPr/>
          <p:nvPr/>
        </p:nvSpPr>
        <p:spPr>
          <a:xfrm rot="16200000">
            <a:off x="8345142" y="3478530"/>
            <a:ext cx="4547645" cy="326371"/>
          </a:xfrm>
          <a:prstGeom prst="rect">
            <a:avLst/>
          </a:prstGeom>
        </p:spPr>
        <p:txBody>
          <a:bodyPr wrap="square">
            <a:spAutoFit/>
          </a:bodyPr>
          <a:lstStyle/>
          <a:p>
            <a:pPr algn="ctr">
              <a:lnSpc>
                <a:spcPts val="1758"/>
              </a:lnSpc>
            </a:pPr>
            <a:r>
              <a:rPr lang="en-US" b="1" dirty="0">
                <a:solidFill>
                  <a:schemeClr val="bg1"/>
                </a:solidFill>
                <a:latin typeface="Arial" panose="020B0604020202020204" pitchFamily="34" charset="0"/>
                <a:cs typeface="Arial" panose="020B0604020202020204" pitchFamily="34" charset="0"/>
              </a:rPr>
              <a:t>COLLABORATIVE APPROACH</a:t>
            </a:r>
          </a:p>
        </p:txBody>
      </p:sp>
      <p:sp>
        <p:nvSpPr>
          <p:cNvPr id="26" name="Rectangle 25">
            <a:extLst>
              <a:ext uri="{FF2B5EF4-FFF2-40B4-BE49-F238E27FC236}">
                <a16:creationId xmlns:a16="http://schemas.microsoft.com/office/drawing/2014/main" id="{85F94428-5DA8-C242-AF3A-2A6954E9DF3F}"/>
              </a:ext>
            </a:extLst>
          </p:cNvPr>
          <p:cNvSpPr/>
          <p:nvPr/>
        </p:nvSpPr>
        <p:spPr>
          <a:xfrm rot="16200000">
            <a:off x="-676363" y="3478531"/>
            <a:ext cx="4547645" cy="326371"/>
          </a:xfrm>
          <a:prstGeom prst="rect">
            <a:avLst/>
          </a:prstGeom>
        </p:spPr>
        <p:txBody>
          <a:bodyPr wrap="square">
            <a:spAutoFit/>
          </a:bodyPr>
          <a:lstStyle/>
          <a:p>
            <a:pPr algn="ctr">
              <a:lnSpc>
                <a:spcPts val="1758"/>
              </a:lnSpc>
            </a:pPr>
            <a:r>
              <a:rPr lang="en-US" b="1" dirty="0">
                <a:solidFill>
                  <a:srgbClr val="1C1B4E"/>
                </a:solidFill>
                <a:latin typeface="Arial" panose="020B0604020202020204" pitchFamily="34" charset="0"/>
                <a:cs typeface="Arial" panose="020B0604020202020204" pitchFamily="34" charset="0"/>
              </a:rPr>
              <a:t>TRADITIONAL APPROACH</a:t>
            </a:r>
          </a:p>
        </p:txBody>
      </p:sp>
      <p:sp>
        <p:nvSpPr>
          <p:cNvPr id="27" name="Rectangle 26">
            <a:extLst>
              <a:ext uri="{FF2B5EF4-FFF2-40B4-BE49-F238E27FC236}">
                <a16:creationId xmlns:a16="http://schemas.microsoft.com/office/drawing/2014/main" id="{F734E1CD-3215-CD47-9133-8E424784E8D6}"/>
              </a:ext>
            </a:extLst>
          </p:cNvPr>
          <p:cNvSpPr/>
          <p:nvPr/>
        </p:nvSpPr>
        <p:spPr>
          <a:xfrm>
            <a:off x="5590649" y="732622"/>
            <a:ext cx="755434" cy="323165"/>
          </a:xfrm>
          <a:prstGeom prst="rect">
            <a:avLst/>
          </a:prstGeom>
        </p:spPr>
        <p:txBody>
          <a:bodyPr wrap="square">
            <a:spAutoFit/>
          </a:bodyPr>
          <a:lstStyle/>
          <a:p>
            <a:pPr algn="ctr">
              <a:lnSpc>
                <a:spcPts val="1758"/>
              </a:lnSpc>
            </a:pPr>
            <a:r>
              <a:rPr lang="en-US" b="1" dirty="0">
                <a:solidFill>
                  <a:srgbClr val="E26C84"/>
                </a:solidFill>
                <a:latin typeface="Arial" panose="020B0604020202020204" pitchFamily="34" charset="0"/>
                <a:cs typeface="Arial" panose="020B0604020202020204" pitchFamily="34" charset="0"/>
              </a:rPr>
              <a:t>VS.</a:t>
            </a:r>
          </a:p>
        </p:txBody>
      </p:sp>
      <p:cxnSp>
        <p:nvCxnSpPr>
          <p:cNvPr id="28" name="Straight Connector 27">
            <a:extLst>
              <a:ext uri="{FF2B5EF4-FFF2-40B4-BE49-F238E27FC236}">
                <a16:creationId xmlns:a16="http://schemas.microsoft.com/office/drawing/2014/main" id="{0800048D-1376-3042-8DEE-2058BF6AACD4}"/>
              </a:ext>
            </a:extLst>
          </p:cNvPr>
          <p:cNvCxnSpPr>
            <a:cxnSpLocks/>
          </p:cNvCxnSpPr>
          <p:nvPr/>
        </p:nvCxnSpPr>
        <p:spPr>
          <a:xfrm>
            <a:off x="12449338" y="1095245"/>
            <a:ext cx="0" cy="45944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D7E83C6-1195-D742-AE81-E329E0D53609}"/>
              </a:ext>
            </a:extLst>
          </p:cNvPr>
          <p:cNvSpPr/>
          <p:nvPr/>
        </p:nvSpPr>
        <p:spPr>
          <a:xfrm>
            <a:off x="5432128" y="1659197"/>
            <a:ext cx="1067584" cy="369332"/>
          </a:xfrm>
          <a:prstGeom prst="rect">
            <a:avLst/>
          </a:prstGeom>
        </p:spPr>
        <p:txBody>
          <a:bodyPr wrap="square">
            <a:spAutoFit/>
          </a:bodyPr>
          <a:lstStyle/>
          <a:p>
            <a:pPr algn="ctr"/>
            <a:r>
              <a:rPr lang="en-US" sz="900" dirty="0">
                <a:solidFill>
                  <a:srgbClr val="1C1B4E"/>
                </a:solidFill>
                <a:latin typeface="Arial" panose="020B0604020202020204" pitchFamily="34" charset="0"/>
                <a:cs typeface="Arial" panose="020B0604020202020204" pitchFamily="34" charset="0"/>
              </a:rPr>
              <a:t>POWER &amp; INFORMATION</a:t>
            </a:r>
          </a:p>
        </p:txBody>
      </p:sp>
      <p:sp>
        <p:nvSpPr>
          <p:cNvPr id="30" name="Rectangle 29">
            <a:extLst>
              <a:ext uri="{FF2B5EF4-FFF2-40B4-BE49-F238E27FC236}">
                <a16:creationId xmlns:a16="http://schemas.microsoft.com/office/drawing/2014/main" id="{993F16CC-00A0-0542-A1A3-1F26ECCB4487}"/>
              </a:ext>
            </a:extLst>
          </p:cNvPr>
          <p:cNvSpPr/>
          <p:nvPr/>
        </p:nvSpPr>
        <p:spPr>
          <a:xfrm>
            <a:off x="5432128" y="2499745"/>
            <a:ext cx="1067584" cy="369332"/>
          </a:xfrm>
          <a:prstGeom prst="rect">
            <a:avLst/>
          </a:prstGeom>
        </p:spPr>
        <p:txBody>
          <a:bodyPr wrap="square">
            <a:spAutoFit/>
          </a:bodyPr>
          <a:lstStyle/>
          <a:p>
            <a:pPr algn="ctr"/>
            <a:r>
              <a:rPr lang="en-US" sz="900" dirty="0">
                <a:solidFill>
                  <a:srgbClr val="1C1B4E"/>
                </a:solidFill>
                <a:latin typeface="Arial" panose="020B0604020202020204" pitchFamily="34" charset="0"/>
                <a:cs typeface="Arial" panose="020B0604020202020204" pitchFamily="34" charset="0"/>
              </a:rPr>
              <a:t>DECISION MAKING</a:t>
            </a:r>
          </a:p>
        </p:txBody>
      </p:sp>
      <p:sp>
        <p:nvSpPr>
          <p:cNvPr id="31" name="Rectangle 30">
            <a:extLst>
              <a:ext uri="{FF2B5EF4-FFF2-40B4-BE49-F238E27FC236}">
                <a16:creationId xmlns:a16="http://schemas.microsoft.com/office/drawing/2014/main" id="{9C0B62EB-D301-484E-8348-36CE2B7D0E19}"/>
              </a:ext>
            </a:extLst>
          </p:cNvPr>
          <p:cNvSpPr/>
          <p:nvPr/>
        </p:nvSpPr>
        <p:spPr>
          <a:xfrm>
            <a:off x="5051175" y="3410562"/>
            <a:ext cx="1829490" cy="230832"/>
          </a:xfrm>
          <a:prstGeom prst="rect">
            <a:avLst/>
          </a:prstGeom>
        </p:spPr>
        <p:txBody>
          <a:bodyPr wrap="square">
            <a:spAutoFit/>
          </a:bodyPr>
          <a:lstStyle/>
          <a:p>
            <a:pPr algn="ctr"/>
            <a:r>
              <a:rPr lang="en-US" sz="900" dirty="0">
                <a:solidFill>
                  <a:srgbClr val="1C1B4E"/>
                </a:solidFill>
                <a:latin typeface="Arial" panose="020B0604020202020204" pitchFamily="34" charset="0"/>
                <a:cs typeface="Arial" panose="020B0604020202020204" pitchFamily="34" charset="0"/>
              </a:rPr>
              <a:t>INNOVATION</a:t>
            </a:r>
          </a:p>
        </p:txBody>
      </p:sp>
      <p:sp>
        <p:nvSpPr>
          <p:cNvPr id="32" name="Rectangle 31">
            <a:extLst>
              <a:ext uri="{FF2B5EF4-FFF2-40B4-BE49-F238E27FC236}">
                <a16:creationId xmlns:a16="http://schemas.microsoft.com/office/drawing/2014/main" id="{DA90A87A-6F28-2C42-B2D2-A4A5F821D373}"/>
              </a:ext>
            </a:extLst>
          </p:cNvPr>
          <p:cNvSpPr/>
          <p:nvPr/>
        </p:nvSpPr>
        <p:spPr>
          <a:xfrm>
            <a:off x="5051175" y="4414064"/>
            <a:ext cx="1829490" cy="230832"/>
          </a:xfrm>
          <a:prstGeom prst="rect">
            <a:avLst/>
          </a:prstGeom>
        </p:spPr>
        <p:txBody>
          <a:bodyPr wrap="square">
            <a:spAutoFit/>
          </a:bodyPr>
          <a:lstStyle/>
          <a:p>
            <a:pPr algn="ctr"/>
            <a:r>
              <a:rPr lang="en-US" sz="900" dirty="0">
                <a:solidFill>
                  <a:srgbClr val="1C1B4E"/>
                </a:solidFill>
                <a:latin typeface="Arial" panose="020B0604020202020204" pitchFamily="34" charset="0"/>
                <a:cs typeface="Arial" panose="020B0604020202020204" pitchFamily="34" charset="0"/>
              </a:rPr>
              <a:t>RECOGNITION</a:t>
            </a:r>
          </a:p>
        </p:txBody>
      </p:sp>
      <p:sp>
        <p:nvSpPr>
          <p:cNvPr id="33" name="Rectangle 32">
            <a:extLst>
              <a:ext uri="{FF2B5EF4-FFF2-40B4-BE49-F238E27FC236}">
                <a16:creationId xmlns:a16="http://schemas.microsoft.com/office/drawing/2014/main" id="{C1AC451D-D80C-8B45-B72D-EA8C17F24D5D}"/>
              </a:ext>
            </a:extLst>
          </p:cNvPr>
          <p:cNvSpPr/>
          <p:nvPr/>
        </p:nvSpPr>
        <p:spPr>
          <a:xfrm>
            <a:off x="5051175" y="5391973"/>
            <a:ext cx="1829490" cy="230832"/>
          </a:xfrm>
          <a:prstGeom prst="rect">
            <a:avLst/>
          </a:prstGeom>
        </p:spPr>
        <p:txBody>
          <a:bodyPr wrap="square">
            <a:spAutoFit/>
          </a:bodyPr>
          <a:lstStyle/>
          <a:p>
            <a:pPr algn="ctr"/>
            <a:r>
              <a:rPr lang="en-US" sz="900" dirty="0">
                <a:solidFill>
                  <a:srgbClr val="1C1B4E"/>
                </a:solidFill>
                <a:latin typeface="Arial" panose="020B0604020202020204" pitchFamily="34" charset="0"/>
                <a:cs typeface="Arial" panose="020B0604020202020204" pitchFamily="34" charset="0"/>
              </a:rPr>
              <a:t>FEEDBACK</a:t>
            </a:r>
          </a:p>
        </p:txBody>
      </p:sp>
      <p:pic>
        <p:nvPicPr>
          <p:cNvPr id="34" name="Picture 33">
            <a:extLst>
              <a:ext uri="{FF2B5EF4-FFF2-40B4-BE49-F238E27FC236}">
                <a16:creationId xmlns:a16="http://schemas.microsoft.com/office/drawing/2014/main" id="{D15F6C5B-9974-C749-8E7C-D7F5C8D7EC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15907" y="2381713"/>
            <a:ext cx="642093" cy="642093"/>
          </a:xfrm>
          <a:prstGeom prst="rect">
            <a:avLst/>
          </a:prstGeom>
        </p:spPr>
      </p:pic>
      <p:pic>
        <p:nvPicPr>
          <p:cNvPr id="35" name="Picture 34">
            <a:extLst>
              <a:ext uri="{FF2B5EF4-FFF2-40B4-BE49-F238E27FC236}">
                <a16:creationId xmlns:a16="http://schemas.microsoft.com/office/drawing/2014/main" id="{AA502FE0-058D-C14C-B26A-BCBEF9B56D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15907" y="4188936"/>
            <a:ext cx="642093" cy="642093"/>
          </a:xfrm>
          <a:prstGeom prst="rect">
            <a:avLst/>
          </a:prstGeom>
        </p:spPr>
      </p:pic>
      <p:pic>
        <p:nvPicPr>
          <p:cNvPr id="37" name="Picture 36">
            <a:extLst>
              <a:ext uri="{FF2B5EF4-FFF2-40B4-BE49-F238E27FC236}">
                <a16:creationId xmlns:a16="http://schemas.microsoft.com/office/drawing/2014/main" id="{3335E310-D2FC-D64F-8280-DF36F4DD86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97080" y="3216451"/>
            <a:ext cx="717784" cy="717784"/>
          </a:xfrm>
          <a:prstGeom prst="rect">
            <a:avLst/>
          </a:prstGeom>
        </p:spPr>
      </p:pic>
      <p:pic>
        <p:nvPicPr>
          <p:cNvPr id="38" name="Picture 37">
            <a:extLst>
              <a:ext uri="{FF2B5EF4-FFF2-40B4-BE49-F238E27FC236}">
                <a16:creationId xmlns:a16="http://schemas.microsoft.com/office/drawing/2014/main" id="{7863DAD7-3D1F-4B4A-BB7D-23C58AAB99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49527" y="4202577"/>
            <a:ext cx="642093" cy="642093"/>
          </a:xfrm>
          <a:prstGeom prst="rect">
            <a:avLst/>
          </a:prstGeom>
        </p:spPr>
      </p:pic>
      <p:pic>
        <p:nvPicPr>
          <p:cNvPr id="39" name="Picture 38">
            <a:extLst>
              <a:ext uri="{FF2B5EF4-FFF2-40B4-BE49-F238E27FC236}">
                <a16:creationId xmlns:a16="http://schemas.microsoft.com/office/drawing/2014/main" id="{9CECA05D-DA50-8047-B062-001E13624A9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15907" y="1518884"/>
            <a:ext cx="642093" cy="642093"/>
          </a:xfrm>
          <a:prstGeom prst="rect">
            <a:avLst/>
          </a:prstGeom>
        </p:spPr>
      </p:pic>
      <p:pic>
        <p:nvPicPr>
          <p:cNvPr id="40" name="Picture 39">
            <a:extLst>
              <a:ext uri="{FF2B5EF4-FFF2-40B4-BE49-F238E27FC236}">
                <a16:creationId xmlns:a16="http://schemas.microsoft.com/office/drawing/2014/main" id="{6D30C0AA-E83C-1547-BEAF-D111096A021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49527" y="1527636"/>
            <a:ext cx="642093" cy="642093"/>
          </a:xfrm>
          <a:prstGeom prst="rect">
            <a:avLst/>
          </a:prstGeom>
        </p:spPr>
      </p:pic>
      <p:pic>
        <p:nvPicPr>
          <p:cNvPr id="41" name="Picture 40">
            <a:extLst>
              <a:ext uri="{FF2B5EF4-FFF2-40B4-BE49-F238E27FC236}">
                <a16:creationId xmlns:a16="http://schemas.microsoft.com/office/drawing/2014/main" id="{F3934B24-C4D6-2348-8C37-B28BCD4DB46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22342" y="3207780"/>
            <a:ext cx="717784" cy="717784"/>
          </a:xfrm>
          <a:prstGeom prst="rect">
            <a:avLst/>
          </a:prstGeom>
        </p:spPr>
      </p:pic>
      <p:pic>
        <p:nvPicPr>
          <p:cNvPr id="42" name="Picture 41">
            <a:extLst>
              <a:ext uri="{FF2B5EF4-FFF2-40B4-BE49-F238E27FC236}">
                <a16:creationId xmlns:a16="http://schemas.microsoft.com/office/drawing/2014/main" id="{7F4E1ABD-6116-104E-A882-CB5E2D5ED5E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15907" y="3216451"/>
            <a:ext cx="642093" cy="642093"/>
          </a:xfrm>
          <a:prstGeom prst="rect">
            <a:avLst/>
          </a:prstGeom>
        </p:spPr>
      </p:pic>
      <p:pic>
        <p:nvPicPr>
          <p:cNvPr id="43" name="Picture 42">
            <a:extLst>
              <a:ext uri="{FF2B5EF4-FFF2-40B4-BE49-F238E27FC236}">
                <a16:creationId xmlns:a16="http://schemas.microsoft.com/office/drawing/2014/main" id="{27E8CB9B-D07B-0C45-B709-C05C385A5E4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849527" y="3220891"/>
            <a:ext cx="642093" cy="642093"/>
          </a:xfrm>
          <a:prstGeom prst="rect">
            <a:avLst/>
          </a:prstGeom>
        </p:spPr>
      </p:pic>
      <p:pic>
        <p:nvPicPr>
          <p:cNvPr id="44" name="Picture 43">
            <a:extLst>
              <a:ext uri="{FF2B5EF4-FFF2-40B4-BE49-F238E27FC236}">
                <a16:creationId xmlns:a16="http://schemas.microsoft.com/office/drawing/2014/main" id="{F7980655-9059-6B4A-824B-43E3011CBC8B}"/>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415907" y="5175510"/>
            <a:ext cx="642093" cy="642093"/>
          </a:xfrm>
          <a:prstGeom prst="rect">
            <a:avLst/>
          </a:prstGeom>
        </p:spPr>
      </p:pic>
      <p:pic>
        <p:nvPicPr>
          <p:cNvPr id="45" name="Picture 44">
            <a:extLst>
              <a:ext uri="{FF2B5EF4-FFF2-40B4-BE49-F238E27FC236}">
                <a16:creationId xmlns:a16="http://schemas.microsoft.com/office/drawing/2014/main" id="{A0F20321-E21A-414B-8ED9-12DDF31E8DB0}"/>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849527" y="5184263"/>
            <a:ext cx="642093" cy="642093"/>
          </a:xfrm>
          <a:prstGeom prst="rect">
            <a:avLst/>
          </a:prstGeom>
        </p:spPr>
      </p:pic>
      <p:pic>
        <p:nvPicPr>
          <p:cNvPr id="47" name="Picture 46">
            <a:extLst>
              <a:ext uri="{FF2B5EF4-FFF2-40B4-BE49-F238E27FC236}">
                <a16:creationId xmlns:a16="http://schemas.microsoft.com/office/drawing/2014/main" id="{FFFD8906-CABD-F047-8218-4691A061B24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849527" y="2388653"/>
            <a:ext cx="642093" cy="642093"/>
          </a:xfrm>
          <a:prstGeom prst="rect">
            <a:avLst/>
          </a:prstGeom>
        </p:spPr>
      </p:pic>
    </p:spTree>
    <p:extLst>
      <p:ext uri="{BB962C8B-B14F-4D97-AF65-F5344CB8AC3E}">
        <p14:creationId xmlns:p14="http://schemas.microsoft.com/office/powerpoint/2010/main" val="309516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lvl="0"/>
            <a:r>
              <a:rPr lang="en-GB" dirty="0"/>
              <a:t>Stay respectful.</a:t>
            </a:r>
          </a:p>
          <a:p>
            <a:pPr lvl="0"/>
            <a:r>
              <a:rPr lang="en-GB" dirty="0"/>
              <a:t>Be flexible and empathetic.</a:t>
            </a:r>
          </a:p>
          <a:p>
            <a:pPr lvl="0"/>
            <a:r>
              <a:rPr lang="en-GB" dirty="0"/>
              <a:t>Fight your unconscious bias.</a:t>
            </a:r>
          </a:p>
          <a:p>
            <a:pPr lvl="0"/>
            <a:r>
              <a:rPr lang="en-GB" dirty="0"/>
              <a:t>Remain open to learning from others (and encourage them to learn from you).</a:t>
            </a:r>
          </a:p>
          <a:p>
            <a:pPr lvl="0"/>
            <a:r>
              <a:rPr lang="en-GB" dirty="0"/>
              <a:t>Adapt your communication style.</a:t>
            </a:r>
          </a:p>
          <a:p>
            <a:r>
              <a:rPr lang="en-GB" dirty="0"/>
              <a:t>Focus on similarities between individuals, rather than on generational differences. </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ALL-STAR CHARTER</a:t>
            </a:r>
          </a:p>
        </p:txBody>
      </p:sp>
      <p:sp>
        <p:nvSpPr>
          <p:cNvPr id="5" name="5-Point Star 4">
            <a:extLst>
              <a:ext uri="{FF2B5EF4-FFF2-40B4-BE49-F238E27FC236}">
                <a16:creationId xmlns:a16="http://schemas.microsoft.com/office/drawing/2014/main" id="{EF87719C-CC12-BC48-9418-1938BEDAC745}"/>
              </a:ext>
            </a:extLst>
          </p:cNvPr>
          <p:cNvSpPr/>
          <p:nvPr/>
        </p:nvSpPr>
        <p:spPr>
          <a:xfrm>
            <a:off x="8821383" y="4190999"/>
            <a:ext cx="2201333" cy="2201333"/>
          </a:xfrm>
          <a:prstGeom prst="star5">
            <a:avLst/>
          </a:prstGeom>
          <a:solidFill>
            <a:srgbClr val="E26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60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anim calcmode="lin" valueType="num">
                                      <p:cBhvr additive="base">
                                        <p:cTn id="13"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
                                            <p:txEl>
                                              <p:pRg st="2" end="2"/>
                                            </p:txEl>
                                          </p:spTgt>
                                        </p:tgtEl>
                                        <p:attrNameLst>
                                          <p:attrName>style.visibility</p:attrName>
                                        </p:attrNameLst>
                                      </p:cBhvr>
                                      <p:to>
                                        <p:strVal val="visible"/>
                                      </p:to>
                                    </p:set>
                                    <p:anim calcmode="lin" valueType="num">
                                      <p:cBhvr additive="base">
                                        <p:cTn id="19" dur="500" fill="hold"/>
                                        <p:tgtEl>
                                          <p:spTgt spid="3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xEl>
                                              <p:pRg st="3" end="3"/>
                                            </p:txEl>
                                          </p:spTgt>
                                        </p:tgtEl>
                                        <p:attrNameLst>
                                          <p:attrName>style.visibility</p:attrName>
                                        </p:attrNameLst>
                                      </p:cBhvr>
                                      <p:to>
                                        <p:strVal val="visible"/>
                                      </p:to>
                                    </p:set>
                                    <p:anim calcmode="lin" valueType="num">
                                      <p:cBhvr additive="base">
                                        <p:cTn id="25" dur="500" fill="hold"/>
                                        <p:tgtEl>
                                          <p:spTgt spid="3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xEl>
                                              <p:pRg st="4" end="4"/>
                                            </p:txEl>
                                          </p:spTgt>
                                        </p:tgtEl>
                                        <p:attrNameLst>
                                          <p:attrName>style.visibility</p:attrName>
                                        </p:attrNameLst>
                                      </p:cBhvr>
                                      <p:to>
                                        <p:strVal val="visible"/>
                                      </p:to>
                                    </p:set>
                                    <p:anim calcmode="lin" valueType="num">
                                      <p:cBhvr additive="base">
                                        <p:cTn id="31" dur="500" fill="hold"/>
                                        <p:tgtEl>
                                          <p:spTgt spid="3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8">
                                            <p:txEl>
                                              <p:pRg st="5" end="5"/>
                                            </p:txEl>
                                          </p:spTgt>
                                        </p:tgtEl>
                                        <p:attrNameLst>
                                          <p:attrName>style.visibility</p:attrName>
                                        </p:attrNameLst>
                                      </p:cBhvr>
                                      <p:to>
                                        <p:strVal val="visible"/>
                                      </p:to>
                                    </p:set>
                                    <p:anim calcmode="lin" valueType="num">
                                      <p:cBhvr additive="base">
                                        <p:cTn id="37" dur="500" fill="hold"/>
                                        <p:tgtEl>
                                          <p:spTgt spid="3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0"/>
          </p:nvPr>
        </p:nvSpPr>
        <p:spPr/>
        <p:txBody>
          <a:bodyPr/>
          <a:lstStyle/>
          <a:p>
            <a:pPr lvl="0"/>
            <a:r>
              <a:rPr lang="en-US" dirty="0"/>
              <a:t>Who lives the All-Star Charter particularly well and how?</a:t>
            </a:r>
          </a:p>
        </p:txBody>
      </p:sp>
      <p:sp>
        <p:nvSpPr>
          <p:cNvPr id="6" name="Content Placeholder 5">
            <a:extLst>
              <a:ext uri="{FF2B5EF4-FFF2-40B4-BE49-F238E27FC236}">
                <a16:creationId xmlns:a16="http://schemas.microsoft.com/office/drawing/2014/main" id="{328787AE-A068-114A-8E16-9A2BEC074D7A}"/>
              </a:ext>
            </a:extLst>
          </p:cNvPr>
          <p:cNvSpPr>
            <a:spLocks noGrp="1"/>
          </p:cNvSpPr>
          <p:nvPr>
            <p:ph sz="quarter" idx="11"/>
          </p:nvPr>
        </p:nvSpPr>
        <p:spPr/>
        <p:txBody>
          <a:bodyPr/>
          <a:lstStyle/>
          <a:p>
            <a:r>
              <a:rPr lang="en-US" dirty="0"/>
              <a:t>REFLECTION</a:t>
            </a:r>
          </a:p>
        </p:txBody>
      </p:sp>
      <p:pic>
        <p:nvPicPr>
          <p:cNvPr id="5" name="Picture 4" descr="TEAM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38381" y="2235673"/>
            <a:ext cx="5675376" cy="2441448"/>
          </a:xfrm>
          <a:prstGeom prst="rect">
            <a:avLst/>
          </a:prstGeom>
        </p:spPr>
      </p:pic>
    </p:spTree>
    <p:extLst>
      <p:ext uri="{BB962C8B-B14F-4D97-AF65-F5344CB8AC3E}">
        <p14:creationId xmlns:p14="http://schemas.microsoft.com/office/powerpoint/2010/main" val="2401355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813BC5-7F75-CD4B-9874-E09EAFCA89AE}"/>
              </a:ext>
            </a:extLst>
          </p:cNvPr>
          <p:cNvSpPr>
            <a:spLocks noGrp="1"/>
          </p:cNvSpPr>
          <p:nvPr>
            <p:ph sz="quarter" idx="10"/>
          </p:nvPr>
        </p:nvSpPr>
        <p:spPr>
          <a:xfrm>
            <a:off x="2755931" y="367104"/>
            <a:ext cx="8822175" cy="2884569"/>
          </a:xfrm>
        </p:spPr>
        <p:txBody>
          <a:bodyPr/>
          <a:lstStyle/>
          <a:p>
            <a:r>
              <a:rPr lang="en-US" sz="2400" b="1" dirty="0">
                <a:solidFill>
                  <a:srgbClr val="1C1B4E"/>
                </a:solidFill>
              </a:rPr>
              <a:t>1 Psychological Safety                                                   </a:t>
            </a:r>
            <a:br>
              <a:rPr lang="en-US" sz="2400" b="1" dirty="0">
                <a:solidFill>
                  <a:srgbClr val="1C1B4E"/>
                </a:solidFill>
              </a:rPr>
            </a:br>
            <a:r>
              <a:rPr lang="en-US" sz="2400" dirty="0">
                <a:solidFill>
                  <a:srgbClr val="1C1B4E"/>
                </a:solidFill>
              </a:rPr>
              <a:t>Team members feel safe to take risks and be vulnerable in front of each other</a:t>
            </a:r>
          </a:p>
          <a:p>
            <a:r>
              <a:rPr lang="en-US" sz="2400" b="1" dirty="0">
                <a:solidFill>
                  <a:srgbClr val="1C1B4E"/>
                </a:solidFill>
              </a:rPr>
              <a:t>2 Dependability</a:t>
            </a:r>
            <a:r>
              <a:rPr lang="en-US" sz="2400" dirty="0">
                <a:solidFill>
                  <a:srgbClr val="1C1B4E"/>
                </a:solidFill>
              </a:rPr>
              <a:t>                                                     </a:t>
            </a:r>
            <a:br>
              <a:rPr lang="en-US" sz="2400" dirty="0">
                <a:solidFill>
                  <a:srgbClr val="1C1B4E"/>
                </a:solidFill>
              </a:rPr>
            </a:br>
            <a:r>
              <a:rPr lang="en-US" sz="2400" dirty="0">
                <a:solidFill>
                  <a:srgbClr val="1C1B4E"/>
                </a:solidFill>
              </a:rPr>
              <a:t>Team members get things done on time and meet Google’s high bar for excellence.</a:t>
            </a:r>
          </a:p>
          <a:p>
            <a:r>
              <a:rPr lang="en-US" sz="2400" b="1" dirty="0">
                <a:solidFill>
                  <a:srgbClr val="1C1B4E"/>
                </a:solidFill>
              </a:rPr>
              <a:t>3 Structure &amp; Clarity                                                  </a:t>
            </a:r>
            <a:br>
              <a:rPr lang="en-US" sz="2400" b="1" dirty="0">
                <a:solidFill>
                  <a:srgbClr val="1C1B4E"/>
                </a:solidFill>
              </a:rPr>
            </a:br>
            <a:r>
              <a:rPr lang="en-US" sz="2400" dirty="0">
                <a:solidFill>
                  <a:srgbClr val="1C1B4E"/>
                </a:solidFill>
              </a:rPr>
              <a:t>Team members have clear roles, plans and goals.</a:t>
            </a:r>
          </a:p>
          <a:p>
            <a:r>
              <a:rPr lang="en-US" sz="2400" b="1" dirty="0">
                <a:solidFill>
                  <a:srgbClr val="1C1B4E"/>
                </a:solidFill>
              </a:rPr>
              <a:t>4 Meaning</a:t>
            </a:r>
            <a:r>
              <a:rPr lang="en-US" sz="2400" dirty="0">
                <a:solidFill>
                  <a:srgbClr val="1C1B4E"/>
                </a:solidFill>
              </a:rPr>
              <a:t>                                                          </a:t>
            </a:r>
            <a:br>
              <a:rPr lang="en-US" sz="2400" dirty="0">
                <a:solidFill>
                  <a:srgbClr val="1C1B4E"/>
                </a:solidFill>
              </a:rPr>
            </a:br>
            <a:r>
              <a:rPr lang="en-US" sz="2400" dirty="0">
                <a:solidFill>
                  <a:srgbClr val="1C1B4E"/>
                </a:solidFill>
              </a:rPr>
              <a:t>Work is personally important to team members.</a:t>
            </a:r>
          </a:p>
          <a:p>
            <a:r>
              <a:rPr lang="pt-BR" sz="2400" b="1" dirty="0">
                <a:solidFill>
                  <a:srgbClr val="1C1B4E"/>
                </a:solidFill>
              </a:rPr>
              <a:t>5 Impact</a:t>
            </a:r>
            <a:r>
              <a:rPr lang="en-US" sz="2400" dirty="0">
                <a:solidFill>
                  <a:srgbClr val="1C1B4E"/>
                </a:solidFill>
              </a:rPr>
              <a:t>                                                      </a:t>
            </a:r>
            <a:br>
              <a:rPr lang="en-US" sz="2400" dirty="0">
                <a:solidFill>
                  <a:srgbClr val="1C1B4E"/>
                </a:solidFill>
              </a:rPr>
            </a:br>
            <a:r>
              <a:rPr lang="en-US" sz="2400" dirty="0">
                <a:solidFill>
                  <a:srgbClr val="1C1B4E"/>
                </a:solidFill>
              </a:rPr>
              <a:t>Team members think their work matters and creates change.</a:t>
            </a:r>
          </a:p>
          <a:p>
            <a:endParaRPr lang="en-US" sz="2400" dirty="0">
              <a:solidFill>
                <a:srgbClr val="1C1B4E"/>
              </a:solidFill>
            </a:endParaRPr>
          </a:p>
          <a:p>
            <a:endParaRPr lang="en-US" sz="2400" dirty="0">
              <a:solidFill>
                <a:srgbClr val="1C1B4E"/>
              </a:solidFill>
            </a:endParaRPr>
          </a:p>
          <a:p>
            <a:endParaRPr lang="en-US" sz="2400" dirty="0"/>
          </a:p>
        </p:txBody>
      </p:sp>
      <p:sp>
        <p:nvSpPr>
          <p:cNvPr id="12" name="Content Placeholder 11">
            <a:extLst>
              <a:ext uri="{FF2B5EF4-FFF2-40B4-BE49-F238E27FC236}">
                <a16:creationId xmlns:a16="http://schemas.microsoft.com/office/drawing/2014/main" id="{56E186B8-352A-1649-BE55-81817D557E29}"/>
              </a:ext>
            </a:extLst>
          </p:cNvPr>
          <p:cNvSpPr>
            <a:spLocks noGrp="1"/>
          </p:cNvSpPr>
          <p:nvPr>
            <p:ph sz="quarter" idx="11"/>
          </p:nvPr>
        </p:nvSpPr>
        <p:spPr/>
        <p:txBody>
          <a:bodyPr/>
          <a:lstStyle/>
          <a:p>
            <a:r>
              <a:rPr lang="en-US" dirty="0"/>
              <a:t>SECURE PSYCHOLOGICAL SAFETY AND ENVIRONMENTS </a:t>
            </a:r>
          </a:p>
          <a:p>
            <a:endParaRPr lang="en-US" dirty="0"/>
          </a:p>
        </p:txBody>
      </p:sp>
      <p:sp>
        <p:nvSpPr>
          <p:cNvPr id="5" name="TextBox 4"/>
          <p:cNvSpPr txBox="1"/>
          <p:nvPr/>
        </p:nvSpPr>
        <p:spPr>
          <a:xfrm>
            <a:off x="7785005" y="6137808"/>
            <a:ext cx="3499939" cy="246221"/>
          </a:xfrm>
          <a:prstGeom prst="rect">
            <a:avLst/>
          </a:prstGeom>
          <a:noFill/>
        </p:spPr>
        <p:txBody>
          <a:bodyPr wrap="none" rtlCol="0">
            <a:spAutoFit/>
          </a:bodyPr>
          <a:lstStyle/>
          <a:p>
            <a:r>
              <a:rPr lang="en-US" sz="1000" dirty="0">
                <a:solidFill>
                  <a:srgbClr val="1C1B4E"/>
                </a:solidFill>
              </a:rPr>
              <a:t>Reference: Julia </a:t>
            </a:r>
            <a:r>
              <a:rPr lang="en-US" sz="1000" dirty="0" err="1">
                <a:solidFill>
                  <a:srgbClr val="1C1B4E"/>
                </a:solidFill>
              </a:rPr>
              <a:t>Rozovsky</a:t>
            </a:r>
            <a:r>
              <a:rPr lang="en-US" sz="1000" dirty="0">
                <a:solidFill>
                  <a:srgbClr val="1C1B4E"/>
                </a:solidFill>
              </a:rPr>
              <a:t>, Google People Operations, Nov 2015  </a:t>
            </a:r>
          </a:p>
        </p:txBody>
      </p:sp>
    </p:spTree>
    <p:extLst>
      <p:ext uri="{BB962C8B-B14F-4D97-AF65-F5344CB8AC3E}">
        <p14:creationId xmlns:p14="http://schemas.microsoft.com/office/powerpoint/2010/main" val="231260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568CD9D9-BEE2-F049-88B0-12184934BF2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9" name="Text Placeholder 2">
            <a:extLst>
              <a:ext uri="{FF2B5EF4-FFF2-40B4-BE49-F238E27FC236}">
                <a16:creationId xmlns:a16="http://schemas.microsoft.com/office/drawing/2014/main" id="{1911AAFB-48B7-BA4A-A72D-6CD90B909807}"/>
              </a:ext>
            </a:extLst>
          </p:cNvPr>
          <p:cNvSpPr>
            <a:spLocks noGrp="1"/>
          </p:cNvSpPr>
          <p:nvPr>
            <p:ph sz="quarter" idx="10"/>
          </p:nvPr>
        </p:nvSpPr>
        <p:spPr>
          <a:xfrm>
            <a:off x="2755932" y="401301"/>
            <a:ext cx="8200993" cy="2179853"/>
          </a:xfrm>
        </p:spPr>
        <p:txBody>
          <a:bodyPr/>
          <a:lstStyle/>
          <a:p>
            <a:r>
              <a:rPr lang="en-GB" dirty="0">
                <a:solidFill>
                  <a:srgbClr val="1C1B4E"/>
                </a:solidFill>
              </a:rPr>
              <a:t>WHAT MAKES A GREAT TEAM?</a:t>
            </a:r>
            <a:endParaRPr lang="en-US" dirty="0">
              <a:solidFill>
                <a:srgbClr val="1C1B4E"/>
              </a:solidFill>
            </a:endParaRPr>
          </a:p>
        </p:txBody>
      </p:sp>
      <p:sp>
        <p:nvSpPr>
          <p:cNvPr id="13" name="TextBox 12">
            <a:extLst>
              <a:ext uri="{FF2B5EF4-FFF2-40B4-BE49-F238E27FC236}">
                <a16:creationId xmlns:a16="http://schemas.microsoft.com/office/drawing/2014/main" id="{E1EE7375-B713-F74A-B5D2-FD0A843FCD9A}"/>
              </a:ext>
            </a:extLst>
          </p:cNvPr>
          <p:cNvSpPr txBox="1"/>
          <p:nvPr/>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14" name="TextBox 13">
            <a:extLst>
              <a:ext uri="{FF2B5EF4-FFF2-40B4-BE49-F238E27FC236}">
                <a16:creationId xmlns:a16="http://schemas.microsoft.com/office/drawing/2014/main" id="{D01554AE-BF84-524C-BD73-9F9EA6AC1795}"/>
              </a:ext>
            </a:extLst>
          </p:cNvPr>
          <p:cNvSpPr txBox="1"/>
          <p:nvPr/>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MAKING IT HAPPEN</a:t>
            </a:r>
          </a:p>
        </p:txBody>
      </p:sp>
      <p:sp>
        <p:nvSpPr>
          <p:cNvPr id="15" name="TextBox 14">
            <a:extLst>
              <a:ext uri="{FF2B5EF4-FFF2-40B4-BE49-F238E27FC236}">
                <a16:creationId xmlns:a16="http://schemas.microsoft.com/office/drawing/2014/main" id="{D9A7A65B-142A-B04D-9E42-2B0FF9384AB3}"/>
              </a:ext>
            </a:extLst>
          </p:cNvPr>
          <p:cNvSpPr txBox="1"/>
          <p:nvPr/>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14</a:t>
            </a:fld>
            <a:endParaRPr lang="en-US" sz="1100" dirty="0">
              <a:solidFill>
                <a:schemeClr val="bg1"/>
              </a:solidFill>
              <a:latin typeface="Suisse Int'l Mono" panose="020B0509000000000000" pitchFamily="49" charset="77"/>
            </a:endParaRPr>
          </a:p>
        </p:txBody>
      </p:sp>
      <p:pic>
        <p:nvPicPr>
          <p:cNvPr id="2" name="Online Media 1" descr="Charles Duhigg Asks What Makes a Great Team LR.mp4">
            <a:hlinkClick r:id="" action="ppaction://media"/>
            <a:extLst>
              <a:ext uri="{FF2B5EF4-FFF2-40B4-BE49-F238E27FC236}">
                <a16:creationId xmlns:a16="http://schemas.microsoft.com/office/drawing/2014/main" id="{99BC937E-483B-A349-BF60-75BBE7DDD4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55932" y="2164466"/>
            <a:ext cx="7058059" cy="3967059"/>
          </a:xfrm>
          <a:prstGeom prst="rect">
            <a:avLst/>
          </a:prstGeom>
        </p:spPr>
      </p:pic>
    </p:spTree>
    <p:extLst>
      <p:ext uri="{BB962C8B-B14F-4D97-AF65-F5344CB8AC3E}">
        <p14:creationId xmlns:p14="http://schemas.microsoft.com/office/powerpoint/2010/main" val="173744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1FD6D0E2-6FB1-984F-926C-56A829105605}"/>
              </a:ext>
            </a:extLst>
          </p:cNvPr>
          <p:cNvSpPr txBox="1">
            <a:spLocks/>
          </p:cNvSpPr>
          <p:nvPr/>
        </p:nvSpPr>
        <p:spPr>
          <a:xfrm>
            <a:off x="464685" y="447698"/>
            <a:ext cx="2130605" cy="4333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SECURE PSYCHOLOGICAL SAFETY AND ENVIRONMENTS </a:t>
            </a:r>
          </a:p>
        </p:txBody>
      </p:sp>
      <p:sp>
        <p:nvSpPr>
          <p:cNvPr id="4" name="TextBox 3">
            <a:extLst>
              <a:ext uri="{FF2B5EF4-FFF2-40B4-BE49-F238E27FC236}">
                <a16:creationId xmlns:a16="http://schemas.microsoft.com/office/drawing/2014/main" id="{DBE90E22-7FA3-7C46-8583-6CF9D62F8871}"/>
              </a:ext>
            </a:extLst>
          </p:cNvPr>
          <p:cNvSpPr txBox="1"/>
          <p:nvPr/>
        </p:nvSpPr>
        <p:spPr>
          <a:xfrm>
            <a:off x="1068778" y="1404912"/>
            <a:ext cx="4791109" cy="1723549"/>
          </a:xfrm>
          <a:prstGeom prst="rect">
            <a:avLst/>
          </a:prstGeom>
          <a:noFill/>
          <a:ln>
            <a:solidFill>
              <a:srgbClr val="E26C84"/>
            </a:solidFill>
          </a:ln>
        </p:spPr>
        <p:txBody>
          <a:bodyPr wrap="square" rtlCol="0">
            <a:spAutoFit/>
          </a:bodyPr>
          <a:lstStyle/>
          <a:p>
            <a:pPr>
              <a:spcAft>
                <a:spcPts val="1200"/>
              </a:spcAft>
            </a:pPr>
            <a:r>
              <a:rPr lang="en-GB" sz="2400" b="1" dirty="0">
                <a:solidFill>
                  <a:schemeClr val="bg1"/>
                </a:solidFill>
                <a:latin typeface="Arial" panose="020B0604020202020204" pitchFamily="34" charset="0"/>
                <a:cs typeface="Arial" panose="020B0604020202020204" pitchFamily="34" charset="0"/>
              </a:rPr>
              <a:t>Lead by example</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Ask for upward feedback</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Acknowledge your mistakes</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Take on board different opinions </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Be approachable and encourage questions</a:t>
            </a:r>
          </a:p>
        </p:txBody>
      </p:sp>
      <p:sp>
        <p:nvSpPr>
          <p:cNvPr id="30" name="TextBox 29">
            <a:extLst>
              <a:ext uri="{FF2B5EF4-FFF2-40B4-BE49-F238E27FC236}">
                <a16:creationId xmlns:a16="http://schemas.microsoft.com/office/drawing/2014/main" id="{413A0583-6D1B-DA45-A54E-7560F35D0575}"/>
              </a:ext>
            </a:extLst>
          </p:cNvPr>
          <p:cNvSpPr txBox="1"/>
          <p:nvPr/>
        </p:nvSpPr>
        <p:spPr>
          <a:xfrm>
            <a:off x="1068778" y="3590731"/>
            <a:ext cx="4791109" cy="2000548"/>
          </a:xfrm>
          <a:prstGeom prst="rect">
            <a:avLst/>
          </a:prstGeom>
          <a:noFill/>
          <a:ln>
            <a:solidFill>
              <a:srgbClr val="E26C84"/>
            </a:solidFill>
          </a:ln>
        </p:spPr>
        <p:txBody>
          <a:bodyPr wrap="square" rtlCol="0">
            <a:spAutoFit/>
          </a:bodyPr>
          <a:lstStyle/>
          <a:p>
            <a:pPr>
              <a:spcAft>
                <a:spcPts val="1200"/>
              </a:spcAft>
            </a:pPr>
            <a:r>
              <a:rPr lang="en-GB" sz="2400" b="1" dirty="0">
                <a:solidFill>
                  <a:schemeClr val="bg1"/>
                </a:solidFill>
                <a:latin typeface="Arial" panose="020B0604020202020204" pitchFamily="34" charset="0"/>
                <a:cs typeface="Arial" panose="020B0604020202020204" pitchFamily="34" charset="0"/>
              </a:rPr>
              <a:t>Encourage active listening</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Leave phones at the door during meetings</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Show understanding by repeating back</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Encourage people to share by responding and asking questions</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Make sure all voices in the room are heard</a:t>
            </a:r>
          </a:p>
        </p:txBody>
      </p:sp>
      <p:sp>
        <p:nvSpPr>
          <p:cNvPr id="31" name="TextBox 30">
            <a:extLst>
              <a:ext uri="{FF2B5EF4-FFF2-40B4-BE49-F238E27FC236}">
                <a16:creationId xmlns:a16="http://schemas.microsoft.com/office/drawing/2014/main" id="{1DAEF59E-5F2E-BB43-BC9F-76E8893B74DA}"/>
              </a:ext>
            </a:extLst>
          </p:cNvPr>
          <p:cNvSpPr txBox="1"/>
          <p:nvPr/>
        </p:nvSpPr>
        <p:spPr>
          <a:xfrm>
            <a:off x="6244440" y="1404910"/>
            <a:ext cx="4895785" cy="2000548"/>
          </a:xfrm>
          <a:prstGeom prst="rect">
            <a:avLst/>
          </a:prstGeom>
          <a:noFill/>
          <a:ln>
            <a:solidFill>
              <a:srgbClr val="E26C84"/>
            </a:solidFill>
          </a:ln>
        </p:spPr>
        <p:txBody>
          <a:bodyPr wrap="square" rtlCol="0">
            <a:spAutoFit/>
          </a:bodyPr>
          <a:lstStyle/>
          <a:p>
            <a:pPr>
              <a:spcAft>
                <a:spcPts val="1200"/>
              </a:spcAft>
            </a:pPr>
            <a:r>
              <a:rPr lang="en-GB" sz="2400" b="1" dirty="0">
                <a:solidFill>
                  <a:schemeClr val="bg1"/>
                </a:solidFill>
                <a:latin typeface="Arial" panose="020B0604020202020204" pitchFamily="34" charset="0"/>
                <a:cs typeface="Arial" panose="020B0604020202020204" pitchFamily="34" charset="0"/>
              </a:rPr>
              <a:t>Create a safe environment</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Don’t allow people to interrupt each other</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All ideas are accepted equally, never judged</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Never place blame</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Encourage ‘off the wall’ suggestions, as they often lead to the most innovative projects</a:t>
            </a:r>
          </a:p>
        </p:txBody>
      </p:sp>
      <p:sp>
        <p:nvSpPr>
          <p:cNvPr id="32" name="TextBox 31">
            <a:extLst>
              <a:ext uri="{FF2B5EF4-FFF2-40B4-BE49-F238E27FC236}">
                <a16:creationId xmlns:a16="http://schemas.microsoft.com/office/drawing/2014/main" id="{1DB8D633-7171-0342-87F8-258BF8F6C741}"/>
              </a:ext>
            </a:extLst>
          </p:cNvPr>
          <p:cNvSpPr txBox="1"/>
          <p:nvPr/>
        </p:nvSpPr>
        <p:spPr>
          <a:xfrm>
            <a:off x="6244440" y="3590728"/>
            <a:ext cx="4895785" cy="2277547"/>
          </a:xfrm>
          <a:prstGeom prst="rect">
            <a:avLst/>
          </a:prstGeom>
          <a:noFill/>
          <a:ln>
            <a:solidFill>
              <a:srgbClr val="E26C84"/>
            </a:solidFill>
          </a:ln>
        </p:spPr>
        <p:txBody>
          <a:bodyPr wrap="square" rtlCol="0">
            <a:spAutoFit/>
          </a:bodyPr>
          <a:lstStyle/>
          <a:p>
            <a:pPr>
              <a:spcAft>
                <a:spcPts val="1200"/>
              </a:spcAft>
            </a:pPr>
            <a:r>
              <a:rPr lang="en-GB" sz="2400" b="1" dirty="0">
                <a:solidFill>
                  <a:schemeClr val="bg1"/>
                </a:solidFill>
                <a:latin typeface="Arial" panose="020B0604020202020204" pitchFamily="34" charset="0"/>
                <a:cs typeface="Arial" panose="020B0604020202020204" pitchFamily="34" charset="0"/>
              </a:rPr>
              <a:t>Develop an open mindset</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Help your team become comfortable receiving feedback from each other</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Teach how to first listen, analyse and then respond to input from others</a:t>
            </a:r>
          </a:p>
          <a:p>
            <a:pPr marL="171450" indent="-171450">
              <a:buFont typeface="System Font Regular"/>
              <a:buChar char="-"/>
            </a:pPr>
            <a:r>
              <a:rPr lang="en-GB" dirty="0">
                <a:solidFill>
                  <a:schemeClr val="bg1"/>
                </a:solidFill>
                <a:latin typeface="Arial" panose="020B0604020202020204" pitchFamily="34" charset="0"/>
                <a:cs typeface="Arial" panose="020B0604020202020204" pitchFamily="34" charset="0"/>
              </a:rPr>
              <a:t>Instead of criticism, encourage your team to see feedback to strengthen ideas</a:t>
            </a:r>
          </a:p>
        </p:txBody>
      </p:sp>
    </p:spTree>
    <p:extLst>
      <p:ext uri="{BB962C8B-B14F-4D97-AF65-F5344CB8AC3E}">
        <p14:creationId xmlns:p14="http://schemas.microsoft.com/office/powerpoint/2010/main" val="346867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en-US" dirty="0"/>
              <a:t>How do I create a safe environment at Sony Music?</a:t>
            </a:r>
          </a:p>
          <a:p>
            <a:pPr lvl="0"/>
            <a:r>
              <a:rPr lang="en-US" dirty="0"/>
              <a:t>How can I foster </a:t>
            </a:r>
            <a:r>
              <a:rPr lang="en-GB" dirty="0"/>
              <a:t>psychological safety in my team? </a:t>
            </a:r>
          </a:p>
          <a:p>
            <a:pPr lvl="0"/>
            <a:r>
              <a:rPr lang="en-GB" dirty="0"/>
              <a:t>What can I demonstrate / practice at Sony Music?</a:t>
            </a:r>
            <a:endParaRPr lang="en-US" dirty="0"/>
          </a:p>
          <a:p>
            <a:pPr marL="0" lvl="0" indent="0">
              <a:buNone/>
            </a:pPr>
            <a:endParaRPr lang="en-GB" dirty="0"/>
          </a:p>
          <a:p>
            <a:pPr lvl="0"/>
            <a:endParaRPr lang="en-GB" dirty="0"/>
          </a:p>
        </p:txBody>
      </p:sp>
      <p:sp>
        <p:nvSpPr>
          <p:cNvPr id="5"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SECURE PSYCHOLOGICAL SAFETY AND ENVIRONMENTS </a:t>
            </a:r>
          </a:p>
        </p:txBody>
      </p:sp>
    </p:spTree>
    <p:extLst>
      <p:ext uri="{BB962C8B-B14F-4D97-AF65-F5344CB8AC3E}">
        <p14:creationId xmlns:p14="http://schemas.microsoft.com/office/powerpoint/2010/main" val="150889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11AAFB-48B7-BA4A-A72D-6CD90B909807}"/>
              </a:ext>
            </a:extLst>
          </p:cNvPr>
          <p:cNvSpPr>
            <a:spLocks noGrp="1"/>
          </p:cNvSpPr>
          <p:nvPr>
            <p:ph sz="quarter" idx="10"/>
          </p:nvPr>
        </p:nvSpPr>
        <p:spPr/>
        <p:txBody>
          <a:bodyPr/>
          <a:lstStyle/>
          <a:p>
            <a:r>
              <a:rPr lang="en-GB" sz="2400" dirty="0"/>
              <a:t>The capacity to identify, evaluate and manage emotions in yourself as well as in other people	</a:t>
            </a:r>
          </a:p>
          <a:p>
            <a:pPr lvl="1">
              <a:buClr>
                <a:srgbClr val="E26C84"/>
              </a:buClr>
              <a:buFont typeface="Apple Symbols" panose="02000000000000000000" pitchFamily="2" charset="-79"/>
              <a:buChar char="⏤"/>
            </a:pPr>
            <a:r>
              <a:rPr lang="en-GB" dirty="0"/>
              <a:t>Self-awareness</a:t>
            </a:r>
          </a:p>
          <a:p>
            <a:pPr lvl="1">
              <a:buClr>
                <a:srgbClr val="E26C84"/>
              </a:buClr>
              <a:buFont typeface="Apple Symbols" panose="02000000000000000000" pitchFamily="2" charset="-79"/>
              <a:buChar char="⏤"/>
            </a:pPr>
            <a:r>
              <a:rPr lang="en-GB" dirty="0"/>
              <a:t>Self-regulation </a:t>
            </a:r>
          </a:p>
          <a:p>
            <a:pPr lvl="1">
              <a:buClr>
                <a:srgbClr val="E26C84"/>
              </a:buClr>
              <a:buFont typeface="Apple Symbols" panose="02000000000000000000" pitchFamily="2" charset="-79"/>
              <a:buChar char="⏤"/>
            </a:pPr>
            <a:r>
              <a:rPr lang="en-GB" dirty="0"/>
              <a:t>Motivation</a:t>
            </a:r>
          </a:p>
          <a:p>
            <a:pPr lvl="1">
              <a:buClr>
                <a:srgbClr val="E26C84"/>
              </a:buClr>
              <a:buFont typeface="Apple Symbols" panose="02000000000000000000" pitchFamily="2" charset="-79"/>
              <a:buChar char="⏤"/>
            </a:pPr>
            <a:r>
              <a:rPr lang="en-GB" dirty="0"/>
              <a:t>Empathy</a:t>
            </a:r>
          </a:p>
          <a:p>
            <a:pPr lvl="1">
              <a:buClr>
                <a:srgbClr val="E26C84"/>
              </a:buClr>
              <a:buFont typeface="Apple Symbols" panose="02000000000000000000" pitchFamily="2" charset="-79"/>
              <a:buChar char="⏤"/>
            </a:pPr>
            <a:r>
              <a:rPr lang="en-GB" dirty="0"/>
              <a:t>Social skills</a:t>
            </a:r>
            <a:endParaRPr lang="en-GB" sz="1800" dirty="0"/>
          </a:p>
          <a:p>
            <a:endParaRPr lang="en-GB" sz="2000" dirty="0"/>
          </a:p>
        </p:txBody>
      </p:sp>
      <p:sp>
        <p:nvSpPr>
          <p:cNvPr id="4" name="Content Placeholder 3">
            <a:extLst>
              <a:ext uri="{FF2B5EF4-FFF2-40B4-BE49-F238E27FC236}">
                <a16:creationId xmlns:a16="http://schemas.microsoft.com/office/drawing/2014/main" id="{6C501E18-8805-644C-930E-75D688FD1B64}"/>
              </a:ext>
            </a:extLst>
          </p:cNvPr>
          <p:cNvSpPr>
            <a:spLocks noGrp="1"/>
          </p:cNvSpPr>
          <p:nvPr>
            <p:ph sz="quarter" idx="11"/>
          </p:nvPr>
        </p:nvSpPr>
        <p:spPr/>
        <p:txBody>
          <a:bodyPr/>
          <a:lstStyle/>
          <a:p>
            <a:r>
              <a:rPr lang="en-US" dirty="0"/>
              <a:t>THE ROLE OF EMOTIONAL INTELLIGENCE AND THE IMPACT ON OTHERS AND SUCCESS</a:t>
            </a:r>
            <a:br>
              <a:rPr lang="en-GB" dirty="0"/>
            </a:br>
            <a:endParaRPr lang="en-US" dirty="0"/>
          </a:p>
          <a:p>
            <a:endParaRPr lang="en-US" dirty="0"/>
          </a:p>
        </p:txBody>
      </p:sp>
    </p:spTree>
    <p:extLst>
      <p:ext uri="{BB962C8B-B14F-4D97-AF65-F5344CB8AC3E}">
        <p14:creationId xmlns:p14="http://schemas.microsoft.com/office/powerpoint/2010/main" val="1180080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en-GB" sz="2400" dirty="0"/>
              <a:t>What ar</a:t>
            </a:r>
            <a:r>
              <a:rPr lang="en-GB" dirty="0"/>
              <a:t>e my personal </a:t>
            </a:r>
            <a:r>
              <a:rPr lang="en-US" sz="2400" dirty="0"/>
              <a:t>emotional triggers (e.g. situations, people) at Sony Music</a:t>
            </a:r>
            <a:r>
              <a:rPr lang="en-US" dirty="0"/>
              <a:t>?</a:t>
            </a:r>
            <a:endParaRPr lang="en-US" sz="2400" dirty="0"/>
          </a:p>
          <a:p>
            <a:pPr lvl="0"/>
            <a:r>
              <a:rPr lang="en-US" sz="2400" dirty="0"/>
              <a:t>Consider strategies to overcome them. What can </a:t>
            </a:r>
            <a:r>
              <a:rPr lang="en-US" dirty="0"/>
              <a:t>I</a:t>
            </a:r>
            <a:r>
              <a:rPr lang="en-US" sz="2400" dirty="0"/>
              <a:t> do differently to respond with more emotional intelligence in these situations or with these people?</a:t>
            </a:r>
          </a:p>
          <a:p>
            <a:pPr marL="0" lvl="0" indent="0">
              <a:buNone/>
            </a:pPr>
            <a:endParaRPr lang="en-GB" dirty="0"/>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REFLECTION</a:t>
            </a:r>
          </a:p>
        </p:txBody>
      </p:sp>
    </p:spTree>
    <p:extLst>
      <p:ext uri="{BB962C8B-B14F-4D97-AF65-F5344CB8AC3E}">
        <p14:creationId xmlns:p14="http://schemas.microsoft.com/office/powerpoint/2010/main" val="408483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en-US" dirty="0"/>
              <a:t>Consider your pre-work.</a:t>
            </a:r>
          </a:p>
          <a:p>
            <a:r>
              <a:rPr lang="en-US" dirty="0"/>
              <a:t>What </a:t>
            </a:r>
            <a:r>
              <a:rPr lang="en-GB" dirty="0"/>
              <a:t>conversation has not happened yet, but could positively influence your success if you choose to</a:t>
            </a:r>
            <a:br>
              <a:rPr lang="en-GB" dirty="0"/>
            </a:br>
            <a:r>
              <a:rPr lang="en-GB" dirty="0"/>
              <a:t>have it?</a:t>
            </a:r>
            <a:endParaRPr lang="en-US" dirty="0"/>
          </a:p>
          <a:p>
            <a:pPr lvl="0"/>
            <a:r>
              <a:rPr lang="en-US" dirty="0"/>
              <a:t>Work in trios to help solve your real-life </a:t>
            </a:r>
            <a:r>
              <a:rPr lang="en-GB" dirty="0"/>
              <a:t>scenario or challenge you are currently facing in your day-to-day work.</a:t>
            </a:r>
          </a:p>
          <a:p>
            <a:pPr lvl="0"/>
            <a:r>
              <a:rPr lang="en-US" dirty="0"/>
              <a:t>This approach allows you practice collaboration, problem solving, coaching and active listening. </a:t>
            </a:r>
            <a:endParaRPr lang="en-GB" dirty="0"/>
          </a:p>
          <a:p>
            <a:pPr lvl="0"/>
            <a:endParaRPr lang="en-GB" dirty="0"/>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PEER COACHING CONVERSATION</a:t>
            </a:r>
          </a:p>
        </p:txBody>
      </p:sp>
    </p:spTree>
    <p:extLst>
      <p:ext uri="{BB962C8B-B14F-4D97-AF65-F5344CB8AC3E}">
        <p14:creationId xmlns:p14="http://schemas.microsoft.com/office/powerpoint/2010/main" val="115141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4C4D26-1A54-7047-B357-98061846276A}"/>
              </a:ext>
            </a:extLst>
          </p:cNvPr>
          <p:cNvSpPr/>
          <p:nvPr/>
        </p:nvSpPr>
        <p:spPr>
          <a:xfrm>
            <a:off x="2781072" y="429877"/>
            <a:ext cx="7946631" cy="2548994"/>
          </a:xfrm>
          <a:prstGeom prst="rect">
            <a:avLst/>
          </a:prstGeom>
        </p:spPr>
        <p:txBody>
          <a:bodyPr wrap="none" lIns="0" tIns="0" rIns="0" bIns="0">
            <a:noAutofit/>
          </a:bodyPr>
          <a:lstStyle/>
          <a:p>
            <a:pPr>
              <a:lnSpc>
                <a:spcPts val="7000"/>
              </a:lnSpc>
            </a:pPr>
            <a:r>
              <a:rPr lang="en-US" sz="6600" spc="40" dirty="0">
                <a:solidFill>
                  <a:schemeClr val="bg1"/>
                </a:solidFill>
                <a:latin typeface="Suisse Int'l Mono" panose="020B0509000000000000" pitchFamily="49" charset="77"/>
                <a:cs typeface="Arial" panose="020B0604020202020204" pitchFamily="34" charset="0"/>
              </a:rPr>
              <a:t>MAKING</a:t>
            </a:r>
          </a:p>
          <a:p>
            <a:pPr>
              <a:lnSpc>
                <a:spcPts val="7000"/>
              </a:lnSpc>
            </a:pPr>
            <a:r>
              <a:rPr lang="en-US" sz="6600" spc="40" dirty="0">
                <a:solidFill>
                  <a:schemeClr val="bg1"/>
                </a:solidFill>
                <a:latin typeface="Suisse Int'l Mono" panose="020B0509000000000000" pitchFamily="49" charset="77"/>
                <a:cs typeface="Arial" panose="020B0604020202020204" pitchFamily="34" charset="0"/>
              </a:rPr>
              <a:t>IT  HAPPEN</a:t>
            </a:r>
          </a:p>
        </p:txBody>
      </p:sp>
      <p:sp>
        <p:nvSpPr>
          <p:cNvPr id="7" name="TextBox 6">
            <a:extLst>
              <a:ext uri="{FF2B5EF4-FFF2-40B4-BE49-F238E27FC236}">
                <a16:creationId xmlns:a16="http://schemas.microsoft.com/office/drawing/2014/main" id="{D3933DB1-9A3B-0342-AD1B-783F5D99EAE6}"/>
              </a:ext>
            </a:extLst>
          </p:cNvPr>
          <p:cNvSpPr txBox="1"/>
          <p:nvPr/>
        </p:nvSpPr>
        <p:spPr>
          <a:xfrm>
            <a:off x="2781072" y="3082565"/>
            <a:ext cx="9247530" cy="3609834"/>
          </a:xfrm>
          <a:prstGeom prst="rect">
            <a:avLst/>
          </a:prstGeom>
          <a:noFill/>
          <a:ln>
            <a:noFill/>
          </a:ln>
        </p:spPr>
        <p:txBody>
          <a:bodyPr wrap="square" lIns="0" tIns="0" rIns="0" bIns="0" rtlCol="0">
            <a:spAutoFit/>
          </a:bodyPr>
          <a:lstStyle/>
          <a:p>
            <a:pPr lvl="0">
              <a:lnSpc>
                <a:spcPts val="7000"/>
              </a:lnSpc>
            </a:pPr>
            <a:r>
              <a:rPr lang="en-US" sz="6600" dirty="0">
                <a:ln>
                  <a:solidFill>
                    <a:srgbClr val="1C1B4E"/>
                  </a:solidFill>
                </a:ln>
                <a:noFill/>
                <a:latin typeface="Suisse Int'l Mono" panose="020B0509000000000000" pitchFamily="49" charset="77"/>
                <a:cs typeface="Arial" panose="020B0604020202020204" pitchFamily="34" charset="0"/>
              </a:rPr>
              <a:t>FIVE </a:t>
            </a:r>
          </a:p>
          <a:p>
            <a:pPr lvl="0">
              <a:lnSpc>
                <a:spcPts val="7000"/>
              </a:lnSpc>
            </a:pPr>
            <a:r>
              <a:rPr lang="en-US" sz="6600" dirty="0">
                <a:ln>
                  <a:solidFill>
                    <a:srgbClr val="1C1B4E"/>
                  </a:solidFill>
                </a:ln>
                <a:noFill/>
                <a:latin typeface="Suisse Int'l Mono" panose="020B0509000000000000" pitchFamily="49" charset="77"/>
                <a:cs typeface="Arial" panose="020B0604020202020204" pitchFamily="34" charset="0"/>
              </a:rPr>
              <a:t>GENERATIONS </a:t>
            </a:r>
          </a:p>
          <a:p>
            <a:pPr lvl="0">
              <a:lnSpc>
                <a:spcPts val="7000"/>
              </a:lnSpc>
            </a:pPr>
            <a:r>
              <a:rPr lang="en-US" sz="6600" dirty="0">
                <a:ln>
                  <a:solidFill>
                    <a:srgbClr val="1C1B4E"/>
                  </a:solidFill>
                </a:ln>
                <a:noFill/>
                <a:latin typeface="Suisse Int'l Mono" panose="020B0509000000000000" pitchFamily="49" charset="77"/>
                <a:cs typeface="Arial" panose="020B0604020202020204" pitchFamily="34" charset="0"/>
              </a:rPr>
              <a:t>AT 			WORK</a:t>
            </a:r>
          </a:p>
          <a:p>
            <a:pPr lvl="0">
              <a:lnSpc>
                <a:spcPts val="7000"/>
              </a:lnSpc>
            </a:pPr>
            <a:endParaRPr lang="en-US" sz="6600" dirty="0">
              <a:ln>
                <a:solidFill>
                  <a:srgbClr val="1C1B4E"/>
                </a:solidFill>
              </a:ln>
              <a:noFill/>
              <a:latin typeface="Suisse Int'l Mono" panose="020B0509000000000000" pitchFamily="49" charset="77"/>
              <a:cs typeface="Arial" panose="020B0604020202020204" pitchFamily="34" charset="0"/>
            </a:endParaRPr>
          </a:p>
        </p:txBody>
      </p:sp>
      <p:sp>
        <p:nvSpPr>
          <p:cNvPr id="8" name="TextBox 7">
            <a:extLst>
              <a:ext uri="{FF2B5EF4-FFF2-40B4-BE49-F238E27FC236}">
                <a16:creationId xmlns:a16="http://schemas.microsoft.com/office/drawing/2014/main" id="{05790DAE-AEE6-D346-AF1B-EE92F6EB6236}"/>
              </a:ext>
            </a:extLst>
          </p:cNvPr>
          <p:cNvSpPr txBox="1"/>
          <p:nvPr/>
        </p:nvSpPr>
        <p:spPr>
          <a:xfrm>
            <a:off x="776304" y="354465"/>
            <a:ext cx="2234153" cy="1015663"/>
          </a:xfrm>
          <a:prstGeom prst="rect">
            <a:avLst/>
          </a:prstGeom>
          <a:noFill/>
        </p:spPr>
        <p:txBody>
          <a:bodyPr wrap="square" lIns="0" tIns="0" rIns="0" bIns="0" rtlCol="0">
            <a:spAutoFit/>
          </a:bodyPr>
          <a:lstStyle/>
          <a:p>
            <a:r>
              <a:rPr lang="en-US" sz="6600" spc="40" dirty="0">
                <a:solidFill>
                  <a:srgbClr val="1C1B4E"/>
                </a:solidFill>
                <a:latin typeface="Suisse Int'l Mono" panose="020B0509000000000000" pitchFamily="49" charset="77"/>
                <a:cs typeface="Arial" panose="020B0604020202020204" pitchFamily="34" charset="0"/>
              </a:rPr>
              <a:t>05</a:t>
            </a:r>
          </a:p>
        </p:txBody>
      </p:sp>
      <p:sp>
        <p:nvSpPr>
          <p:cNvPr id="9" name="TextBox 8">
            <a:extLst>
              <a:ext uri="{FF2B5EF4-FFF2-40B4-BE49-F238E27FC236}">
                <a16:creationId xmlns:a16="http://schemas.microsoft.com/office/drawing/2014/main" id="{6A109B7E-25F1-8C4B-AAB0-B76EE7AE8C04}"/>
              </a:ext>
            </a:extLst>
          </p:cNvPr>
          <p:cNvSpPr txBox="1"/>
          <p:nvPr/>
        </p:nvSpPr>
        <p:spPr>
          <a:xfrm rot="16200000">
            <a:off x="74270" y="711985"/>
            <a:ext cx="1018947" cy="215444"/>
          </a:xfrm>
          <a:prstGeom prst="rect">
            <a:avLst/>
          </a:prstGeom>
          <a:noFill/>
        </p:spPr>
        <p:txBody>
          <a:bodyPr wrap="square" lIns="0" tIns="0" rIns="0" bIns="0" rtlCol="0">
            <a:spAutoFit/>
          </a:bodyPr>
          <a:lstStyle/>
          <a:p>
            <a:pPr algn="ctr"/>
            <a:r>
              <a:rPr lang="en-US" sz="1400" dirty="0">
                <a:solidFill>
                  <a:schemeClr val="bg1"/>
                </a:solidFill>
                <a:latin typeface="Suisse Int'l Mono" panose="020B0509000000000000" pitchFamily="49" charset="77"/>
              </a:rPr>
              <a:t>MODULE</a:t>
            </a:r>
          </a:p>
        </p:txBody>
      </p:sp>
      <p:sp>
        <p:nvSpPr>
          <p:cNvPr id="10" name="TextBox 9">
            <a:extLst>
              <a:ext uri="{FF2B5EF4-FFF2-40B4-BE49-F238E27FC236}">
                <a16:creationId xmlns:a16="http://schemas.microsoft.com/office/drawing/2014/main" id="{8898C61A-0ACC-5E44-9EAF-5B8F16D406AA}"/>
              </a:ext>
            </a:extLst>
          </p:cNvPr>
          <p:cNvSpPr txBox="1"/>
          <p:nvPr/>
        </p:nvSpPr>
        <p:spPr>
          <a:xfrm>
            <a:off x="474646" y="4000187"/>
            <a:ext cx="2234153" cy="738664"/>
          </a:xfrm>
          <a:prstGeom prst="rect">
            <a:avLst/>
          </a:prstGeom>
          <a:noFill/>
        </p:spPr>
        <p:txBody>
          <a:bodyPr wrap="square" lIns="0" tIns="0" rIns="0" bIns="0" rtlCol="0">
            <a:spAutoFit/>
          </a:bodyPr>
          <a:lstStyle/>
          <a:p>
            <a:r>
              <a:rPr lang="en-US" sz="2400" dirty="0">
                <a:solidFill>
                  <a:srgbClr val="1C1B4E"/>
                </a:solidFill>
                <a:latin typeface="Suisse Int'l Mono" panose="020B0509000000000000" pitchFamily="49" charset="77"/>
              </a:rPr>
              <a:t>INFLUENCE</a:t>
            </a:r>
          </a:p>
          <a:p>
            <a:r>
              <a:rPr lang="en-US" sz="2400" dirty="0">
                <a:solidFill>
                  <a:srgbClr val="1C1B4E"/>
                </a:solidFill>
                <a:latin typeface="Suisse Int'l Mono" panose="020B0509000000000000" pitchFamily="49" charset="77"/>
              </a:rPr>
              <a:t>MUSIC</a:t>
            </a:r>
          </a:p>
        </p:txBody>
      </p:sp>
    </p:spTree>
    <p:extLst>
      <p:ext uri="{BB962C8B-B14F-4D97-AF65-F5344CB8AC3E}">
        <p14:creationId xmlns:p14="http://schemas.microsoft.com/office/powerpoint/2010/main" val="2756331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a:xfrm>
            <a:off x="2755932" y="367104"/>
            <a:ext cx="8266784" cy="4712461"/>
          </a:xfrm>
        </p:spPr>
        <p:txBody>
          <a:bodyPr numCol="2" spcCol="288000"/>
          <a:lstStyle/>
          <a:p>
            <a:pPr marL="0" lvl="0" indent="0">
              <a:buNone/>
            </a:pPr>
            <a:r>
              <a:rPr lang="en-GB" b="1" dirty="0">
                <a:solidFill>
                  <a:schemeClr val="bg1"/>
                </a:solidFill>
              </a:rPr>
              <a:t>20 minutes </a:t>
            </a:r>
            <a:r>
              <a:rPr lang="en-GB" dirty="0">
                <a:solidFill>
                  <a:schemeClr val="bg1"/>
                </a:solidFill>
              </a:rPr>
              <a:t>per person. </a:t>
            </a:r>
            <a:br>
              <a:rPr lang="en-GB" b="1" dirty="0">
                <a:solidFill>
                  <a:schemeClr val="bg1"/>
                </a:solidFill>
              </a:rPr>
            </a:br>
            <a:r>
              <a:rPr lang="en-GB" b="1" dirty="0">
                <a:solidFill>
                  <a:schemeClr val="bg1"/>
                </a:solidFill>
              </a:rPr>
              <a:t>60 minutes </a:t>
            </a:r>
            <a:r>
              <a:rPr lang="en-GB" dirty="0">
                <a:solidFill>
                  <a:schemeClr val="bg1"/>
                </a:solidFill>
              </a:rPr>
              <a:t>in total.</a:t>
            </a:r>
          </a:p>
          <a:p>
            <a:pPr marL="0" indent="0">
              <a:buNone/>
            </a:pPr>
            <a:r>
              <a:rPr lang="en-US" dirty="0">
                <a:solidFill>
                  <a:srgbClr val="1C1B4E"/>
                </a:solidFill>
              </a:rPr>
              <a:t>Label yourselves </a:t>
            </a:r>
            <a:r>
              <a:rPr lang="en-US" b="1" dirty="0">
                <a:solidFill>
                  <a:srgbClr val="1C1B4E"/>
                </a:solidFill>
              </a:rPr>
              <a:t>A</a:t>
            </a:r>
            <a:r>
              <a:rPr lang="en-US" dirty="0">
                <a:solidFill>
                  <a:srgbClr val="1C1B4E"/>
                </a:solidFill>
              </a:rPr>
              <a:t>, </a:t>
            </a:r>
            <a:r>
              <a:rPr lang="en-US" b="1" dirty="0">
                <a:solidFill>
                  <a:srgbClr val="1C1B4E"/>
                </a:solidFill>
              </a:rPr>
              <a:t>B</a:t>
            </a:r>
            <a:r>
              <a:rPr lang="en-US" dirty="0">
                <a:solidFill>
                  <a:srgbClr val="1C1B4E"/>
                </a:solidFill>
              </a:rPr>
              <a:t> or </a:t>
            </a:r>
            <a:r>
              <a:rPr lang="en-US" b="1" dirty="0">
                <a:solidFill>
                  <a:srgbClr val="1C1B4E"/>
                </a:solidFill>
              </a:rPr>
              <a:t>C</a:t>
            </a:r>
            <a:r>
              <a:rPr lang="en-US" dirty="0">
                <a:solidFill>
                  <a:srgbClr val="1C1B4E"/>
                </a:solidFill>
              </a:rPr>
              <a:t>. </a:t>
            </a:r>
            <a:endParaRPr lang="en-GB" dirty="0">
              <a:solidFill>
                <a:srgbClr val="1C1B4E"/>
              </a:solidFill>
            </a:endParaRPr>
          </a:p>
          <a:p>
            <a:pPr lvl="0"/>
            <a:r>
              <a:rPr lang="en-US" b="1" dirty="0">
                <a:solidFill>
                  <a:srgbClr val="1C1B4E"/>
                </a:solidFill>
              </a:rPr>
              <a:t>A</a:t>
            </a:r>
            <a:r>
              <a:rPr lang="en-US" dirty="0">
                <a:solidFill>
                  <a:srgbClr val="1C1B4E"/>
                </a:solidFill>
              </a:rPr>
              <a:t>: 3 minutes </a:t>
            </a:r>
            <a:br>
              <a:rPr lang="en-US" dirty="0">
                <a:solidFill>
                  <a:srgbClr val="1C1B4E"/>
                </a:solidFill>
              </a:rPr>
            </a:br>
            <a:r>
              <a:rPr lang="en-US" dirty="0">
                <a:solidFill>
                  <a:srgbClr val="1C1B4E"/>
                </a:solidFill>
              </a:rPr>
              <a:t>A shares the conversation they would like to have or scenario with B and </a:t>
            </a:r>
            <a:r>
              <a:rPr lang="en-US" b="1" dirty="0">
                <a:solidFill>
                  <a:srgbClr val="1C1B4E"/>
                </a:solidFill>
              </a:rPr>
              <a:t>C</a:t>
            </a:r>
            <a:r>
              <a:rPr lang="en-US" dirty="0">
                <a:solidFill>
                  <a:srgbClr val="1C1B4E"/>
                </a:solidFill>
              </a:rPr>
              <a:t>. B and </a:t>
            </a:r>
            <a:r>
              <a:rPr lang="en-US" b="1" dirty="0">
                <a:solidFill>
                  <a:srgbClr val="1C1B4E"/>
                </a:solidFill>
              </a:rPr>
              <a:t>C</a:t>
            </a:r>
            <a:r>
              <a:rPr lang="en-US" dirty="0">
                <a:solidFill>
                  <a:srgbClr val="1C1B4E"/>
                </a:solidFill>
              </a:rPr>
              <a:t> listen only.</a:t>
            </a:r>
          </a:p>
          <a:p>
            <a:pPr lvl="0"/>
            <a:endParaRPr lang="en-GB" dirty="0">
              <a:solidFill>
                <a:srgbClr val="1C1B4E"/>
              </a:solidFill>
            </a:endParaRPr>
          </a:p>
          <a:p>
            <a:pPr lvl="0"/>
            <a:r>
              <a:rPr lang="en-GB" b="1" dirty="0">
                <a:solidFill>
                  <a:srgbClr val="1C1B4E"/>
                </a:solidFill>
              </a:rPr>
              <a:t>B</a:t>
            </a:r>
            <a:r>
              <a:rPr lang="en-GB" dirty="0">
                <a:solidFill>
                  <a:srgbClr val="1C1B4E"/>
                </a:solidFill>
              </a:rPr>
              <a:t> or </a:t>
            </a:r>
            <a:r>
              <a:rPr lang="en-GB" b="1" dirty="0">
                <a:solidFill>
                  <a:srgbClr val="1C1B4E"/>
                </a:solidFill>
              </a:rPr>
              <a:t>C</a:t>
            </a:r>
            <a:r>
              <a:rPr lang="en-GB" dirty="0">
                <a:solidFill>
                  <a:srgbClr val="1C1B4E"/>
                </a:solidFill>
              </a:rPr>
              <a:t>: 2 minutes </a:t>
            </a:r>
            <a:br>
              <a:rPr lang="en-GB" dirty="0">
                <a:solidFill>
                  <a:srgbClr val="1C1B4E"/>
                </a:solidFill>
              </a:rPr>
            </a:br>
            <a:r>
              <a:rPr lang="en-GB" b="1" dirty="0">
                <a:solidFill>
                  <a:srgbClr val="1C1B4E"/>
                </a:solidFill>
              </a:rPr>
              <a:t>B</a:t>
            </a:r>
            <a:r>
              <a:rPr lang="en-GB" dirty="0">
                <a:solidFill>
                  <a:srgbClr val="1C1B4E"/>
                </a:solidFill>
              </a:rPr>
              <a:t> or </a:t>
            </a:r>
            <a:r>
              <a:rPr lang="en-GB" b="1" dirty="0">
                <a:solidFill>
                  <a:srgbClr val="1C1B4E"/>
                </a:solidFill>
              </a:rPr>
              <a:t>C</a:t>
            </a:r>
            <a:r>
              <a:rPr lang="en-GB" dirty="0">
                <a:solidFill>
                  <a:srgbClr val="1C1B4E"/>
                </a:solidFill>
              </a:rPr>
              <a:t> relays what they have heard from</a:t>
            </a:r>
            <a:r>
              <a:rPr lang="en-GB" b="1" dirty="0">
                <a:solidFill>
                  <a:srgbClr val="1C1B4E"/>
                </a:solidFill>
              </a:rPr>
              <a:t> A </a:t>
            </a:r>
            <a:r>
              <a:rPr lang="en-GB" dirty="0">
                <a:solidFill>
                  <a:srgbClr val="1C1B4E"/>
                </a:solidFill>
              </a:rPr>
              <a:t>and seeks clarification if necessary. </a:t>
            </a:r>
          </a:p>
          <a:p>
            <a:pPr lvl="0"/>
            <a:endParaRPr lang="en-US" b="1" dirty="0">
              <a:solidFill>
                <a:srgbClr val="1C1B4E"/>
              </a:solidFill>
            </a:endParaRPr>
          </a:p>
          <a:p>
            <a:pPr lvl="0"/>
            <a:r>
              <a:rPr lang="en-US" b="1" dirty="0">
                <a:solidFill>
                  <a:srgbClr val="1C1B4E"/>
                </a:solidFill>
              </a:rPr>
              <a:t>B</a:t>
            </a:r>
            <a:r>
              <a:rPr lang="en-US" dirty="0">
                <a:solidFill>
                  <a:srgbClr val="1C1B4E"/>
                </a:solidFill>
              </a:rPr>
              <a:t> and </a:t>
            </a:r>
            <a:r>
              <a:rPr lang="en-US" b="1" dirty="0">
                <a:solidFill>
                  <a:srgbClr val="1C1B4E"/>
                </a:solidFill>
              </a:rPr>
              <a:t>C</a:t>
            </a:r>
            <a:r>
              <a:rPr lang="en-US" dirty="0">
                <a:solidFill>
                  <a:srgbClr val="1C1B4E"/>
                </a:solidFill>
              </a:rPr>
              <a:t>: 10 minutes </a:t>
            </a:r>
            <a:br>
              <a:rPr lang="en-US" dirty="0">
                <a:solidFill>
                  <a:srgbClr val="1C1B4E"/>
                </a:solidFill>
              </a:rPr>
            </a:br>
            <a:r>
              <a:rPr lang="en-US" b="1" dirty="0">
                <a:solidFill>
                  <a:srgbClr val="1C1B4E"/>
                </a:solidFill>
              </a:rPr>
              <a:t>B</a:t>
            </a:r>
            <a:r>
              <a:rPr lang="en-US" dirty="0">
                <a:solidFill>
                  <a:srgbClr val="1C1B4E"/>
                </a:solidFill>
              </a:rPr>
              <a:t> and </a:t>
            </a:r>
            <a:r>
              <a:rPr lang="en-US" b="1" dirty="0">
                <a:solidFill>
                  <a:srgbClr val="1C1B4E"/>
                </a:solidFill>
              </a:rPr>
              <a:t>C</a:t>
            </a:r>
            <a:r>
              <a:rPr lang="en-US" dirty="0">
                <a:solidFill>
                  <a:srgbClr val="1C1B4E"/>
                </a:solidFill>
              </a:rPr>
              <a:t> discusses </a:t>
            </a:r>
            <a:r>
              <a:rPr lang="en-US" b="1" dirty="0">
                <a:solidFill>
                  <a:srgbClr val="1C1B4E"/>
                </a:solidFill>
              </a:rPr>
              <a:t>A</a:t>
            </a:r>
            <a:r>
              <a:rPr lang="en-US" dirty="0">
                <a:solidFill>
                  <a:srgbClr val="1C1B4E"/>
                </a:solidFill>
              </a:rPr>
              <a:t>’s conversation / scenario, giving suggestions, approaches and ideas to consider. </a:t>
            </a:r>
            <a:r>
              <a:rPr lang="en-US" b="1" dirty="0">
                <a:solidFill>
                  <a:srgbClr val="1C1B4E"/>
                </a:solidFill>
              </a:rPr>
              <a:t>A</a:t>
            </a:r>
            <a:r>
              <a:rPr lang="en-US" dirty="0">
                <a:solidFill>
                  <a:srgbClr val="1C1B4E"/>
                </a:solidFill>
              </a:rPr>
              <a:t> is only allowed to listen at this time. </a:t>
            </a:r>
            <a:r>
              <a:rPr lang="en-US" b="1" dirty="0">
                <a:solidFill>
                  <a:srgbClr val="1C1B4E"/>
                </a:solidFill>
              </a:rPr>
              <a:t>A</a:t>
            </a:r>
            <a:r>
              <a:rPr lang="en-US" dirty="0">
                <a:solidFill>
                  <a:srgbClr val="1C1B4E"/>
                </a:solidFill>
              </a:rPr>
              <a:t> may take notes. </a:t>
            </a:r>
          </a:p>
          <a:p>
            <a:pPr lvl="0"/>
            <a:endParaRPr lang="en-GB" dirty="0">
              <a:solidFill>
                <a:srgbClr val="1C1B4E"/>
              </a:solidFill>
            </a:endParaRPr>
          </a:p>
          <a:p>
            <a:pPr lvl="0"/>
            <a:r>
              <a:rPr lang="en-US" b="1" dirty="0">
                <a:solidFill>
                  <a:srgbClr val="1C1B4E"/>
                </a:solidFill>
              </a:rPr>
              <a:t>A</a:t>
            </a:r>
            <a:r>
              <a:rPr lang="en-GB" dirty="0">
                <a:solidFill>
                  <a:srgbClr val="1C1B4E"/>
                </a:solidFill>
              </a:rPr>
              <a:t>: 5 minutes </a:t>
            </a:r>
            <a:br>
              <a:rPr lang="en-GB" dirty="0">
                <a:solidFill>
                  <a:srgbClr val="1C1B4E"/>
                </a:solidFill>
              </a:rPr>
            </a:br>
            <a:r>
              <a:rPr lang="en-US" b="1" dirty="0">
                <a:solidFill>
                  <a:srgbClr val="1C1B4E"/>
                </a:solidFill>
              </a:rPr>
              <a:t>A</a:t>
            </a:r>
            <a:r>
              <a:rPr lang="en-GB" dirty="0">
                <a:solidFill>
                  <a:srgbClr val="1C1B4E"/>
                </a:solidFill>
              </a:rPr>
              <a:t> relays what they have heard, what they like, what they require further clarity around (if anything). </a:t>
            </a:r>
          </a:p>
          <a:p>
            <a:pPr marL="0" lvl="0" indent="0">
              <a:buNone/>
            </a:pPr>
            <a:r>
              <a:rPr lang="en-GB" dirty="0">
                <a:solidFill>
                  <a:schemeClr val="bg1"/>
                </a:solidFill>
              </a:rPr>
              <a:t>Repeat twice, so everyone has a turn.</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PEER COACHING CONVERSATION</a:t>
            </a:r>
          </a:p>
        </p:txBody>
      </p:sp>
    </p:spTree>
    <p:extLst>
      <p:ext uri="{BB962C8B-B14F-4D97-AF65-F5344CB8AC3E}">
        <p14:creationId xmlns:p14="http://schemas.microsoft.com/office/powerpoint/2010/main" val="1895756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en-US" dirty="0"/>
              <a:t>Reflect on your </a:t>
            </a:r>
            <a:r>
              <a:rPr lang="en-GB" dirty="0"/>
              <a:t>peer coaching conversation</a:t>
            </a:r>
            <a:r>
              <a:rPr lang="en-US" dirty="0"/>
              <a:t>.</a:t>
            </a:r>
          </a:p>
          <a:p>
            <a:pPr lvl="0"/>
            <a:r>
              <a:rPr lang="en-US" dirty="0"/>
              <a:t>Create an action plan to build your confidence and your commitment regarding what you will take back into the workplace, for example: to have the conversation after this workshop.</a:t>
            </a:r>
            <a:endParaRPr lang="en-GB" dirty="0"/>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ACTION PLANNING</a:t>
            </a:r>
          </a:p>
        </p:txBody>
      </p:sp>
    </p:spTree>
    <p:extLst>
      <p:ext uri="{BB962C8B-B14F-4D97-AF65-F5344CB8AC3E}">
        <p14:creationId xmlns:p14="http://schemas.microsoft.com/office/powerpoint/2010/main" val="3301172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en-GB" dirty="0">
                <a:solidFill>
                  <a:srgbClr val="EA1A1F"/>
                </a:solidFill>
              </a:rPr>
              <a:t>Placeholder for further support on this topic for participants to explore.</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FURTHER SUPPORT</a:t>
            </a:r>
          </a:p>
        </p:txBody>
      </p:sp>
    </p:spTree>
    <p:extLst>
      <p:ext uri="{BB962C8B-B14F-4D97-AF65-F5344CB8AC3E}">
        <p14:creationId xmlns:p14="http://schemas.microsoft.com/office/powerpoint/2010/main" val="247221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en-GB" dirty="0"/>
              <a:t>Share one commitment or piece of stimuli that has resonated with you.</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Final thoughts</a:t>
            </a:r>
          </a:p>
        </p:txBody>
      </p:sp>
    </p:spTree>
    <p:extLst>
      <p:ext uri="{BB962C8B-B14F-4D97-AF65-F5344CB8AC3E}">
        <p14:creationId xmlns:p14="http://schemas.microsoft.com/office/powerpoint/2010/main" val="2104331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en-GB" dirty="0"/>
              <a:t>What did you love?</a:t>
            </a:r>
          </a:p>
          <a:p>
            <a:pPr lvl="0"/>
            <a:r>
              <a:rPr lang="en-GB" dirty="0"/>
              <a:t>What did you learn?</a:t>
            </a:r>
          </a:p>
          <a:p>
            <a:pPr lvl="0"/>
            <a:r>
              <a:rPr lang="en-GB" dirty="0"/>
              <a:t>What would you improve?</a:t>
            </a:r>
          </a:p>
          <a:p>
            <a:pPr lvl="0"/>
            <a:endParaRPr lang="en-GB" dirty="0"/>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en-US" dirty="0"/>
              <a:t>FEEDBACK</a:t>
            </a:r>
          </a:p>
        </p:txBody>
      </p:sp>
    </p:spTree>
    <p:extLst>
      <p:ext uri="{BB962C8B-B14F-4D97-AF65-F5344CB8AC3E}">
        <p14:creationId xmlns:p14="http://schemas.microsoft.com/office/powerpoint/2010/main" val="382389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AE4A63-EA78-324A-BE08-351C8C794CD6}"/>
              </a:ext>
            </a:extLst>
          </p:cNvPr>
          <p:cNvSpPr/>
          <p:nvPr/>
        </p:nvSpPr>
        <p:spPr>
          <a:xfrm>
            <a:off x="2781072" y="2472987"/>
            <a:ext cx="7946631" cy="2548994"/>
          </a:xfrm>
          <a:prstGeom prst="rect">
            <a:avLst/>
          </a:prstGeom>
        </p:spPr>
        <p:txBody>
          <a:bodyPr wrap="none" lIns="0" tIns="0" rIns="0" bIns="0" anchor="t">
            <a:noAutofit/>
          </a:bodyPr>
          <a:lstStyle/>
          <a:p>
            <a:pPr>
              <a:lnSpc>
                <a:spcPts val="7000"/>
              </a:lnSpc>
            </a:pPr>
            <a:r>
              <a:rPr lang="en-US" sz="6600" spc="40" dirty="0">
                <a:solidFill>
                  <a:srgbClr val="1C1B4E"/>
                </a:solidFill>
                <a:latin typeface="Suisse Int'l Mono" panose="020B0509000000000000" pitchFamily="49" charset="77"/>
                <a:cs typeface="Arial" panose="020B0604020202020204" pitchFamily="34" charset="0"/>
              </a:rPr>
              <a:t>THANKS</a:t>
            </a:r>
          </a:p>
          <a:p>
            <a:pPr>
              <a:lnSpc>
                <a:spcPts val="7000"/>
              </a:lnSpc>
            </a:pPr>
            <a:r>
              <a:rPr lang="en-US" sz="6600" dirty="0">
                <a:ln>
                  <a:solidFill>
                    <a:srgbClr val="1C1B4E"/>
                  </a:solidFill>
                </a:ln>
                <a:noFill/>
                <a:latin typeface="Suisse Int'l Mono" panose="020B0509000000000000" pitchFamily="49" charset="77"/>
                <a:cs typeface="Arial" panose="020B0604020202020204" pitchFamily="34" charset="0"/>
              </a:rPr>
              <a:t>&amp;  GOODBYE</a:t>
            </a:r>
          </a:p>
          <a:p>
            <a:pPr>
              <a:lnSpc>
                <a:spcPts val="7000"/>
              </a:lnSpc>
            </a:pPr>
            <a:endParaRPr lang="en-US" sz="6600" spc="40" dirty="0">
              <a:solidFill>
                <a:srgbClr val="1C1B4E"/>
              </a:solidFill>
              <a:latin typeface="Suisse Int'l Mono" panose="020B0509000000000000" pitchFamily="49" charset="77"/>
              <a:cs typeface="Arial" panose="020B0604020202020204" pitchFamily="34" charset="0"/>
            </a:endParaRPr>
          </a:p>
        </p:txBody>
      </p:sp>
      <p:sp>
        <p:nvSpPr>
          <p:cNvPr id="4" name="TextBox 3">
            <a:extLst>
              <a:ext uri="{FF2B5EF4-FFF2-40B4-BE49-F238E27FC236}">
                <a16:creationId xmlns:a16="http://schemas.microsoft.com/office/drawing/2014/main" id="{2397C63A-3F98-B94C-A473-A111E3EDA059}"/>
              </a:ext>
            </a:extLst>
          </p:cNvPr>
          <p:cNvSpPr txBox="1"/>
          <p:nvPr/>
        </p:nvSpPr>
        <p:spPr>
          <a:xfrm>
            <a:off x="474646" y="4000187"/>
            <a:ext cx="2234153" cy="738664"/>
          </a:xfrm>
          <a:prstGeom prst="rect">
            <a:avLst/>
          </a:prstGeom>
          <a:noFill/>
        </p:spPr>
        <p:txBody>
          <a:bodyPr wrap="square" lIns="0" tIns="0" rIns="0" bIns="0" rtlCol="0">
            <a:spAutoFit/>
          </a:bodyPr>
          <a:lstStyle/>
          <a:p>
            <a:r>
              <a:rPr lang="en-US" sz="2400" dirty="0">
                <a:solidFill>
                  <a:srgbClr val="1C1B4E"/>
                </a:solidFill>
                <a:latin typeface="Suisse Int'l Mono" panose="020B0509000000000000" pitchFamily="49" charset="77"/>
              </a:rPr>
              <a:t>INFLUENCE</a:t>
            </a:r>
          </a:p>
          <a:p>
            <a:r>
              <a:rPr lang="en-US" sz="2400" dirty="0">
                <a:solidFill>
                  <a:srgbClr val="1C1B4E"/>
                </a:solidFill>
                <a:latin typeface="Suisse Int'l Mono" panose="020B0509000000000000" pitchFamily="49" charset="77"/>
              </a:rPr>
              <a:t>MUSIC</a:t>
            </a:r>
          </a:p>
        </p:txBody>
      </p:sp>
      <p:sp>
        <p:nvSpPr>
          <p:cNvPr id="5" name="Rectangle 4">
            <a:extLst>
              <a:ext uri="{FF2B5EF4-FFF2-40B4-BE49-F238E27FC236}">
                <a16:creationId xmlns:a16="http://schemas.microsoft.com/office/drawing/2014/main" id="{5CEE55BF-3C18-604C-BC6E-FAF0C988B6B6}"/>
              </a:ext>
            </a:extLst>
          </p:cNvPr>
          <p:cNvSpPr/>
          <p:nvPr/>
        </p:nvSpPr>
        <p:spPr>
          <a:xfrm>
            <a:off x="278296" y="6228522"/>
            <a:ext cx="1789043" cy="304800"/>
          </a:xfrm>
          <a:prstGeom prst="rect">
            <a:avLst/>
          </a:prstGeom>
          <a:solidFill>
            <a:srgbClr val="E26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1C0AF"/>
              </a:solidFill>
            </a:endParaRPr>
          </a:p>
        </p:txBody>
      </p:sp>
      <p:pic>
        <p:nvPicPr>
          <p:cNvPr id="6" name="Picture 5">
            <a:extLst>
              <a:ext uri="{FF2B5EF4-FFF2-40B4-BE49-F238E27FC236}">
                <a16:creationId xmlns:a16="http://schemas.microsoft.com/office/drawing/2014/main" id="{508FED9D-5C77-124F-803C-B415D4FD0F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2913" y="5518803"/>
            <a:ext cx="839337" cy="899160"/>
          </a:xfrm>
          <a:prstGeom prst="rect">
            <a:avLst/>
          </a:prstGeom>
          <a:effectLst/>
        </p:spPr>
      </p:pic>
      <p:sp>
        <p:nvSpPr>
          <p:cNvPr id="7" name="TextBox 6">
            <a:extLst>
              <a:ext uri="{FF2B5EF4-FFF2-40B4-BE49-F238E27FC236}">
                <a16:creationId xmlns:a16="http://schemas.microsoft.com/office/drawing/2014/main" id="{104BF733-A799-4E48-947D-2EF0EA6136D1}"/>
              </a:ext>
            </a:extLst>
          </p:cNvPr>
          <p:cNvSpPr txBox="1"/>
          <p:nvPr/>
        </p:nvSpPr>
        <p:spPr>
          <a:xfrm>
            <a:off x="2781072" y="499252"/>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Tree>
    <p:extLst>
      <p:ext uri="{BB962C8B-B14F-4D97-AF65-F5344CB8AC3E}">
        <p14:creationId xmlns:p14="http://schemas.microsoft.com/office/powerpoint/2010/main" val="844422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9A8D-F428-A644-A669-F5778036C9C6}"/>
              </a:ext>
            </a:extLst>
          </p:cNvPr>
          <p:cNvSpPr>
            <a:spLocks noGrp="1"/>
          </p:cNvSpPr>
          <p:nvPr>
            <p:ph sz="quarter" idx="10"/>
          </p:nvPr>
        </p:nvSpPr>
        <p:spPr>
          <a:xfrm>
            <a:off x="2755932" y="367104"/>
            <a:ext cx="8247348" cy="4314963"/>
          </a:xfrm>
        </p:spPr>
        <p:txBody>
          <a:bodyPr lIns="0" tIns="0" rIns="0" bIns="0"/>
          <a:lstStyle/>
          <a:p>
            <a:pPr>
              <a:spcBef>
                <a:spcPts val="0"/>
              </a:spcBef>
            </a:pPr>
            <a:r>
              <a:rPr lang="en-GB" sz="1400" dirty="0"/>
              <a:t>Welcome to the </a:t>
            </a:r>
            <a:r>
              <a:rPr lang="en-GB" sz="1400" b="1" dirty="0" err="1"/>
              <a:t>Think.Do.Sprints</a:t>
            </a:r>
            <a:r>
              <a:rPr lang="en-GB" sz="1400" dirty="0"/>
              <a:t>. This is your time and space to reflect upon and experiment with new ways of working. The outcome is for you to feel confident in adopting new practices that positively influence your day-to-day at Sony Music. </a:t>
            </a:r>
          </a:p>
          <a:p>
            <a:pPr>
              <a:spcBef>
                <a:spcPts val="0"/>
              </a:spcBef>
            </a:pPr>
            <a:endParaRPr lang="en-GB" sz="1400" dirty="0"/>
          </a:p>
          <a:p>
            <a:pPr>
              <a:spcBef>
                <a:spcPts val="0"/>
              </a:spcBef>
            </a:pPr>
            <a:r>
              <a:rPr lang="en-GB" sz="1400" dirty="0"/>
              <a:t>To help you get the best out of this session consider a conversation that has not happened yet, but could positively influence your success if you choose to have it. </a:t>
            </a:r>
          </a:p>
          <a:p>
            <a:pPr>
              <a:spcBef>
                <a:spcPts val="0"/>
              </a:spcBef>
            </a:pPr>
            <a:endParaRPr lang="en-GB" sz="1400" dirty="0"/>
          </a:p>
          <a:p>
            <a:pPr>
              <a:spcBef>
                <a:spcPts val="0"/>
              </a:spcBef>
            </a:pPr>
            <a:r>
              <a:rPr lang="en-GB" sz="1400" dirty="0"/>
              <a:t>Below are two scenarios that might spark your thinking. Be prepared to talk about one of these two scenarios or your own conversation with others in this workshop.</a:t>
            </a:r>
          </a:p>
          <a:p>
            <a:pPr lvl="1"/>
            <a:r>
              <a:rPr lang="en-GB" sz="1400" dirty="0"/>
              <a:t>I need to give this feedback to someone in my team. It’s affecting the whole team’s morale. I don’t know how to approach it because they are so different to me. </a:t>
            </a:r>
          </a:p>
          <a:p>
            <a:pPr lvl="1"/>
            <a:r>
              <a:rPr lang="en-GB" sz="1400" dirty="0"/>
              <a:t>My manager often wants me to give her an update on the phone – but I get quite nervous and would rather spend time writing an email, as I feel more confident I can find the right words. How can we work better together?</a:t>
            </a:r>
          </a:p>
        </p:txBody>
      </p:sp>
      <p:sp>
        <p:nvSpPr>
          <p:cNvPr id="4" name="Content Placeholder 3">
            <a:extLst>
              <a:ext uri="{FF2B5EF4-FFF2-40B4-BE49-F238E27FC236}">
                <a16:creationId xmlns:a16="http://schemas.microsoft.com/office/drawing/2014/main" id="{31A4D59C-A7A4-E841-B9D6-3D54EDEB8265}"/>
              </a:ext>
            </a:extLst>
          </p:cNvPr>
          <p:cNvSpPr>
            <a:spLocks noGrp="1"/>
          </p:cNvSpPr>
          <p:nvPr>
            <p:ph sz="quarter" idx="11"/>
          </p:nvPr>
        </p:nvSpPr>
        <p:spPr/>
        <p:txBody>
          <a:bodyPr/>
          <a:lstStyle/>
          <a:p>
            <a:r>
              <a:rPr lang="en-US" dirty="0"/>
              <a:t>PRE-WORK</a:t>
            </a:r>
          </a:p>
        </p:txBody>
      </p:sp>
    </p:spTree>
    <p:extLst>
      <p:ext uri="{BB962C8B-B14F-4D97-AF65-F5344CB8AC3E}">
        <p14:creationId xmlns:p14="http://schemas.microsoft.com/office/powerpoint/2010/main" val="2764328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a:spcBef>
                <a:spcPts val="0"/>
              </a:spcBef>
              <a:defRPr/>
            </a:pPr>
            <a:r>
              <a:rPr lang="en-US" dirty="0">
                <a:latin typeface="Arial" panose="020B0604020202020204" pitchFamily="34" charset="0"/>
                <a:cs typeface="Arial" panose="020B0604020202020204" pitchFamily="34" charset="0"/>
              </a:rPr>
              <a:t>Discover how to value difference to build connections that enable collaboration, healthy challenge and powerful outcomes.</a:t>
            </a:r>
          </a:p>
          <a:p>
            <a:pPr>
              <a:spcBef>
                <a:spcPts val="0"/>
              </a:spcBef>
              <a:defRPr/>
            </a:pPr>
            <a:endParaRPr lang="en-GB" dirty="0">
              <a:latin typeface="Arial" panose="020B0604020202020204" pitchFamily="34" charset="0"/>
              <a:ea typeface="Vista Sans OT Book" charset="0"/>
              <a:cs typeface="Arial" panose="020B0604020202020204" pitchFamily="34" charset="0"/>
            </a:endParaRPr>
          </a:p>
          <a:p>
            <a:r>
              <a:rPr lang="en-US" dirty="0">
                <a:latin typeface="Arial" panose="020B0604020202020204" pitchFamily="34" charset="0"/>
                <a:cs typeface="Arial" panose="020B0604020202020204" pitchFamily="34" charset="0"/>
              </a:rPr>
              <a:t>Building a strong, diverse and inclusive culture, where everyone feels accepted and respected, allows everyone to work in harmony, makes the most of their differences and drives a sense of empowerment to achieve anything.</a:t>
            </a:r>
            <a:endParaRPr lang="en-GB"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73F6C895-6F71-FD4D-9677-2D000AAF34F6}"/>
              </a:ext>
            </a:extLst>
          </p:cNvPr>
          <p:cNvSpPr>
            <a:spLocks noGrp="1"/>
          </p:cNvSpPr>
          <p:nvPr>
            <p:ph sz="quarter" idx="11"/>
          </p:nvPr>
        </p:nvSpPr>
        <p:spPr/>
        <p:txBody>
          <a:bodyPr/>
          <a:lstStyle/>
          <a:p>
            <a:r>
              <a:rPr lang="en-US" dirty="0"/>
              <a:t>SESSION PURPOSE</a:t>
            </a:r>
          </a:p>
          <a:p>
            <a:endParaRPr lang="en-US" dirty="0"/>
          </a:p>
          <a:p>
            <a:r>
              <a:rPr lang="en-US" dirty="0"/>
              <a:t>SOUNDBITE</a:t>
            </a:r>
          </a:p>
          <a:p>
            <a:endParaRPr lang="en-US" dirty="0"/>
          </a:p>
          <a:p>
            <a:endParaRPr lang="en-US" dirty="0"/>
          </a:p>
          <a:p>
            <a:endParaRPr lang="en-US" dirty="0"/>
          </a:p>
          <a:p>
            <a:endParaRPr lang="en-US" dirty="0"/>
          </a:p>
          <a:p>
            <a:r>
              <a:rPr lang="en-US" dirty="0"/>
              <a:t>OVERVIEW</a:t>
            </a:r>
          </a:p>
          <a:p>
            <a:endParaRPr lang="en-US" dirty="0"/>
          </a:p>
          <a:p>
            <a:endParaRPr lang="en-US" dirty="0"/>
          </a:p>
        </p:txBody>
      </p:sp>
    </p:spTree>
    <p:extLst>
      <p:ext uri="{BB962C8B-B14F-4D97-AF65-F5344CB8AC3E}">
        <p14:creationId xmlns:p14="http://schemas.microsoft.com/office/powerpoint/2010/main" val="311228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marL="0" lvl="0" indent="0">
              <a:buNone/>
            </a:pPr>
            <a:r>
              <a:rPr lang="en-US" sz="2400" b="1" dirty="0"/>
              <a:t>By the end of this session you will: </a:t>
            </a:r>
            <a:endParaRPr lang="en-US" sz="2400" dirty="0"/>
          </a:p>
          <a:p>
            <a:r>
              <a:rPr lang="en-GB" sz="2400" dirty="0"/>
              <a:t>Understand the power of working in a team that is diverse and inclusive.</a:t>
            </a:r>
          </a:p>
          <a:p>
            <a:r>
              <a:rPr lang="en-GB" sz="2400" dirty="0"/>
              <a:t>Value difference and have a deeper regard of self and of others.</a:t>
            </a:r>
          </a:p>
          <a:p>
            <a:r>
              <a:rPr lang="en-GB" sz="2400" dirty="0"/>
              <a:t>Know how to create environments with secure psychological safety.</a:t>
            </a:r>
          </a:p>
          <a:p>
            <a:r>
              <a:rPr lang="en-GB" sz="2400" dirty="0"/>
              <a:t>Understand the role of emotional intelligence to improve relationships with others.</a:t>
            </a:r>
          </a:p>
        </p:txBody>
      </p:sp>
      <p:sp>
        <p:nvSpPr>
          <p:cNvPr id="2" name="Content Placeholder 1">
            <a:extLst>
              <a:ext uri="{FF2B5EF4-FFF2-40B4-BE49-F238E27FC236}">
                <a16:creationId xmlns:a16="http://schemas.microsoft.com/office/drawing/2014/main" id="{C5C6290D-2CF4-D84D-A267-96ADC1BA3C91}"/>
              </a:ext>
            </a:extLst>
          </p:cNvPr>
          <p:cNvSpPr>
            <a:spLocks noGrp="1"/>
          </p:cNvSpPr>
          <p:nvPr>
            <p:ph sz="quarter" idx="11"/>
          </p:nvPr>
        </p:nvSpPr>
        <p:spPr/>
        <p:txBody>
          <a:bodyPr/>
          <a:lstStyle/>
          <a:p>
            <a:r>
              <a:rPr lang="en-US" dirty="0"/>
              <a:t>SESSION OUTCOMES</a:t>
            </a:r>
          </a:p>
          <a:p>
            <a:endParaRPr lang="en-US" dirty="0"/>
          </a:p>
          <a:p>
            <a:endParaRPr lang="en-US" dirty="0"/>
          </a:p>
        </p:txBody>
      </p:sp>
    </p:spTree>
    <p:extLst>
      <p:ext uri="{BB962C8B-B14F-4D97-AF65-F5344CB8AC3E}">
        <p14:creationId xmlns:p14="http://schemas.microsoft.com/office/powerpoint/2010/main" val="348204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lvl="0"/>
            <a:r>
              <a:rPr lang="en-US" dirty="0"/>
              <a:t>Multi-generation workforce differences – styles, needs and motivations.</a:t>
            </a:r>
            <a:endParaRPr lang="en-GB" dirty="0"/>
          </a:p>
          <a:p>
            <a:pPr lvl="0"/>
            <a:r>
              <a:rPr lang="en-US" dirty="0"/>
              <a:t>Secure psychological safety and environments.</a:t>
            </a:r>
            <a:endParaRPr lang="en-GB" dirty="0"/>
          </a:p>
          <a:p>
            <a:r>
              <a:rPr lang="en-US" dirty="0"/>
              <a:t>The role of emotional intelligence and the impact on others and success.</a:t>
            </a:r>
            <a:r>
              <a:rPr lang="en-GB" dirty="0"/>
              <a:t> </a:t>
            </a:r>
          </a:p>
          <a:p>
            <a:r>
              <a:rPr lang="en-GB" dirty="0"/>
              <a:t>Time to practice.</a:t>
            </a:r>
          </a:p>
          <a:p>
            <a:pPr lvl="0"/>
            <a:r>
              <a:rPr lang="en-GB" dirty="0"/>
              <a:t>Action planning. </a:t>
            </a:r>
          </a:p>
          <a:p>
            <a:endParaRPr lang="en-GB" dirty="0"/>
          </a:p>
          <a:p>
            <a:pPr marL="0" indent="0">
              <a:buNone/>
            </a:pPr>
            <a:endParaRPr lang="en-GB" dirty="0"/>
          </a:p>
          <a:p>
            <a:endParaRPr lang="en-GB" dirty="0"/>
          </a:p>
        </p:txBody>
      </p:sp>
      <p:sp>
        <p:nvSpPr>
          <p:cNvPr id="6" name="Content Placeholder 5">
            <a:extLst>
              <a:ext uri="{FF2B5EF4-FFF2-40B4-BE49-F238E27FC236}">
                <a16:creationId xmlns:a16="http://schemas.microsoft.com/office/drawing/2014/main" id="{3B15EDF4-488C-0F4D-86BC-6349B4096218}"/>
              </a:ext>
            </a:extLst>
          </p:cNvPr>
          <p:cNvSpPr>
            <a:spLocks noGrp="1"/>
          </p:cNvSpPr>
          <p:nvPr>
            <p:ph sz="quarter" idx="11"/>
          </p:nvPr>
        </p:nvSpPr>
        <p:spPr/>
        <p:txBody>
          <a:bodyPr/>
          <a:lstStyle/>
          <a:p>
            <a:r>
              <a:rPr lang="en-GB" dirty="0"/>
              <a:t>PLAN FOR THE NEXT </a:t>
            </a:r>
            <a:br>
              <a:rPr lang="en-GB" dirty="0"/>
            </a:br>
            <a:r>
              <a:rPr lang="en-GB" dirty="0"/>
              <a:t>3 HOURS…</a:t>
            </a:r>
          </a:p>
          <a:p>
            <a:endParaRPr lang="en-GB" dirty="0"/>
          </a:p>
        </p:txBody>
      </p:sp>
    </p:spTree>
    <p:extLst>
      <p:ext uri="{BB962C8B-B14F-4D97-AF65-F5344CB8AC3E}">
        <p14:creationId xmlns:p14="http://schemas.microsoft.com/office/powerpoint/2010/main" val="57896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r>
              <a:rPr lang="en-GB" dirty="0"/>
              <a:t>What’s your name?</a:t>
            </a:r>
          </a:p>
          <a:p>
            <a:r>
              <a:rPr lang="en-GB" dirty="0"/>
              <a:t>What’s your role?</a:t>
            </a:r>
          </a:p>
          <a:p>
            <a:r>
              <a:rPr lang="en-GB" dirty="0"/>
              <a:t>What one thing do you love about working with someone who is different to you and what one thing do you </a:t>
            </a:r>
            <a:r>
              <a:rPr lang="en-GB"/>
              <a:t>find hard?</a:t>
            </a:r>
            <a:endParaRPr lang="en-GB" dirty="0"/>
          </a:p>
        </p:txBody>
      </p:sp>
      <p:sp>
        <p:nvSpPr>
          <p:cNvPr id="3" name="Content Placeholder 2">
            <a:extLst>
              <a:ext uri="{FF2B5EF4-FFF2-40B4-BE49-F238E27FC236}">
                <a16:creationId xmlns:a16="http://schemas.microsoft.com/office/drawing/2014/main" id="{08B8896F-091B-7A4F-B266-74BD5310A576}"/>
              </a:ext>
            </a:extLst>
          </p:cNvPr>
          <p:cNvSpPr>
            <a:spLocks noGrp="1"/>
          </p:cNvSpPr>
          <p:nvPr>
            <p:ph sz="quarter" idx="11"/>
          </p:nvPr>
        </p:nvSpPr>
        <p:spPr/>
        <p:txBody>
          <a:bodyPr/>
          <a:lstStyle/>
          <a:p>
            <a:r>
              <a:rPr lang="en-US" dirty="0"/>
              <a:t>WHO AM I?</a:t>
            </a:r>
          </a:p>
          <a:p>
            <a:endParaRPr lang="en-US" dirty="0"/>
          </a:p>
          <a:p>
            <a:endParaRPr lang="en-US" dirty="0"/>
          </a:p>
        </p:txBody>
      </p:sp>
    </p:spTree>
    <p:extLst>
      <p:ext uri="{BB962C8B-B14F-4D97-AF65-F5344CB8AC3E}">
        <p14:creationId xmlns:p14="http://schemas.microsoft.com/office/powerpoint/2010/main" val="1209338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64B2022-A29D-BE46-A4DE-45F8786031FA}"/>
              </a:ext>
            </a:extLst>
          </p:cNvPr>
          <p:cNvSpPr txBox="1"/>
          <p:nvPr/>
        </p:nvSpPr>
        <p:spPr>
          <a:xfrm>
            <a:off x="1164211" y="429877"/>
            <a:ext cx="7060676" cy="3062377"/>
          </a:xfrm>
          <a:prstGeom prst="rect">
            <a:avLst/>
          </a:prstGeom>
          <a:noFill/>
        </p:spPr>
        <p:txBody>
          <a:bodyPr wrap="square" lIns="0" tIns="0" rIns="0" bIns="0" rtlCol="0">
            <a:spAutoFit/>
          </a:bodyPr>
          <a:lstStyle/>
          <a:p>
            <a:pPr lvl="0">
              <a:lnSpc>
                <a:spcPts val="7000"/>
              </a:lnSpc>
            </a:pPr>
            <a:r>
              <a:rPr lang="en-US" sz="6600" spc="40" dirty="0">
                <a:solidFill>
                  <a:schemeClr val="bg1"/>
                </a:solidFill>
                <a:latin typeface="Suisse Int'l Mono" panose="020B0509000000000000" pitchFamily="49" charset="77"/>
                <a:cs typeface="Arial" panose="020B0604020202020204" pitchFamily="34" charset="0"/>
              </a:rPr>
              <a:t>THE ACCELERATOR MANIFESTO</a:t>
            </a:r>
          </a:p>
          <a:p>
            <a:endParaRPr lang="en-US" dirty="0">
              <a:solidFill>
                <a:schemeClr val="bg1"/>
              </a:solidFill>
            </a:endParaRPr>
          </a:p>
        </p:txBody>
      </p:sp>
      <p:pic>
        <p:nvPicPr>
          <p:cNvPr id="28" name="Picture 27">
            <a:extLst>
              <a:ext uri="{FF2B5EF4-FFF2-40B4-BE49-F238E27FC236}">
                <a16:creationId xmlns:a16="http://schemas.microsoft.com/office/drawing/2014/main" id="{DD1AAFC3-7377-734E-B344-87FDAE5E49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60446">
            <a:off x="9563380" y="3288321"/>
            <a:ext cx="1239380" cy="2812111"/>
          </a:xfrm>
          <a:prstGeom prst="rect">
            <a:avLst/>
          </a:prstGeom>
        </p:spPr>
      </p:pic>
      <p:pic>
        <p:nvPicPr>
          <p:cNvPr id="29" name="Picture 28">
            <a:extLst>
              <a:ext uri="{FF2B5EF4-FFF2-40B4-BE49-F238E27FC236}">
                <a16:creationId xmlns:a16="http://schemas.microsoft.com/office/drawing/2014/main" id="{0BCAA4B2-6DFC-7B49-9103-01043DD6BB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9577" y="3100737"/>
            <a:ext cx="2766040" cy="2792721"/>
          </a:xfrm>
          <a:prstGeom prst="rect">
            <a:avLst/>
          </a:prstGeom>
        </p:spPr>
      </p:pic>
      <p:pic>
        <p:nvPicPr>
          <p:cNvPr id="30" name="Picture 29">
            <a:extLst>
              <a:ext uri="{FF2B5EF4-FFF2-40B4-BE49-F238E27FC236}">
                <a16:creationId xmlns:a16="http://schemas.microsoft.com/office/drawing/2014/main" id="{37F46B9C-9008-1847-9C1E-7946A5F31A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2204" y="833016"/>
            <a:ext cx="2403865" cy="1916483"/>
          </a:xfrm>
          <a:prstGeom prst="rect">
            <a:avLst/>
          </a:prstGeom>
        </p:spPr>
      </p:pic>
      <p:pic>
        <p:nvPicPr>
          <p:cNvPr id="31" name="Picture 30">
            <a:extLst>
              <a:ext uri="{FF2B5EF4-FFF2-40B4-BE49-F238E27FC236}">
                <a16:creationId xmlns:a16="http://schemas.microsoft.com/office/drawing/2014/main" id="{AEC2DE02-C3B5-2D49-84A6-E0A11763F7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114568">
            <a:off x="1027102" y="3697551"/>
            <a:ext cx="3451354" cy="1465760"/>
          </a:xfrm>
          <a:prstGeom prst="rect">
            <a:avLst/>
          </a:prstGeom>
        </p:spPr>
      </p:pic>
    </p:spTree>
    <p:extLst>
      <p:ext uri="{BB962C8B-B14F-4D97-AF65-F5344CB8AC3E}">
        <p14:creationId xmlns:p14="http://schemas.microsoft.com/office/powerpoint/2010/main" val="168339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6DB3B8-C2D3-DF43-B63C-DA9515DF04EE}"/>
              </a:ext>
            </a:extLst>
          </p:cNvPr>
          <p:cNvSpPr>
            <a:spLocks noGrp="1"/>
          </p:cNvSpPr>
          <p:nvPr>
            <p:ph sz="quarter" idx="11"/>
          </p:nvPr>
        </p:nvSpPr>
        <p:spPr>
          <a:xfrm>
            <a:off x="442913" y="441325"/>
            <a:ext cx="2716016" cy="433388"/>
          </a:xfrm>
        </p:spPr>
        <p:txBody>
          <a:bodyPr/>
          <a:lstStyle/>
          <a:p>
            <a:r>
              <a:rPr lang="en-GB" dirty="0"/>
              <a:t>MULTI-GENERATION WORKFORCE DIFFERENCES </a:t>
            </a:r>
            <a:br>
              <a:rPr lang="en-GB" dirty="0"/>
            </a:br>
            <a:r>
              <a:rPr lang="en-GB" dirty="0"/>
              <a:t>– STYLES, NEEDS AND MOTIVATIONS</a:t>
            </a:r>
          </a:p>
          <a:p>
            <a:endParaRPr lang="en-GB" dirty="0"/>
          </a:p>
          <a:p>
            <a:endParaRPr lang="en-GB" dirty="0"/>
          </a:p>
          <a:p>
            <a:endParaRPr lang="en-GB" dirty="0"/>
          </a:p>
          <a:p>
            <a:endParaRPr lang="en-GB" dirty="0"/>
          </a:p>
          <a:p>
            <a:endParaRPr lang="en-GB" dirty="0"/>
          </a:p>
          <a:p>
            <a:endParaRPr lang="en-US" dirty="0"/>
          </a:p>
        </p:txBody>
      </p:sp>
      <p:sp>
        <p:nvSpPr>
          <p:cNvPr id="26" name="Rectangle 25">
            <a:extLst>
              <a:ext uri="{FF2B5EF4-FFF2-40B4-BE49-F238E27FC236}">
                <a16:creationId xmlns:a16="http://schemas.microsoft.com/office/drawing/2014/main" id="{3C4F834E-9DB7-B14D-9B47-59759DEAF477}"/>
              </a:ext>
            </a:extLst>
          </p:cNvPr>
          <p:cNvSpPr/>
          <p:nvPr/>
        </p:nvSpPr>
        <p:spPr>
          <a:xfrm>
            <a:off x="1593836" y="1228997"/>
            <a:ext cx="9004327" cy="400110"/>
          </a:xfrm>
          <a:prstGeom prst="rect">
            <a:avLst/>
          </a:prstGeom>
        </p:spPr>
        <p:txBody>
          <a:bodyPr wrap="square">
            <a:spAutoFit/>
          </a:bodyPr>
          <a:lstStyle/>
          <a:p>
            <a:pPr algn="ctr"/>
            <a:r>
              <a:rPr lang="en-GB" sz="2000" dirty="0">
                <a:solidFill>
                  <a:srgbClr val="E26C84"/>
                </a:solidFill>
                <a:latin typeface="Arial" panose="020B0604020202020204" pitchFamily="34" charset="0"/>
                <a:cs typeface="Arial" panose="020B0604020202020204" pitchFamily="34" charset="0"/>
              </a:rPr>
              <a:t>Five Generations Working Side by Side in 2020</a:t>
            </a:r>
            <a:endParaRPr lang="en-US" sz="2000" dirty="0">
              <a:solidFill>
                <a:srgbClr val="E26C84"/>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FB25BAA-10F9-2E4B-A6D2-C5B98EE010A0}"/>
              </a:ext>
            </a:extLst>
          </p:cNvPr>
          <p:cNvSpPr txBox="1"/>
          <p:nvPr/>
        </p:nvSpPr>
        <p:spPr>
          <a:xfrm>
            <a:off x="1787706" y="4881215"/>
            <a:ext cx="1471044" cy="246221"/>
          </a:xfrm>
          <a:prstGeom prst="rect">
            <a:avLst/>
          </a:prstGeom>
          <a:noFill/>
        </p:spPr>
        <p:txBody>
          <a:bodyPr wrap="none" lIns="0" tIns="0" rIns="0" bIns="0" rtlCol="0">
            <a:spAutoFit/>
          </a:bodyPr>
          <a:lstStyle/>
          <a:p>
            <a:pPr algn="l"/>
            <a:r>
              <a:rPr lang="en-US" sz="1600" spc="200" dirty="0">
                <a:solidFill>
                  <a:srgbClr val="E26C84"/>
                </a:solidFill>
                <a:latin typeface="Arial" panose="020B0604020202020204" pitchFamily="34" charset="0"/>
                <a:cs typeface="Arial" panose="020B0604020202020204" pitchFamily="34" charset="0"/>
              </a:rPr>
              <a:t>SILENT GEN</a:t>
            </a:r>
          </a:p>
        </p:txBody>
      </p:sp>
      <p:sp>
        <p:nvSpPr>
          <p:cNvPr id="30" name="TextBox 29">
            <a:extLst>
              <a:ext uri="{FF2B5EF4-FFF2-40B4-BE49-F238E27FC236}">
                <a16:creationId xmlns:a16="http://schemas.microsoft.com/office/drawing/2014/main" id="{C6AE9B60-DEB8-8B40-B8FE-944BC742A41F}"/>
              </a:ext>
            </a:extLst>
          </p:cNvPr>
          <p:cNvSpPr txBox="1"/>
          <p:nvPr/>
        </p:nvSpPr>
        <p:spPr>
          <a:xfrm>
            <a:off x="4032007" y="4881215"/>
            <a:ext cx="1227900" cy="246221"/>
          </a:xfrm>
          <a:prstGeom prst="rect">
            <a:avLst/>
          </a:prstGeom>
          <a:noFill/>
        </p:spPr>
        <p:txBody>
          <a:bodyPr wrap="none" lIns="0" tIns="0" rIns="0" bIns="0" rtlCol="0">
            <a:spAutoFit/>
          </a:bodyPr>
          <a:lstStyle/>
          <a:p>
            <a:pPr algn="l"/>
            <a:r>
              <a:rPr lang="en-US" sz="1600" spc="200" dirty="0">
                <a:solidFill>
                  <a:srgbClr val="E26C84"/>
                </a:solidFill>
                <a:latin typeface="Arial" panose="020B0604020202020204" pitchFamily="34" charset="0"/>
                <a:cs typeface="Arial" panose="020B0604020202020204" pitchFamily="34" charset="0"/>
              </a:rPr>
              <a:t>BOOMERS</a:t>
            </a:r>
          </a:p>
        </p:txBody>
      </p:sp>
      <p:sp>
        <p:nvSpPr>
          <p:cNvPr id="32" name="TextBox 31">
            <a:extLst>
              <a:ext uri="{FF2B5EF4-FFF2-40B4-BE49-F238E27FC236}">
                <a16:creationId xmlns:a16="http://schemas.microsoft.com/office/drawing/2014/main" id="{AFC8F93B-1BD0-1444-8ECC-DF05CFE28A63}"/>
              </a:ext>
            </a:extLst>
          </p:cNvPr>
          <p:cNvSpPr txBox="1"/>
          <p:nvPr/>
        </p:nvSpPr>
        <p:spPr>
          <a:xfrm>
            <a:off x="5989037" y="4881215"/>
            <a:ext cx="766235" cy="246221"/>
          </a:xfrm>
          <a:prstGeom prst="rect">
            <a:avLst/>
          </a:prstGeom>
          <a:noFill/>
        </p:spPr>
        <p:txBody>
          <a:bodyPr wrap="none" lIns="0" tIns="0" rIns="0" bIns="0" rtlCol="0">
            <a:spAutoFit/>
          </a:bodyPr>
          <a:lstStyle/>
          <a:p>
            <a:pPr algn="l"/>
            <a:r>
              <a:rPr lang="en-US" sz="1600" spc="200" dirty="0">
                <a:solidFill>
                  <a:srgbClr val="E26C84"/>
                </a:solidFill>
                <a:latin typeface="Arial" panose="020B0604020202020204" pitchFamily="34" charset="0"/>
                <a:cs typeface="Arial" panose="020B0604020202020204" pitchFamily="34" charset="0"/>
              </a:rPr>
              <a:t>GEN X</a:t>
            </a:r>
          </a:p>
        </p:txBody>
      </p:sp>
      <p:sp>
        <p:nvSpPr>
          <p:cNvPr id="35" name="TextBox 34">
            <a:extLst>
              <a:ext uri="{FF2B5EF4-FFF2-40B4-BE49-F238E27FC236}">
                <a16:creationId xmlns:a16="http://schemas.microsoft.com/office/drawing/2014/main" id="{A9ABACB5-272E-FB4A-A617-E4CA758767D1}"/>
              </a:ext>
            </a:extLst>
          </p:cNvPr>
          <p:cNvSpPr txBox="1"/>
          <p:nvPr/>
        </p:nvSpPr>
        <p:spPr>
          <a:xfrm>
            <a:off x="7372145" y="4881215"/>
            <a:ext cx="1590680" cy="246221"/>
          </a:xfrm>
          <a:prstGeom prst="rect">
            <a:avLst/>
          </a:prstGeom>
          <a:noFill/>
        </p:spPr>
        <p:txBody>
          <a:bodyPr wrap="none" lIns="0" tIns="0" rIns="0" bIns="0" rtlCol="0">
            <a:spAutoFit/>
          </a:bodyPr>
          <a:lstStyle/>
          <a:p>
            <a:pPr algn="l"/>
            <a:r>
              <a:rPr lang="en-US" sz="1600" spc="200" dirty="0">
                <a:solidFill>
                  <a:srgbClr val="E26C84"/>
                </a:solidFill>
                <a:latin typeface="Arial" panose="020B0604020202020204" pitchFamily="34" charset="0"/>
                <a:cs typeface="Arial" panose="020B0604020202020204" pitchFamily="34" charset="0"/>
              </a:rPr>
              <a:t>MILLENNIALS</a:t>
            </a:r>
          </a:p>
        </p:txBody>
      </p:sp>
      <p:sp>
        <p:nvSpPr>
          <p:cNvPr id="37" name="TextBox 36">
            <a:extLst>
              <a:ext uri="{FF2B5EF4-FFF2-40B4-BE49-F238E27FC236}">
                <a16:creationId xmlns:a16="http://schemas.microsoft.com/office/drawing/2014/main" id="{5C3CE467-4494-3743-A9A9-F19740CEDCC1}"/>
              </a:ext>
            </a:extLst>
          </p:cNvPr>
          <p:cNvSpPr txBox="1"/>
          <p:nvPr/>
        </p:nvSpPr>
        <p:spPr>
          <a:xfrm>
            <a:off x="9234530" y="4881215"/>
            <a:ext cx="1162178" cy="246221"/>
          </a:xfrm>
          <a:prstGeom prst="rect">
            <a:avLst/>
          </a:prstGeom>
          <a:noFill/>
        </p:spPr>
        <p:txBody>
          <a:bodyPr wrap="none" lIns="0" tIns="0" rIns="0" bIns="0" rtlCol="0">
            <a:spAutoFit/>
          </a:bodyPr>
          <a:lstStyle/>
          <a:p>
            <a:pPr algn="l"/>
            <a:r>
              <a:rPr lang="en-US" sz="1600" spc="200" dirty="0">
                <a:solidFill>
                  <a:srgbClr val="E26C84"/>
                </a:solidFill>
                <a:latin typeface="Arial" panose="020B0604020202020204" pitchFamily="34" charset="0"/>
                <a:cs typeface="Arial" panose="020B0604020202020204" pitchFamily="34" charset="0"/>
              </a:rPr>
              <a:t>GEN 2020</a:t>
            </a:r>
          </a:p>
        </p:txBody>
      </p:sp>
      <p:sp>
        <p:nvSpPr>
          <p:cNvPr id="38" name="TextBox 37">
            <a:extLst>
              <a:ext uri="{FF2B5EF4-FFF2-40B4-BE49-F238E27FC236}">
                <a16:creationId xmlns:a16="http://schemas.microsoft.com/office/drawing/2014/main" id="{09281C88-60C4-7741-BA0F-CA7398C0512B}"/>
              </a:ext>
            </a:extLst>
          </p:cNvPr>
          <p:cNvSpPr txBox="1"/>
          <p:nvPr/>
        </p:nvSpPr>
        <p:spPr>
          <a:xfrm>
            <a:off x="1841096" y="5223590"/>
            <a:ext cx="1431815" cy="215444"/>
          </a:xfrm>
          <a:prstGeom prst="rect">
            <a:avLst/>
          </a:prstGeom>
          <a:noFill/>
        </p:spPr>
        <p:txBody>
          <a:bodyPr wrap="square" lIns="0" tIns="0" rIns="0" bIns="0" rtlCol="0">
            <a:spAutoFit/>
          </a:bodyPr>
          <a:lstStyle/>
          <a:p>
            <a:pPr algn="l"/>
            <a:r>
              <a:rPr lang="en-US" sz="1400" dirty="0">
                <a:solidFill>
                  <a:schemeClr val="bg1"/>
                </a:solidFill>
                <a:latin typeface="Arial" panose="020B0604020202020204" pitchFamily="34" charset="0"/>
                <a:cs typeface="Arial" panose="020B0604020202020204" pitchFamily="34" charset="0"/>
              </a:rPr>
              <a:t>Born before 1945</a:t>
            </a:r>
          </a:p>
        </p:txBody>
      </p:sp>
      <p:sp>
        <p:nvSpPr>
          <p:cNvPr id="39" name="TextBox 38">
            <a:extLst>
              <a:ext uri="{FF2B5EF4-FFF2-40B4-BE49-F238E27FC236}">
                <a16:creationId xmlns:a16="http://schemas.microsoft.com/office/drawing/2014/main" id="{DE0D5926-7C06-6741-B7C0-8A8723AD5B8F}"/>
              </a:ext>
            </a:extLst>
          </p:cNvPr>
          <p:cNvSpPr txBox="1"/>
          <p:nvPr/>
        </p:nvSpPr>
        <p:spPr>
          <a:xfrm>
            <a:off x="3986800" y="5194873"/>
            <a:ext cx="1325731" cy="215444"/>
          </a:xfrm>
          <a:prstGeom prst="rect">
            <a:avLst/>
          </a:prstGeom>
          <a:noFill/>
        </p:spPr>
        <p:txBody>
          <a:bodyPr wrap="square" lIns="0" tIns="0" rIns="0" bIns="0" rtlCol="0">
            <a:spAutoFit/>
          </a:bodyPr>
          <a:lstStyle/>
          <a:p>
            <a:pPr algn="l"/>
            <a:r>
              <a:rPr lang="en-US" sz="1400" dirty="0">
                <a:solidFill>
                  <a:schemeClr val="bg1"/>
                </a:solidFill>
                <a:latin typeface="Arial" panose="020B0604020202020204" pitchFamily="34" charset="0"/>
                <a:cs typeface="Arial" panose="020B0604020202020204" pitchFamily="34" charset="0"/>
              </a:rPr>
              <a:t>Born 1946–1964</a:t>
            </a:r>
          </a:p>
        </p:txBody>
      </p:sp>
      <p:sp>
        <p:nvSpPr>
          <p:cNvPr id="40" name="TextBox 39">
            <a:extLst>
              <a:ext uri="{FF2B5EF4-FFF2-40B4-BE49-F238E27FC236}">
                <a16:creationId xmlns:a16="http://schemas.microsoft.com/office/drawing/2014/main" id="{9C9E7D46-2257-B047-A40D-D8EFD49D263D}"/>
              </a:ext>
            </a:extLst>
          </p:cNvPr>
          <p:cNvSpPr txBox="1"/>
          <p:nvPr/>
        </p:nvSpPr>
        <p:spPr>
          <a:xfrm>
            <a:off x="5669693" y="5194873"/>
            <a:ext cx="1325731" cy="215444"/>
          </a:xfrm>
          <a:prstGeom prst="rect">
            <a:avLst/>
          </a:prstGeom>
          <a:noFill/>
        </p:spPr>
        <p:txBody>
          <a:bodyPr wrap="square" lIns="0" tIns="0" rIns="0" bIns="0" rtlCol="0">
            <a:spAutoFit/>
          </a:bodyPr>
          <a:lstStyle/>
          <a:p>
            <a:pPr algn="l"/>
            <a:r>
              <a:rPr lang="en-US" sz="1400" dirty="0">
                <a:solidFill>
                  <a:schemeClr val="bg1"/>
                </a:solidFill>
                <a:latin typeface="Arial" panose="020B0604020202020204" pitchFamily="34" charset="0"/>
                <a:cs typeface="Arial" panose="020B0604020202020204" pitchFamily="34" charset="0"/>
              </a:rPr>
              <a:t>Born 1965–1980</a:t>
            </a:r>
          </a:p>
        </p:txBody>
      </p:sp>
      <p:sp>
        <p:nvSpPr>
          <p:cNvPr id="41" name="TextBox 40">
            <a:extLst>
              <a:ext uri="{FF2B5EF4-FFF2-40B4-BE49-F238E27FC236}">
                <a16:creationId xmlns:a16="http://schemas.microsoft.com/office/drawing/2014/main" id="{A2E1BD9D-663C-A24B-B034-9315C8AA96C7}"/>
              </a:ext>
            </a:extLst>
          </p:cNvPr>
          <p:cNvSpPr txBox="1"/>
          <p:nvPr/>
        </p:nvSpPr>
        <p:spPr>
          <a:xfrm>
            <a:off x="7364224" y="5194873"/>
            <a:ext cx="1325731" cy="215444"/>
          </a:xfrm>
          <a:prstGeom prst="rect">
            <a:avLst/>
          </a:prstGeom>
          <a:noFill/>
        </p:spPr>
        <p:txBody>
          <a:bodyPr wrap="square" lIns="0" tIns="0" rIns="0" bIns="0" rtlCol="0">
            <a:spAutoFit/>
          </a:bodyPr>
          <a:lstStyle/>
          <a:p>
            <a:pPr algn="l"/>
            <a:r>
              <a:rPr lang="en-US" sz="1400" dirty="0">
                <a:solidFill>
                  <a:schemeClr val="bg1"/>
                </a:solidFill>
                <a:latin typeface="Arial" panose="020B0604020202020204" pitchFamily="34" charset="0"/>
                <a:cs typeface="Arial" panose="020B0604020202020204" pitchFamily="34" charset="0"/>
              </a:rPr>
              <a:t>Born 1981–1995</a:t>
            </a:r>
          </a:p>
        </p:txBody>
      </p:sp>
      <p:sp>
        <p:nvSpPr>
          <p:cNvPr id="42" name="TextBox 41">
            <a:extLst>
              <a:ext uri="{FF2B5EF4-FFF2-40B4-BE49-F238E27FC236}">
                <a16:creationId xmlns:a16="http://schemas.microsoft.com/office/drawing/2014/main" id="{467D7ECC-EF72-3C49-9BD7-0CD9184655BF}"/>
              </a:ext>
            </a:extLst>
          </p:cNvPr>
          <p:cNvSpPr txBox="1"/>
          <p:nvPr/>
        </p:nvSpPr>
        <p:spPr>
          <a:xfrm>
            <a:off x="9211155" y="5194873"/>
            <a:ext cx="1325731" cy="215444"/>
          </a:xfrm>
          <a:prstGeom prst="rect">
            <a:avLst/>
          </a:prstGeom>
          <a:noFill/>
        </p:spPr>
        <p:txBody>
          <a:bodyPr wrap="square" lIns="0" tIns="0" rIns="0" bIns="0" rtlCol="0">
            <a:spAutoFit/>
          </a:bodyPr>
          <a:lstStyle/>
          <a:p>
            <a:pPr algn="l"/>
            <a:r>
              <a:rPr lang="en-US" sz="1400" dirty="0">
                <a:solidFill>
                  <a:schemeClr val="bg1"/>
                </a:solidFill>
                <a:latin typeface="Arial" panose="020B0604020202020204" pitchFamily="34" charset="0"/>
                <a:cs typeface="Arial" panose="020B0604020202020204" pitchFamily="34" charset="0"/>
              </a:rPr>
              <a:t>Born after 1996</a:t>
            </a:r>
          </a:p>
        </p:txBody>
      </p:sp>
      <p:pic>
        <p:nvPicPr>
          <p:cNvPr id="44" name="Picture 43">
            <a:extLst>
              <a:ext uri="{FF2B5EF4-FFF2-40B4-BE49-F238E27FC236}">
                <a16:creationId xmlns:a16="http://schemas.microsoft.com/office/drawing/2014/main" id="{0ADFD81B-D220-9F41-AAC3-DB98992735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857" y="1864992"/>
            <a:ext cx="10037737" cy="2920069"/>
          </a:xfrm>
          <a:prstGeom prst="rect">
            <a:avLst/>
          </a:prstGeom>
        </p:spPr>
      </p:pic>
    </p:spTree>
    <p:extLst>
      <p:ext uri="{BB962C8B-B14F-4D97-AF65-F5344CB8AC3E}">
        <p14:creationId xmlns:p14="http://schemas.microsoft.com/office/powerpoint/2010/main" val="3157012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0F9EC55-9051-1942-8171-70C00226292D}"/>
              </a:ext>
            </a:extLst>
          </p:cNvPr>
          <p:cNvSpPr>
            <a:spLocks noGrp="1"/>
          </p:cNvSpPr>
          <p:nvPr>
            <p:ph sz="quarter" idx="11"/>
          </p:nvPr>
        </p:nvSpPr>
        <p:spPr>
          <a:xfrm>
            <a:off x="442913" y="441325"/>
            <a:ext cx="3114557" cy="433388"/>
          </a:xfrm>
        </p:spPr>
        <p:txBody>
          <a:bodyPr/>
          <a:lstStyle/>
          <a:p>
            <a:r>
              <a:rPr lang="en-GB" dirty="0"/>
              <a:t>MULTI-GENERATION WORKFORCE DIFFERENCES </a:t>
            </a:r>
            <a:br>
              <a:rPr lang="en-GB" dirty="0"/>
            </a:br>
            <a:r>
              <a:rPr lang="en-GB" dirty="0"/>
              <a:t>– STYLES, NEEDS AND MOTIVATIONS</a:t>
            </a:r>
          </a:p>
          <a:p>
            <a:endParaRPr lang="en-US" dirty="0"/>
          </a:p>
          <a:p>
            <a:endParaRPr lang="en-US" dirty="0"/>
          </a:p>
        </p:txBody>
      </p:sp>
      <p:pic>
        <p:nvPicPr>
          <p:cNvPr id="18" name="Picture 17">
            <a:extLst>
              <a:ext uri="{FF2B5EF4-FFF2-40B4-BE49-F238E27FC236}">
                <a16:creationId xmlns:a16="http://schemas.microsoft.com/office/drawing/2014/main" id="{6DC8E882-7E7F-B24D-9995-71AF629C41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30852" y="1155530"/>
            <a:ext cx="2196328" cy="2196328"/>
          </a:xfrm>
          <a:prstGeom prst="rect">
            <a:avLst/>
          </a:prstGeom>
        </p:spPr>
      </p:pic>
      <p:pic>
        <p:nvPicPr>
          <p:cNvPr id="19" name="Picture 18">
            <a:extLst>
              <a:ext uri="{FF2B5EF4-FFF2-40B4-BE49-F238E27FC236}">
                <a16:creationId xmlns:a16="http://schemas.microsoft.com/office/drawing/2014/main" id="{E050043C-B221-774E-A959-7B664172A1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5819" y="3479181"/>
            <a:ext cx="2232933" cy="2196328"/>
          </a:xfrm>
          <a:prstGeom prst="rect">
            <a:avLst/>
          </a:prstGeom>
        </p:spPr>
      </p:pic>
      <p:pic>
        <p:nvPicPr>
          <p:cNvPr id="20" name="Picture 19">
            <a:extLst>
              <a:ext uri="{FF2B5EF4-FFF2-40B4-BE49-F238E27FC236}">
                <a16:creationId xmlns:a16="http://schemas.microsoft.com/office/drawing/2014/main" id="{482C744E-2651-C246-9115-46FDD9ECED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6853" y="3479181"/>
            <a:ext cx="2232933" cy="2196328"/>
          </a:xfrm>
          <a:prstGeom prst="rect">
            <a:avLst/>
          </a:prstGeom>
        </p:spPr>
      </p:pic>
      <p:pic>
        <p:nvPicPr>
          <p:cNvPr id="21" name="Picture 20">
            <a:extLst>
              <a:ext uri="{FF2B5EF4-FFF2-40B4-BE49-F238E27FC236}">
                <a16:creationId xmlns:a16="http://schemas.microsoft.com/office/drawing/2014/main" id="{FAB12244-1C8F-5B43-BF4D-284618697B8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44798" y="1155530"/>
            <a:ext cx="2232933" cy="2196328"/>
          </a:xfrm>
          <a:prstGeom prst="rect">
            <a:avLst/>
          </a:prstGeom>
        </p:spPr>
      </p:pic>
      <p:pic>
        <p:nvPicPr>
          <p:cNvPr id="22" name="Picture 21">
            <a:extLst>
              <a:ext uri="{FF2B5EF4-FFF2-40B4-BE49-F238E27FC236}">
                <a16:creationId xmlns:a16="http://schemas.microsoft.com/office/drawing/2014/main" id="{2E7E3A42-59D1-FC45-BC34-81B898FD4BE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80301" y="3479181"/>
            <a:ext cx="2232933" cy="2196328"/>
          </a:xfrm>
          <a:prstGeom prst="rect">
            <a:avLst/>
          </a:prstGeom>
        </p:spPr>
      </p:pic>
      <p:pic>
        <p:nvPicPr>
          <p:cNvPr id="23" name="Picture 22">
            <a:extLst>
              <a:ext uri="{FF2B5EF4-FFF2-40B4-BE49-F238E27FC236}">
                <a16:creationId xmlns:a16="http://schemas.microsoft.com/office/drawing/2014/main" id="{F3256008-A590-1C4D-9DCF-FEF7B167033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80301" y="1155530"/>
            <a:ext cx="2232933" cy="2196328"/>
          </a:xfrm>
          <a:prstGeom prst="rect">
            <a:avLst/>
          </a:prstGeom>
        </p:spPr>
      </p:pic>
      <p:pic>
        <p:nvPicPr>
          <p:cNvPr id="24" name="Picture 23">
            <a:extLst>
              <a:ext uri="{FF2B5EF4-FFF2-40B4-BE49-F238E27FC236}">
                <a16:creationId xmlns:a16="http://schemas.microsoft.com/office/drawing/2014/main" id="{13703934-78AA-D449-883E-4AC2D5E2D2F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58744" y="1155530"/>
            <a:ext cx="2232933" cy="2196328"/>
          </a:xfrm>
          <a:prstGeom prst="rect">
            <a:avLst/>
          </a:prstGeom>
        </p:spPr>
      </p:pic>
      <p:pic>
        <p:nvPicPr>
          <p:cNvPr id="25" name="Picture 24">
            <a:extLst>
              <a:ext uri="{FF2B5EF4-FFF2-40B4-BE49-F238E27FC236}">
                <a16:creationId xmlns:a16="http://schemas.microsoft.com/office/drawing/2014/main" id="{A9E07434-2858-B74B-9C89-718785012B2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731336" y="3479181"/>
            <a:ext cx="2232933" cy="2196328"/>
          </a:xfrm>
          <a:prstGeom prst="rect">
            <a:avLst/>
          </a:prstGeom>
        </p:spPr>
      </p:pic>
      <p:sp>
        <p:nvSpPr>
          <p:cNvPr id="26" name="Text Placeholder 2">
            <a:extLst>
              <a:ext uri="{FF2B5EF4-FFF2-40B4-BE49-F238E27FC236}">
                <a16:creationId xmlns:a16="http://schemas.microsoft.com/office/drawing/2014/main" id="{E0E8B045-9789-8E4A-9A8F-F735E3AB454B}"/>
              </a:ext>
            </a:extLst>
          </p:cNvPr>
          <p:cNvSpPr txBox="1">
            <a:spLocks/>
          </p:cNvSpPr>
          <p:nvPr/>
        </p:nvSpPr>
        <p:spPr>
          <a:xfrm>
            <a:off x="1322445" y="5259622"/>
            <a:ext cx="2232933" cy="378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RULES</a:t>
            </a:r>
          </a:p>
        </p:txBody>
      </p:sp>
      <p:sp>
        <p:nvSpPr>
          <p:cNvPr id="42" name="Text Placeholder 2">
            <a:extLst>
              <a:ext uri="{FF2B5EF4-FFF2-40B4-BE49-F238E27FC236}">
                <a16:creationId xmlns:a16="http://schemas.microsoft.com/office/drawing/2014/main" id="{F2946338-1851-1148-B9A8-32AA34368A7E}"/>
              </a:ext>
            </a:extLst>
          </p:cNvPr>
          <p:cNvSpPr txBox="1">
            <a:spLocks/>
          </p:cNvSpPr>
          <p:nvPr/>
        </p:nvSpPr>
        <p:spPr>
          <a:xfrm>
            <a:off x="8433584" y="2917796"/>
            <a:ext cx="2378221" cy="378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INFO</a:t>
            </a:r>
          </a:p>
        </p:txBody>
      </p:sp>
      <p:sp>
        <p:nvSpPr>
          <p:cNvPr id="43" name="Text Placeholder 2">
            <a:extLst>
              <a:ext uri="{FF2B5EF4-FFF2-40B4-BE49-F238E27FC236}">
                <a16:creationId xmlns:a16="http://schemas.microsoft.com/office/drawing/2014/main" id="{2673B236-B16C-3743-A285-88D8DD7E46D7}"/>
              </a:ext>
            </a:extLst>
          </p:cNvPr>
          <p:cNvSpPr txBox="1">
            <a:spLocks/>
          </p:cNvSpPr>
          <p:nvPr/>
        </p:nvSpPr>
        <p:spPr>
          <a:xfrm>
            <a:off x="3702872" y="2917796"/>
            <a:ext cx="2341428" cy="393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SOLUTIONS</a:t>
            </a:r>
          </a:p>
        </p:txBody>
      </p:sp>
      <p:sp>
        <p:nvSpPr>
          <p:cNvPr id="44" name="Text Placeholder 2">
            <a:extLst>
              <a:ext uri="{FF2B5EF4-FFF2-40B4-BE49-F238E27FC236}">
                <a16:creationId xmlns:a16="http://schemas.microsoft.com/office/drawing/2014/main" id="{6C3F59EE-19CF-2848-8BCA-B44A6F1CC235}"/>
              </a:ext>
            </a:extLst>
          </p:cNvPr>
          <p:cNvSpPr txBox="1">
            <a:spLocks/>
          </p:cNvSpPr>
          <p:nvPr/>
        </p:nvSpPr>
        <p:spPr>
          <a:xfrm>
            <a:off x="1322445" y="2917796"/>
            <a:ext cx="2285855" cy="445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LEADERSHIP</a:t>
            </a:r>
          </a:p>
        </p:txBody>
      </p:sp>
      <p:sp>
        <p:nvSpPr>
          <p:cNvPr id="45" name="Text Placeholder 2">
            <a:extLst>
              <a:ext uri="{FF2B5EF4-FFF2-40B4-BE49-F238E27FC236}">
                <a16:creationId xmlns:a16="http://schemas.microsoft.com/office/drawing/2014/main" id="{174BCB1C-CE91-6D4A-9C26-8E6E483716DC}"/>
              </a:ext>
            </a:extLst>
          </p:cNvPr>
          <p:cNvSpPr txBox="1">
            <a:spLocks/>
          </p:cNvSpPr>
          <p:nvPr/>
        </p:nvSpPr>
        <p:spPr>
          <a:xfrm>
            <a:off x="6070364" y="5259622"/>
            <a:ext cx="2360367" cy="415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RESOURCES - TIME</a:t>
            </a:r>
          </a:p>
        </p:txBody>
      </p:sp>
      <p:sp>
        <p:nvSpPr>
          <p:cNvPr id="46" name="Text Placeholder 2">
            <a:extLst>
              <a:ext uri="{FF2B5EF4-FFF2-40B4-BE49-F238E27FC236}">
                <a16:creationId xmlns:a16="http://schemas.microsoft.com/office/drawing/2014/main" id="{C72039D2-DE8B-FF47-BE83-C1CCF5C2AF9C}"/>
              </a:ext>
            </a:extLst>
          </p:cNvPr>
          <p:cNvSpPr txBox="1">
            <a:spLocks/>
          </p:cNvSpPr>
          <p:nvPr/>
        </p:nvSpPr>
        <p:spPr>
          <a:xfrm>
            <a:off x="3647277" y="5259622"/>
            <a:ext cx="2344188" cy="433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FEEDBACK</a:t>
            </a:r>
          </a:p>
        </p:txBody>
      </p:sp>
      <p:sp>
        <p:nvSpPr>
          <p:cNvPr id="47" name="Text Placeholder 2">
            <a:extLst>
              <a:ext uri="{FF2B5EF4-FFF2-40B4-BE49-F238E27FC236}">
                <a16:creationId xmlns:a16="http://schemas.microsoft.com/office/drawing/2014/main" id="{D32F9823-4563-5F46-AE68-6965C366AC18}"/>
              </a:ext>
            </a:extLst>
          </p:cNvPr>
          <p:cNvSpPr txBox="1">
            <a:spLocks/>
          </p:cNvSpPr>
          <p:nvPr/>
        </p:nvSpPr>
        <p:spPr>
          <a:xfrm>
            <a:off x="6084135" y="2917796"/>
            <a:ext cx="2334030" cy="415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PROBLEMS SOLVING</a:t>
            </a:r>
          </a:p>
        </p:txBody>
      </p:sp>
      <p:sp>
        <p:nvSpPr>
          <p:cNvPr id="48" name="Text Placeholder 2">
            <a:extLst>
              <a:ext uri="{FF2B5EF4-FFF2-40B4-BE49-F238E27FC236}">
                <a16:creationId xmlns:a16="http://schemas.microsoft.com/office/drawing/2014/main" id="{725BBAAF-08E0-324D-9CAD-4B91626AC89B}"/>
              </a:ext>
            </a:extLst>
          </p:cNvPr>
          <p:cNvSpPr txBox="1">
            <a:spLocks/>
          </p:cNvSpPr>
          <p:nvPr/>
        </p:nvSpPr>
        <p:spPr>
          <a:xfrm>
            <a:off x="8392323" y="5259622"/>
            <a:ext cx="2360367" cy="415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IDEAS</a:t>
            </a:r>
          </a:p>
        </p:txBody>
      </p:sp>
    </p:spTree>
    <p:extLst>
      <p:ext uri="{BB962C8B-B14F-4D97-AF65-F5344CB8AC3E}">
        <p14:creationId xmlns:p14="http://schemas.microsoft.com/office/powerpoint/2010/main" val="1228728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NY_MUSIC_FONTS_2018">
      <a:majorFont>
        <a:latin typeface="Roboto Mon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SM_16-9_POWERPOINT_v2.potx" id="{4AECA9A6-665E-480A-ABD0-E9CEF29BF215}" vid="{AB3E6A8F-63E8-4150-A4DF-52FC5FB7A3D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8316</TotalTime>
  <Words>1104</Words>
  <Application>Microsoft Macintosh PowerPoint</Application>
  <PresentationFormat>Widescreen</PresentationFormat>
  <Paragraphs>197</Paragraphs>
  <Slides>26</Slides>
  <Notes>4</Notes>
  <HiddenSlides>2</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.SF NS Symbols Regular</vt:lpstr>
      <vt:lpstr>Apple Symbols</vt:lpstr>
      <vt:lpstr>Arial</vt:lpstr>
      <vt:lpstr>Calibri</vt:lpstr>
      <vt:lpstr>Roboto Mono</vt:lpstr>
      <vt:lpstr>Suisse Int'l Mono</vt:lpstr>
      <vt:lpstr>System Font</vt:lpstr>
      <vt:lpstr>System Font 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Jeffery, Liz, Sony Music</dc:creator>
  <cp:lastModifiedBy>Sarah Emery</cp:lastModifiedBy>
  <cp:revision>595</cp:revision>
  <cp:lastPrinted>2019-04-10T12:27:29Z</cp:lastPrinted>
  <dcterms:created xsi:type="dcterms:W3CDTF">1601-01-01T00:00:00Z</dcterms:created>
  <dcterms:modified xsi:type="dcterms:W3CDTF">2019-07-15T15:42:10Z</dcterms:modified>
</cp:coreProperties>
</file>