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22" r:id="rId2"/>
    <p:sldId id="456" r:id="rId3"/>
    <p:sldId id="457" r:id="rId4"/>
    <p:sldId id="458" r:id="rId5"/>
    <p:sldId id="459" r:id="rId6"/>
    <p:sldId id="460" r:id="rId7"/>
    <p:sldId id="461" r:id="rId8"/>
    <p:sldId id="481" r:id="rId9"/>
    <p:sldId id="463" r:id="rId10"/>
    <p:sldId id="467" r:id="rId11"/>
    <p:sldId id="470" r:id="rId12"/>
    <p:sldId id="479" r:id="rId13"/>
    <p:sldId id="480" r:id="rId14"/>
    <p:sldId id="469" r:id="rId15"/>
    <p:sldId id="468" r:id="rId16"/>
    <p:sldId id="472" r:id="rId17"/>
    <p:sldId id="473" r:id="rId18"/>
    <p:sldId id="474" r:id="rId19"/>
    <p:sldId id="475" r:id="rId20"/>
    <p:sldId id="476" r:id="rId21"/>
    <p:sldId id="477" r:id="rId22"/>
    <p:sldId id="478" r:id="rId23"/>
    <p:sldId id="48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78" userDrawn="1">
          <p15:clr>
            <a:srgbClr val="A4A3A4"/>
          </p15:clr>
        </p15:guide>
        <p15:guide id="4" pos="690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licka, Teresa, Sony Music" initials="KT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B4E"/>
    <a:srgbClr val="FD8D8E"/>
    <a:srgbClr val="E5D2DF"/>
    <a:srgbClr val="EA1A1F"/>
    <a:srgbClr val="F36A43"/>
    <a:srgbClr val="CD242A"/>
    <a:srgbClr val="A72327"/>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65" autoAdjust="0"/>
    <p:restoredTop sz="94625" autoAdjust="0"/>
  </p:normalViewPr>
  <p:slideViewPr>
    <p:cSldViewPr snapToGrid="0">
      <p:cViewPr varScale="1">
        <p:scale>
          <a:sx n="63" d="100"/>
          <a:sy n="63" d="100"/>
        </p:scale>
        <p:origin x="324" y="60"/>
      </p:cViewPr>
      <p:guideLst>
        <p:guide orient="horz" pos="2160"/>
        <p:guide pos="3840"/>
        <p:guide pos="778"/>
        <p:guide pos="6902"/>
      </p:guideLst>
    </p:cSldViewPr>
  </p:slideViewPr>
  <p:outlineViewPr>
    <p:cViewPr>
      <p:scale>
        <a:sx n="33" d="100"/>
        <a:sy n="33" d="100"/>
      </p:scale>
      <p:origin x="0" y="2568"/>
    </p:cViewPr>
  </p:outlineViewPr>
  <p:notesTextViewPr>
    <p:cViewPr>
      <p:scale>
        <a:sx n="1" d="1"/>
        <a:sy n="1" d="1"/>
      </p:scale>
      <p:origin x="0" y="0"/>
    </p:cViewPr>
  </p:notesTextViewPr>
  <p:notesViewPr>
    <p:cSldViewPr snapToGrid="0" snapToObjects="1">
      <p:cViewPr varScale="1">
        <p:scale>
          <a:sx n="60" d="100"/>
          <a:sy n="60" d="100"/>
        </p:scale>
        <p:origin x="-1136" y="-11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63075"/>
          </a:xfrm>
          <a:prstGeom prst="rect">
            <a:avLst/>
          </a:prstGeom>
        </p:spPr>
        <p:txBody>
          <a:bodyPr vert="horz" lIns="181005" tIns="90503" rIns="181005" bIns="90503" rtlCol="0"/>
          <a:lstStyle>
            <a:lvl1pPr algn="l">
              <a:defRPr sz="2400"/>
            </a:lvl1pPr>
          </a:lstStyle>
          <a:p>
            <a:endParaRPr lang="en-GB"/>
          </a:p>
        </p:txBody>
      </p:sp>
      <p:sp>
        <p:nvSpPr>
          <p:cNvPr id="3" name="Date Placeholder 2"/>
          <p:cNvSpPr>
            <a:spLocks noGrp="1"/>
          </p:cNvSpPr>
          <p:nvPr>
            <p:ph type="dt" idx="1"/>
          </p:nvPr>
        </p:nvSpPr>
        <p:spPr>
          <a:xfrm>
            <a:off x="3850443" y="1"/>
            <a:ext cx="2945659" cy="2863075"/>
          </a:xfrm>
          <a:prstGeom prst="rect">
            <a:avLst/>
          </a:prstGeom>
        </p:spPr>
        <p:txBody>
          <a:bodyPr vert="horz" lIns="181005" tIns="90503" rIns="181005" bIns="90503" rtlCol="0"/>
          <a:lstStyle>
            <a:lvl1pPr algn="r">
              <a:defRPr sz="2400"/>
            </a:lvl1pPr>
          </a:lstStyle>
          <a:p>
            <a:fld id="{55185F80-6473-40CC-B145-FB261DEA7F92}" type="datetimeFigureOut">
              <a:rPr lang="en-GB" smtClean="0"/>
              <a:t>17/05/2019</a:t>
            </a:fld>
            <a:endParaRPr lang="en-GB"/>
          </a:p>
        </p:txBody>
      </p:sp>
      <p:sp>
        <p:nvSpPr>
          <p:cNvPr id="4" name="Slide Image Placeholder 3"/>
          <p:cNvSpPr>
            <a:spLocks noGrp="1" noRot="1" noChangeAspect="1"/>
          </p:cNvSpPr>
          <p:nvPr>
            <p:ph type="sldImg" idx="2"/>
          </p:nvPr>
        </p:nvSpPr>
        <p:spPr>
          <a:xfrm>
            <a:off x="-13719175" y="7132638"/>
            <a:ext cx="34236025" cy="19257962"/>
          </a:xfrm>
          <a:prstGeom prst="rect">
            <a:avLst/>
          </a:prstGeom>
          <a:noFill/>
          <a:ln w="12700">
            <a:solidFill>
              <a:prstClr val="black"/>
            </a:solidFill>
          </a:ln>
        </p:spPr>
        <p:txBody>
          <a:bodyPr vert="horz" lIns="181005" tIns="90503" rIns="181005" bIns="90503" rtlCol="0" anchor="ctr"/>
          <a:lstStyle/>
          <a:p>
            <a:endParaRPr lang="en-GB"/>
          </a:p>
        </p:txBody>
      </p:sp>
      <p:sp>
        <p:nvSpPr>
          <p:cNvPr id="5" name="Notes Placeholder 4"/>
          <p:cNvSpPr>
            <a:spLocks noGrp="1"/>
          </p:cNvSpPr>
          <p:nvPr>
            <p:ph type="body" sz="quarter" idx="3"/>
          </p:nvPr>
        </p:nvSpPr>
        <p:spPr>
          <a:xfrm>
            <a:off x="679768" y="27461717"/>
            <a:ext cx="5438140" cy="22468677"/>
          </a:xfrm>
          <a:prstGeom prst="rect">
            <a:avLst/>
          </a:prstGeom>
        </p:spPr>
        <p:txBody>
          <a:bodyPr vert="horz" lIns="181005" tIns="90503" rIns="181005" bIns="905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00242"/>
            <a:ext cx="2945659" cy="2863070"/>
          </a:xfrm>
          <a:prstGeom prst="rect">
            <a:avLst/>
          </a:prstGeom>
        </p:spPr>
        <p:txBody>
          <a:bodyPr vert="horz" lIns="181005" tIns="90503" rIns="181005" bIns="90503" rtlCol="0" anchor="b"/>
          <a:lstStyle>
            <a:lvl1pPr algn="l">
              <a:defRPr sz="2400"/>
            </a:lvl1pPr>
          </a:lstStyle>
          <a:p>
            <a:endParaRPr lang="en-GB"/>
          </a:p>
        </p:txBody>
      </p:sp>
      <p:sp>
        <p:nvSpPr>
          <p:cNvPr id="7" name="Slide Number Placeholder 6"/>
          <p:cNvSpPr>
            <a:spLocks noGrp="1"/>
          </p:cNvSpPr>
          <p:nvPr>
            <p:ph type="sldNum" sz="quarter" idx="5"/>
          </p:nvPr>
        </p:nvSpPr>
        <p:spPr>
          <a:xfrm>
            <a:off x="3850443" y="54200242"/>
            <a:ext cx="2945659" cy="2863070"/>
          </a:xfrm>
          <a:prstGeom prst="rect">
            <a:avLst/>
          </a:prstGeom>
        </p:spPr>
        <p:txBody>
          <a:bodyPr vert="horz" lIns="181005" tIns="90503" rIns="181005" bIns="90503" rtlCol="0" anchor="b"/>
          <a:lstStyle>
            <a:lvl1pPr algn="r">
              <a:defRPr sz="2400"/>
            </a:lvl1pPr>
          </a:lstStyle>
          <a:p>
            <a:fld id="{FAE3EC29-9015-4144-A242-1570B21994B4}" type="slidenum">
              <a:rPr lang="en-GB" smtClean="0"/>
              <a:t>‹#›</a:t>
            </a:fld>
            <a:endParaRPr lang="en-GB"/>
          </a:p>
        </p:txBody>
      </p:sp>
    </p:spTree>
    <p:extLst>
      <p:ext uri="{BB962C8B-B14F-4D97-AF65-F5344CB8AC3E}">
        <p14:creationId xmlns:p14="http://schemas.microsoft.com/office/powerpoint/2010/main" val="133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1</a:t>
            </a:fld>
            <a:endParaRPr lang="en-GB"/>
          </a:p>
        </p:txBody>
      </p:sp>
    </p:spTree>
    <p:extLst>
      <p:ext uri="{BB962C8B-B14F-4D97-AF65-F5344CB8AC3E}">
        <p14:creationId xmlns:p14="http://schemas.microsoft.com/office/powerpoint/2010/main" val="17463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2</a:t>
            </a:fld>
            <a:endParaRPr lang="en-GB"/>
          </a:p>
        </p:txBody>
      </p:sp>
    </p:spTree>
    <p:extLst>
      <p:ext uri="{BB962C8B-B14F-4D97-AF65-F5344CB8AC3E}">
        <p14:creationId xmlns:p14="http://schemas.microsoft.com/office/powerpoint/2010/main" val="31768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E3EC29-9015-4144-A242-1570B21994B4}" type="slidenum">
              <a:rPr lang="en-GB" smtClean="0"/>
              <a:t>15</a:t>
            </a:fld>
            <a:endParaRPr lang="en-GB"/>
          </a:p>
        </p:txBody>
      </p:sp>
    </p:spTree>
    <p:extLst>
      <p:ext uri="{BB962C8B-B14F-4D97-AF65-F5344CB8AC3E}">
        <p14:creationId xmlns:p14="http://schemas.microsoft.com/office/powerpoint/2010/main" val="341519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C1B4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4" name="Rectangle 3">
            <a:extLst>
              <a:ext uri="{FF2B5EF4-FFF2-40B4-BE49-F238E27FC236}">
                <a16:creationId xmlns:a16="http://schemas.microsoft.com/office/drawing/2014/main" id="{4982296E-827C-6D43-A97D-2935095FDE36}"/>
              </a:ext>
            </a:extLst>
          </p:cNvPr>
          <p:cNvSpPr/>
          <p:nvPr userDrawn="1"/>
        </p:nvSpPr>
        <p:spPr>
          <a:xfrm>
            <a:off x="4547286" y="-815546"/>
            <a:ext cx="881449" cy="757881"/>
          </a:xfrm>
          <a:prstGeom prst="rect">
            <a:avLst/>
          </a:prstGeom>
          <a:solidFill>
            <a:srgbClr val="1C1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7F385-B65E-D54A-9062-4519C06D1F3D}"/>
              </a:ext>
            </a:extLst>
          </p:cNvPr>
          <p:cNvSpPr/>
          <p:nvPr userDrawn="1"/>
        </p:nvSpPr>
        <p:spPr>
          <a:xfrm>
            <a:off x="5379308" y="-815546"/>
            <a:ext cx="881449" cy="757881"/>
          </a:xfrm>
          <a:prstGeom prst="rect">
            <a:avLst/>
          </a:prstGeom>
          <a:solidFill>
            <a:srgbClr val="FD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67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137599-5005-4EE2-8106-8222F5FCFD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9745" y="5692344"/>
            <a:ext cx="732510" cy="783337"/>
          </a:xfrm>
          <a:prstGeom prst="rect">
            <a:avLst/>
          </a:prstGeom>
        </p:spPr>
      </p:pic>
    </p:spTree>
    <p:extLst>
      <p:ext uri="{BB962C8B-B14F-4D97-AF65-F5344CB8AC3E}">
        <p14:creationId xmlns:p14="http://schemas.microsoft.com/office/powerpoint/2010/main" val="291058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1C1B4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FD8D8E"/>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FD8D8E"/>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B3441854-6880-3D4B-801D-14CC6CF6D083}"/>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C2095D-6F99-D341-88E3-0040D436642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Tree>
    <p:extLst>
      <p:ext uri="{BB962C8B-B14F-4D97-AF65-F5344CB8AC3E}">
        <p14:creationId xmlns:p14="http://schemas.microsoft.com/office/powerpoint/2010/main" val="49693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1C1B4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283683"/>
                </a:solidFill>
                <a:latin typeface="Suisse Int'l Mono" panose="020B0509000000000000" pitchFamily="49" charset="77"/>
              </a:rPr>
              <a:t>‹#›</a:t>
            </a:fld>
            <a:endParaRPr lang="en-US" sz="1100" dirty="0">
              <a:solidFill>
                <a:srgbClr val="283683"/>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FD8D8E"/>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9" name="Rectangle 8">
            <a:extLst>
              <a:ext uri="{FF2B5EF4-FFF2-40B4-BE49-F238E27FC236}">
                <a16:creationId xmlns:a16="http://schemas.microsoft.com/office/drawing/2014/main" id="{8BB49AAB-1979-D846-B13B-F957AD9C7B7C}"/>
              </a:ext>
            </a:extLst>
          </p:cNvPr>
          <p:cNvSpPr/>
          <p:nvPr userDrawn="1"/>
        </p:nvSpPr>
        <p:spPr>
          <a:xfrm>
            <a:off x="3274540" y="-1573427"/>
            <a:ext cx="881449" cy="757881"/>
          </a:xfrm>
          <a:prstGeom prst="rect">
            <a:avLst/>
          </a:prstGeom>
          <a:solidFill>
            <a:srgbClr val="1C1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DFDAC-FA9A-5246-AE69-5647D68E2AA8}"/>
              </a:ext>
            </a:extLst>
          </p:cNvPr>
          <p:cNvSpPr/>
          <p:nvPr userDrawn="1"/>
        </p:nvSpPr>
        <p:spPr>
          <a:xfrm>
            <a:off x="4106562" y="-1573427"/>
            <a:ext cx="881449" cy="757881"/>
          </a:xfrm>
          <a:prstGeom prst="rect">
            <a:avLst/>
          </a:prstGeom>
          <a:solidFill>
            <a:srgbClr val="FD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0509AB1-8406-A744-B580-21100136CD10}"/>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Tree>
    <p:extLst>
      <p:ext uri="{BB962C8B-B14F-4D97-AF65-F5344CB8AC3E}">
        <p14:creationId xmlns:p14="http://schemas.microsoft.com/office/powerpoint/2010/main" val="355924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1C1B4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FD8D8E"/>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54B34449-8B2E-0D44-B37E-BCFC970E30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24F163-3253-F946-B052-049D528E4870}"/>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B1366C-41BE-B249-8CC4-D23FD835E41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Tree>
    <p:extLst>
      <p:ext uri="{BB962C8B-B14F-4D97-AF65-F5344CB8AC3E}">
        <p14:creationId xmlns:p14="http://schemas.microsoft.com/office/powerpoint/2010/main" val="58907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D8D8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Rectangle 6">
            <a:extLst>
              <a:ext uri="{FF2B5EF4-FFF2-40B4-BE49-F238E27FC236}">
                <a16:creationId xmlns:a16="http://schemas.microsoft.com/office/drawing/2014/main" id="{0FB54973-0F7D-3541-81FE-B5C9BF4D8024}"/>
              </a:ext>
            </a:extLst>
          </p:cNvPr>
          <p:cNvSpPr/>
          <p:nvPr userDrawn="1"/>
        </p:nvSpPr>
        <p:spPr>
          <a:xfrm>
            <a:off x="4823253" y="-1071040"/>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A4515-68D1-2C40-89F4-2FA9EFCF0281}"/>
              </a:ext>
            </a:extLst>
          </p:cNvPr>
          <p:cNvSpPr/>
          <p:nvPr userDrawn="1"/>
        </p:nvSpPr>
        <p:spPr>
          <a:xfrm>
            <a:off x="5655275" y="-1071040"/>
            <a:ext cx="881449" cy="757881"/>
          </a:xfrm>
          <a:prstGeom prst="rect">
            <a:avLst/>
          </a:prstGeom>
          <a:solidFill>
            <a:srgbClr val="E6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5234D52-DA6A-DF41-AB04-C7E2D3AFC509}"/>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Tree>
    <p:extLst>
      <p:ext uri="{BB962C8B-B14F-4D97-AF65-F5344CB8AC3E}">
        <p14:creationId xmlns:p14="http://schemas.microsoft.com/office/powerpoint/2010/main" val="154242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D8D8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1C1B4E"/>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1C1B4E"/>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702386D9-771D-5546-B18E-65A93F2C497F}"/>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Tree>
    <p:extLst>
      <p:ext uri="{BB962C8B-B14F-4D97-AF65-F5344CB8AC3E}">
        <p14:creationId xmlns:p14="http://schemas.microsoft.com/office/powerpoint/2010/main" val="350683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D8D8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1C1B4E"/>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AC80D313-F8DE-EF48-A55E-A6891140A2C2}"/>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Tree>
    <p:extLst>
      <p:ext uri="{BB962C8B-B14F-4D97-AF65-F5344CB8AC3E}">
        <p14:creationId xmlns:p14="http://schemas.microsoft.com/office/powerpoint/2010/main" val="58169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D8D8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1C1B4E"/>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873965C5-5ACF-7F4E-8C6D-D7773B8F95EF}"/>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GROWING TOGETHER</a:t>
            </a:r>
          </a:p>
        </p:txBody>
      </p:sp>
    </p:spTree>
    <p:extLst>
      <p:ext uri="{BB962C8B-B14F-4D97-AF65-F5344CB8AC3E}">
        <p14:creationId xmlns:p14="http://schemas.microsoft.com/office/powerpoint/2010/main" val="289644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 Center">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2F75D0-DE69-4E4F-B7AD-4BBCF34DCD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42012" y="6083086"/>
            <a:ext cx="531893" cy="568800"/>
          </a:xfrm>
          <a:prstGeom prst="rect">
            <a:avLst/>
          </a:prstGeom>
        </p:spPr>
      </p:pic>
    </p:spTree>
    <p:extLst>
      <p:ext uri="{BB962C8B-B14F-4D97-AF65-F5344CB8AC3E}">
        <p14:creationId xmlns:p14="http://schemas.microsoft.com/office/powerpoint/2010/main" val="12449470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4425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01" r:id="rId9"/>
    <p:sldLayoutId id="214748371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D9BCF-7D94-034D-8242-5A7963701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7" name="Rectangle 6">
            <a:extLst>
              <a:ext uri="{FF2B5EF4-FFF2-40B4-BE49-F238E27FC236}">
                <a16:creationId xmlns:a16="http://schemas.microsoft.com/office/drawing/2014/main" id="{A83DA218-6EC2-104A-BC16-F7ED363FDDB8}"/>
              </a:ext>
            </a:extLst>
          </p:cNvPr>
          <p:cNvSpPr/>
          <p:nvPr/>
        </p:nvSpPr>
        <p:spPr>
          <a:xfrm>
            <a:off x="484912" y="440037"/>
            <a:ext cx="7946631" cy="2548994"/>
          </a:xfrm>
          <a:prstGeom prst="rect">
            <a:avLst/>
          </a:prstGeom>
          <a:effectLst/>
        </p:spPr>
        <p:txBody>
          <a:bodyPr wrap="none" lIns="0" tIns="0" rIns="0" bIns="0">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THINK.</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DO.SPRINTS.</a:t>
            </a:r>
          </a:p>
        </p:txBody>
      </p:sp>
      <p:pic>
        <p:nvPicPr>
          <p:cNvPr id="8" name="Picture 7">
            <a:extLst>
              <a:ext uri="{FF2B5EF4-FFF2-40B4-BE49-F238E27FC236}">
                <a16:creationId xmlns:a16="http://schemas.microsoft.com/office/drawing/2014/main" id="{B3D3FB33-E022-7A40-B83B-50EECD6A0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546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US" dirty="0"/>
              <a:t>How can Sony Music become more goal-orientated?</a:t>
            </a:r>
          </a:p>
          <a:p>
            <a:pPr lvl="0"/>
            <a:r>
              <a:rPr lang="en-US" dirty="0"/>
              <a:t>What needs to change culturally in order to achieve this?</a:t>
            </a:r>
          </a:p>
          <a:p>
            <a:pPr lvl="0"/>
            <a:r>
              <a:rPr lang="en-US" dirty="0"/>
              <a:t>How do we become better at linking business goals with personal goals? </a:t>
            </a:r>
          </a:p>
          <a:p>
            <a:pPr lvl="0"/>
            <a:r>
              <a:rPr lang="en-US" dirty="0" smtClean="0"/>
              <a:t>How </a:t>
            </a:r>
            <a:r>
              <a:rPr lang="en-US" dirty="0"/>
              <a:t>can we reframe business goals to create added personal value for ourselves</a:t>
            </a:r>
            <a:r>
              <a:rPr lang="en-US" dirty="0" smtClean="0"/>
              <a:t>?</a:t>
            </a:r>
          </a:p>
          <a:p>
            <a:r>
              <a:rPr lang="en-US" dirty="0"/>
              <a:t>How can coaching conversations support this?</a:t>
            </a:r>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REFLECTION</a:t>
            </a:r>
          </a:p>
        </p:txBody>
      </p:sp>
    </p:spTree>
    <p:extLst>
      <p:ext uri="{BB962C8B-B14F-4D97-AF65-F5344CB8AC3E}">
        <p14:creationId xmlns:p14="http://schemas.microsoft.com/office/powerpoint/2010/main" val="231260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t>Gaining more depth in questioning and listening.</a:t>
            </a:r>
          </a:p>
          <a:p>
            <a:r>
              <a:rPr lang="en-GB" dirty="0"/>
              <a:t>What types of powerful question you can ask? </a:t>
            </a:r>
          </a:p>
          <a:p>
            <a:pPr lvl="1">
              <a:buFont typeface="Apple Symbols" panose="02000000000000000000" pitchFamily="2" charset="-79"/>
              <a:buChar char="⏤"/>
            </a:pPr>
            <a:r>
              <a:rPr lang="en-US" sz="2400" dirty="0"/>
              <a:t>O</a:t>
            </a:r>
            <a:r>
              <a:rPr lang="en-GB" sz="2400" dirty="0"/>
              <a:t>pen-ended.</a:t>
            </a:r>
          </a:p>
          <a:p>
            <a:pPr lvl="1">
              <a:buFont typeface="Apple Symbols" panose="02000000000000000000" pitchFamily="2" charset="-79"/>
              <a:buChar char="⏤"/>
            </a:pPr>
            <a:r>
              <a:rPr lang="en-US" sz="2400" dirty="0" smtClean="0"/>
              <a:t>Reflective.</a:t>
            </a:r>
            <a:endParaRPr lang="en-GB" sz="2400" dirty="0"/>
          </a:p>
          <a:p>
            <a:pPr lvl="1">
              <a:buFont typeface="Apple Symbols" panose="02000000000000000000" pitchFamily="2" charset="-79"/>
              <a:buChar char="⏤"/>
            </a:pPr>
            <a:r>
              <a:rPr lang="en-GB" sz="2400" dirty="0"/>
              <a:t>Nudging them out of their comfort zone.</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TAKING GOALS TO THE NEXT LEVEL</a:t>
            </a:r>
          </a:p>
        </p:txBody>
      </p:sp>
    </p:spTree>
    <p:extLst>
      <p:ext uri="{BB962C8B-B14F-4D97-AF65-F5344CB8AC3E}">
        <p14:creationId xmlns:p14="http://schemas.microsoft.com/office/powerpoint/2010/main" val="15088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en-GB" dirty="0"/>
              <a:t>What are the questions to </a:t>
            </a:r>
            <a:r>
              <a:rPr lang="en-GB" b="1" dirty="0"/>
              <a:t>avoid</a:t>
            </a:r>
            <a:r>
              <a:rPr lang="en-GB" dirty="0"/>
              <a:t> when coaching?</a:t>
            </a:r>
          </a:p>
          <a:p>
            <a:pPr lvl="1">
              <a:buFont typeface="Apple Symbols" panose="02000000000000000000" pitchFamily="2" charset="-79"/>
              <a:buChar char="⏤"/>
            </a:pPr>
            <a:r>
              <a:rPr lang="en-GB" sz="2400" dirty="0"/>
              <a:t>Closed.</a:t>
            </a:r>
          </a:p>
          <a:p>
            <a:pPr lvl="1">
              <a:buFont typeface="Apple Symbols" panose="02000000000000000000" pitchFamily="2" charset="-79"/>
              <a:buChar char="⏤"/>
            </a:pPr>
            <a:r>
              <a:rPr lang="en-GB" sz="2400" dirty="0"/>
              <a:t>Leading or limiting.</a:t>
            </a:r>
          </a:p>
          <a:p>
            <a:pPr lvl="1">
              <a:buFont typeface="Apple Symbols" panose="02000000000000000000" pitchFamily="2" charset="-79"/>
              <a:buChar char="⏤"/>
            </a:pPr>
            <a:r>
              <a:rPr lang="en-GB" sz="2400" dirty="0"/>
              <a:t>Multiple or compound.</a:t>
            </a:r>
          </a:p>
          <a:p>
            <a:pPr lvl="1">
              <a:buFont typeface="Apple Symbols" panose="02000000000000000000" pitchFamily="2" charset="-79"/>
              <a:buChar char="⏤"/>
            </a:pPr>
            <a:r>
              <a:rPr lang="en-GB" sz="2400" dirty="0"/>
              <a:t>Why?</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TAKING GOALS TO THE NEXT LEVEL</a:t>
            </a:r>
          </a:p>
        </p:txBody>
      </p:sp>
    </p:spTree>
    <p:extLst>
      <p:ext uri="{BB962C8B-B14F-4D97-AF65-F5344CB8AC3E}">
        <p14:creationId xmlns:p14="http://schemas.microsoft.com/office/powerpoint/2010/main" val="4297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t>Write </a:t>
            </a:r>
            <a:r>
              <a:rPr lang="en-GB" dirty="0" smtClean="0"/>
              <a:t>it.</a:t>
            </a:r>
            <a:endParaRPr lang="en-GB" dirty="0"/>
          </a:p>
          <a:p>
            <a:pPr lvl="0"/>
            <a:r>
              <a:rPr lang="en-GB" dirty="0"/>
              <a:t>Draw </a:t>
            </a:r>
            <a:r>
              <a:rPr lang="en-GB" dirty="0" smtClean="0"/>
              <a:t>it.</a:t>
            </a:r>
            <a:endParaRPr lang="en-GB" dirty="0"/>
          </a:p>
          <a:p>
            <a:pPr lvl="0"/>
            <a:r>
              <a:rPr lang="en-GB" dirty="0"/>
              <a:t>Change your </a:t>
            </a:r>
            <a:r>
              <a:rPr lang="en-GB" dirty="0" smtClean="0"/>
              <a:t>state.</a:t>
            </a:r>
            <a:endParaRPr lang="en-GB" dirty="0"/>
          </a:p>
          <a:p>
            <a:pPr lvl="0"/>
            <a:r>
              <a:rPr lang="en-GB" dirty="0"/>
              <a:t>Play </a:t>
            </a:r>
            <a:r>
              <a:rPr lang="en-GB" dirty="0" smtClean="0"/>
              <a:t>around.</a:t>
            </a:r>
            <a:endParaRPr lang="en-GB" dirty="0"/>
          </a:p>
          <a:p>
            <a:pPr lvl="0"/>
            <a:r>
              <a:rPr lang="en-GB" dirty="0"/>
              <a:t>Get comfortable with silence and </a:t>
            </a:r>
            <a:r>
              <a:rPr lang="en-GB" dirty="0" smtClean="0"/>
              <a:t>struggle.</a:t>
            </a:r>
            <a:endParaRPr lang="en-GB" dirty="0"/>
          </a:p>
          <a:p>
            <a:pPr lvl="0"/>
            <a:r>
              <a:rPr lang="en-GB" dirty="0"/>
              <a:t>Helicopter </a:t>
            </a:r>
            <a:r>
              <a:rPr lang="en-GB" dirty="0" smtClean="0"/>
              <a:t>view.</a:t>
            </a:r>
            <a:endParaRPr lang="en-GB" dirty="0"/>
          </a:p>
          <a:p>
            <a:pPr lvl="0"/>
            <a:endParaRPr lang="en-GB" dirty="0"/>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a:xfrm>
            <a:off x="442913" y="441325"/>
            <a:ext cx="1926214" cy="433388"/>
          </a:xfrm>
        </p:spPr>
        <p:txBody>
          <a:bodyPr/>
          <a:lstStyle/>
          <a:p>
            <a:r>
              <a:rPr lang="en-GB" dirty="0"/>
              <a:t>SHIFTING PERSPECTIVE IN DISCOMFORT ZONES AND AT STICKING POINTS </a:t>
            </a:r>
            <a:endParaRPr lang="en-US" dirty="0"/>
          </a:p>
        </p:txBody>
      </p:sp>
      <p:pic>
        <p:nvPicPr>
          <p:cNvPr id="6" name="Picture 5">
            <a:extLst>
              <a:ext uri="{FF2B5EF4-FFF2-40B4-BE49-F238E27FC236}">
                <a16:creationId xmlns:a16="http://schemas.microsoft.com/office/drawing/2014/main" id="{673ED0F2-E7C3-DB4E-9798-1B0FE2AB9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9999" y="3851897"/>
            <a:ext cx="2332717" cy="2385391"/>
          </a:xfrm>
          <a:prstGeom prst="rect">
            <a:avLst/>
          </a:prstGeom>
        </p:spPr>
      </p:pic>
    </p:spTree>
    <p:extLst>
      <p:ext uri="{BB962C8B-B14F-4D97-AF65-F5344CB8AC3E}">
        <p14:creationId xmlns:p14="http://schemas.microsoft.com/office/powerpoint/2010/main" val="289067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8CF926-4AB1-DC40-8C6D-BAC2D5B21514}"/>
              </a:ext>
            </a:extLst>
          </p:cNvPr>
          <p:cNvSpPr>
            <a:spLocks noGrp="1"/>
          </p:cNvSpPr>
          <p:nvPr>
            <p:ph sz="quarter" idx="11"/>
          </p:nvPr>
        </p:nvSpPr>
        <p:spPr/>
        <p:txBody>
          <a:bodyPr/>
          <a:lstStyle/>
          <a:p>
            <a:r>
              <a:rPr lang="en-GB" dirty="0"/>
              <a:t>SPOTTING COACHING OPPORTUNITIES</a:t>
            </a:r>
            <a:endParaRPr lang="en-US" dirty="0"/>
          </a:p>
          <a:p>
            <a:endParaRPr lang="en-US" dirty="0"/>
          </a:p>
        </p:txBody>
      </p:sp>
      <p:pic>
        <p:nvPicPr>
          <p:cNvPr id="5" name="Picture 4">
            <a:extLst>
              <a:ext uri="{FF2B5EF4-FFF2-40B4-BE49-F238E27FC236}">
                <a16:creationId xmlns:a16="http://schemas.microsoft.com/office/drawing/2014/main" id="{AFD0BD34-DB37-1242-BD73-3650DBB165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963" y="1901857"/>
            <a:ext cx="8208962" cy="3179984"/>
          </a:xfrm>
          <a:prstGeom prst="rect">
            <a:avLst/>
          </a:prstGeom>
        </p:spPr>
      </p:pic>
    </p:spTree>
    <p:extLst>
      <p:ext uri="{BB962C8B-B14F-4D97-AF65-F5344CB8AC3E}">
        <p14:creationId xmlns:p14="http://schemas.microsoft.com/office/powerpoint/2010/main" val="118008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266784" cy="4828351"/>
          </a:xfrm>
        </p:spPr>
        <p:txBody>
          <a:bodyPr/>
          <a:lstStyle/>
          <a:p>
            <a:pPr marL="0" indent="0">
              <a:buNone/>
            </a:pPr>
            <a:r>
              <a:rPr lang="en-GB" dirty="0"/>
              <a:t>How might you start a fast coaching conversation?</a:t>
            </a:r>
          </a:p>
          <a:p>
            <a:endParaRPr lang="en-GB" dirty="0"/>
          </a:p>
          <a:p>
            <a:pPr marL="0" indent="0">
              <a:buNone/>
            </a:pPr>
            <a:r>
              <a:rPr lang="en-GB" sz="2000" b="1" dirty="0"/>
              <a:t>Example #1</a:t>
            </a:r>
            <a:br>
              <a:rPr lang="en-GB" sz="2000" b="1" dirty="0"/>
            </a:br>
            <a:r>
              <a:rPr lang="en-GB" sz="2000" dirty="0" smtClean="0"/>
              <a:t>I’ve </a:t>
            </a:r>
            <a:r>
              <a:rPr lang="en-GB" sz="2000" dirty="0"/>
              <a:t>had some feedback from a client I’d like to share with you</a:t>
            </a:r>
            <a:r>
              <a:rPr lang="mr-IN" sz="2000" dirty="0"/>
              <a:t>…</a:t>
            </a:r>
            <a:endParaRPr lang="en-GB" sz="2000" dirty="0"/>
          </a:p>
          <a:p>
            <a:pPr marL="0" indent="0">
              <a:buNone/>
            </a:pPr>
            <a:r>
              <a:rPr lang="en-GB" sz="2000" b="1" dirty="0"/>
              <a:t>Examples #2</a:t>
            </a:r>
            <a:br>
              <a:rPr lang="en-GB" sz="2000" b="1" dirty="0"/>
            </a:br>
            <a:r>
              <a:rPr lang="en-GB" sz="2000" dirty="0" smtClean="0"/>
              <a:t>I’d </a:t>
            </a:r>
            <a:r>
              <a:rPr lang="en-GB" sz="2000" dirty="0"/>
              <a:t>like to discuss with you</a:t>
            </a:r>
            <a:r>
              <a:rPr lang="mr-IN" sz="2000" dirty="0"/>
              <a:t>…</a:t>
            </a:r>
            <a:endParaRPr lang="en-GB" sz="2000" dirty="0"/>
          </a:p>
          <a:p>
            <a:pPr marL="0" indent="0">
              <a:buNone/>
            </a:pPr>
            <a:r>
              <a:rPr lang="en-GB" sz="2000" b="1" dirty="0"/>
              <a:t>Example #3</a:t>
            </a:r>
            <a:r>
              <a:rPr lang="en-GB" sz="2000" dirty="0"/>
              <a:t/>
            </a:r>
            <a:br>
              <a:rPr lang="en-GB" sz="2000" dirty="0"/>
            </a:br>
            <a:r>
              <a:rPr lang="en-GB" sz="2000" dirty="0" smtClean="0"/>
              <a:t>What </a:t>
            </a:r>
            <a:r>
              <a:rPr lang="en-GB" sz="2000" dirty="0"/>
              <a:t>can we do together to help you</a:t>
            </a:r>
            <a:r>
              <a:rPr lang="mr-IN" sz="2000" dirty="0"/>
              <a:t>…</a:t>
            </a:r>
            <a:r>
              <a:rPr lang="en-GB" sz="2000" dirty="0"/>
              <a:t>.?</a:t>
            </a:r>
          </a:p>
          <a:p>
            <a:endParaRPr lang="en-GB" sz="2000" dirty="0"/>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REFLECTION</a:t>
            </a:r>
          </a:p>
        </p:txBody>
      </p:sp>
    </p:spTree>
    <p:extLst>
      <p:ext uri="{BB962C8B-B14F-4D97-AF65-F5344CB8AC3E}">
        <p14:creationId xmlns:p14="http://schemas.microsoft.com/office/powerpoint/2010/main" val="40848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597868" cy="2884569"/>
          </a:xfrm>
        </p:spPr>
        <p:txBody>
          <a:bodyPr/>
          <a:lstStyle/>
          <a:p>
            <a:pPr lvl="0"/>
            <a:r>
              <a:rPr lang="en-US" dirty="0"/>
              <a:t>Consider your pre-work.</a:t>
            </a:r>
          </a:p>
          <a:p>
            <a:r>
              <a:rPr lang="en-US" dirty="0"/>
              <a:t>What </a:t>
            </a:r>
            <a:r>
              <a:rPr lang="en-GB" dirty="0"/>
              <a:t>conversation has not happened yet, but could positively influence your success if you choose to have it?</a:t>
            </a:r>
            <a:endParaRPr lang="en-US" dirty="0"/>
          </a:p>
          <a:p>
            <a:pPr lvl="0"/>
            <a:r>
              <a:rPr lang="en-US" dirty="0"/>
              <a:t>Work in trios to help solve your real-life </a:t>
            </a:r>
            <a:r>
              <a:rPr lang="en-GB" dirty="0"/>
              <a:t>scenario or challenge you are currently facing in your day-to-day work.</a:t>
            </a:r>
          </a:p>
          <a:p>
            <a:pPr lvl="0"/>
            <a:r>
              <a:rPr lang="en-US" dirty="0"/>
              <a:t>This approach allows you practice collaboration, problem solving, coaching and active listening. </a:t>
            </a:r>
            <a:endParaRPr lang="en-GB" dirty="0"/>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PEER COACHING CONVERSATIONS</a:t>
            </a:r>
          </a:p>
        </p:txBody>
      </p:sp>
    </p:spTree>
    <p:extLst>
      <p:ext uri="{BB962C8B-B14F-4D97-AF65-F5344CB8AC3E}">
        <p14:creationId xmlns:p14="http://schemas.microsoft.com/office/powerpoint/2010/main" val="115141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ACD72B-FB6B-5049-A8CE-3A23267EFAAA}"/>
              </a:ext>
            </a:extLst>
          </p:cNvPr>
          <p:cNvSpPr>
            <a:spLocks noGrp="1"/>
          </p:cNvSpPr>
          <p:nvPr>
            <p:ph sz="quarter" idx="11"/>
          </p:nvPr>
        </p:nvSpPr>
        <p:spPr/>
        <p:txBody>
          <a:bodyPr/>
          <a:lstStyle/>
          <a:p>
            <a:r>
              <a:rPr lang="en-US" dirty="0"/>
              <a:t>PEER COACHING CONVERSATIONS</a:t>
            </a:r>
          </a:p>
          <a:p>
            <a:endParaRPr lang="en-US" dirty="0"/>
          </a:p>
        </p:txBody>
      </p:sp>
      <p:sp>
        <p:nvSpPr>
          <p:cNvPr id="8" name="Text Placeholder 1">
            <a:extLst>
              <a:ext uri="{FF2B5EF4-FFF2-40B4-BE49-F238E27FC236}">
                <a16:creationId xmlns:a16="http://schemas.microsoft.com/office/drawing/2014/main" id="{667A08DE-14AF-1146-A62E-14A1776C9D7A}"/>
              </a:ext>
            </a:extLst>
          </p:cNvPr>
          <p:cNvSpPr txBox="1">
            <a:spLocks/>
          </p:cNvSpPr>
          <p:nvPr/>
        </p:nvSpPr>
        <p:spPr>
          <a:xfrm>
            <a:off x="2755932" y="367104"/>
            <a:ext cx="8266784" cy="4299164"/>
          </a:xfrm>
          <a:prstGeom prst="rect">
            <a:avLst/>
          </a:prstGeom>
        </p:spPr>
        <p:txBody>
          <a:bodyPr lIns="0" tIns="0" rIns="0" bIns="0" numCol="2" spcCol="288000"/>
          <a:lstStyle>
            <a:lvl1pPr marL="396000" indent="-396000" algn="l" defTabSz="914400" rtl="0" eaLnBrk="1" latinLnBrk="0" hangingPunct="1">
              <a:lnSpc>
                <a:spcPts val="2600"/>
              </a:lnSpc>
              <a:spcBef>
                <a:spcPts val="700"/>
              </a:spcBef>
              <a:buFont typeface="System Font"/>
              <a:buChar char="—"/>
              <a:defRPr lang="en-US" sz="1800" kern="1200" dirty="0" smtClean="0">
                <a:solidFill>
                  <a:srgbClr val="FD8D8E"/>
                </a:solidFill>
                <a:latin typeface="Arial" panose="020B0604020202020204" pitchFamily="34" charset="0"/>
                <a:ea typeface="+mn-ea"/>
                <a:cs typeface="Arial" panose="020B0604020202020204" pitchFamily="34" charset="0"/>
              </a:defRPr>
            </a:lvl1pPr>
            <a:lvl2pPr marL="1080000" indent="-540000" algn="l" defTabSz="914400" rtl="0" eaLnBrk="1" latinLnBrk="0" hangingPunct="1">
              <a:lnSpc>
                <a:spcPts val="2600"/>
              </a:lnSpc>
              <a:spcBef>
                <a:spcPts val="700"/>
              </a:spcBef>
              <a:buFont typeface="Arial" panose="020B0604020202020204" pitchFamily="34" charset="0"/>
              <a:buChar char="•"/>
              <a:defRPr lang="en-US" sz="1800" kern="1200" dirty="0">
                <a:solidFill>
                  <a:srgbClr val="28368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a:buNone/>
            </a:pPr>
            <a:r>
              <a:rPr lang="en-GB" b="1" dirty="0">
                <a:solidFill>
                  <a:schemeClr val="bg1"/>
                </a:solidFill>
              </a:rPr>
              <a:t>20 minutes </a:t>
            </a:r>
            <a:r>
              <a:rPr lang="en-GB" dirty="0">
                <a:solidFill>
                  <a:schemeClr val="bg1"/>
                </a:solidFill>
              </a:rPr>
              <a:t>per person. </a:t>
            </a:r>
            <a:br>
              <a:rPr lang="en-GB" dirty="0">
                <a:solidFill>
                  <a:schemeClr val="bg1"/>
                </a:solidFill>
              </a:rPr>
            </a:br>
            <a:r>
              <a:rPr lang="en-GB" b="1" dirty="0">
                <a:solidFill>
                  <a:schemeClr val="bg1"/>
                </a:solidFill>
              </a:rPr>
              <a:t>60 minutes </a:t>
            </a:r>
            <a:r>
              <a:rPr lang="en-GB" dirty="0">
                <a:solidFill>
                  <a:schemeClr val="bg1"/>
                </a:solidFill>
              </a:rPr>
              <a:t>in total.</a:t>
            </a:r>
          </a:p>
          <a:p>
            <a:pPr marL="0" indent="0">
              <a:buFont typeface="System Font"/>
              <a:buNone/>
            </a:pPr>
            <a:r>
              <a:rPr lang="en-GB" dirty="0"/>
              <a:t>Label yourselves </a:t>
            </a:r>
            <a:r>
              <a:rPr lang="en-GB" b="1" dirty="0"/>
              <a:t>A, B </a:t>
            </a:r>
            <a:r>
              <a:rPr lang="en-GB" dirty="0"/>
              <a:t>or </a:t>
            </a:r>
            <a:r>
              <a:rPr lang="en-GB" b="1" dirty="0"/>
              <a:t>C</a:t>
            </a:r>
            <a:r>
              <a:rPr lang="en-GB" dirty="0"/>
              <a:t>. </a:t>
            </a:r>
          </a:p>
          <a:p>
            <a:r>
              <a:rPr lang="en-GB" b="1" dirty="0"/>
              <a:t>A</a:t>
            </a:r>
            <a:r>
              <a:rPr lang="en-GB" dirty="0"/>
              <a:t>: 3 minutes</a:t>
            </a:r>
            <a:br>
              <a:rPr lang="en-GB" dirty="0"/>
            </a:br>
            <a:r>
              <a:rPr lang="en-GB" b="1" dirty="0"/>
              <a:t>A</a:t>
            </a:r>
            <a:r>
              <a:rPr lang="en-GB" dirty="0"/>
              <a:t> shares the conversation they would like to have or scenario with </a:t>
            </a:r>
            <a:r>
              <a:rPr lang="en-GB" b="1" dirty="0"/>
              <a:t>B </a:t>
            </a:r>
            <a:r>
              <a:rPr lang="en-GB" dirty="0"/>
              <a:t>and </a:t>
            </a:r>
            <a:r>
              <a:rPr lang="en-GB" b="1" dirty="0"/>
              <a:t>C</a:t>
            </a:r>
            <a:r>
              <a:rPr lang="en-GB" dirty="0"/>
              <a:t>. </a:t>
            </a:r>
            <a:r>
              <a:rPr lang="en-GB" b="1" dirty="0"/>
              <a:t>B</a:t>
            </a:r>
            <a:r>
              <a:rPr lang="en-GB" dirty="0"/>
              <a:t> and </a:t>
            </a:r>
            <a:r>
              <a:rPr lang="en-GB" b="1" dirty="0"/>
              <a:t>C</a:t>
            </a:r>
            <a:r>
              <a:rPr lang="en-GB" dirty="0"/>
              <a:t> listen only.</a:t>
            </a:r>
          </a:p>
          <a:p>
            <a:endParaRPr lang="en-GB" dirty="0"/>
          </a:p>
          <a:p>
            <a:r>
              <a:rPr lang="en-GB" b="1" dirty="0"/>
              <a:t>B</a:t>
            </a:r>
            <a:r>
              <a:rPr lang="en-GB" dirty="0"/>
              <a:t> or </a:t>
            </a:r>
            <a:r>
              <a:rPr lang="en-GB" b="1" dirty="0"/>
              <a:t>C</a:t>
            </a:r>
            <a:r>
              <a:rPr lang="en-GB" dirty="0"/>
              <a:t>: 2 minutes </a:t>
            </a:r>
            <a:br>
              <a:rPr lang="en-GB" dirty="0"/>
            </a:br>
            <a:r>
              <a:rPr lang="en-GB" b="1" dirty="0"/>
              <a:t>B</a:t>
            </a:r>
            <a:r>
              <a:rPr lang="en-GB" dirty="0"/>
              <a:t> or </a:t>
            </a:r>
            <a:r>
              <a:rPr lang="en-GB" b="1" dirty="0"/>
              <a:t>C</a:t>
            </a:r>
            <a:r>
              <a:rPr lang="en-GB" dirty="0"/>
              <a:t> relays what they have heard from</a:t>
            </a:r>
            <a:r>
              <a:rPr lang="en-GB" b="1" dirty="0"/>
              <a:t> A </a:t>
            </a:r>
            <a:r>
              <a:rPr lang="en-GB" dirty="0"/>
              <a:t>and seeks clarification if necessary. </a:t>
            </a:r>
          </a:p>
          <a:p>
            <a:r>
              <a:rPr lang="en-GB" b="1" dirty="0"/>
              <a:t>B</a:t>
            </a:r>
            <a:r>
              <a:rPr lang="en-GB" dirty="0"/>
              <a:t> and </a:t>
            </a:r>
            <a:r>
              <a:rPr lang="en-GB" b="1" dirty="0"/>
              <a:t>C</a:t>
            </a:r>
            <a:r>
              <a:rPr lang="en-GB" dirty="0"/>
              <a:t>: 10 minutes </a:t>
            </a:r>
            <a:br>
              <a:rPr lang="en-GB" dirty="0"/>
            </a:br>
            <a:r>
              <a:rPr lang="en-GB" b="1" dirty="0"/>
              <a:t>B</a:t>
            </a:r>
            <a:r>
              <a:rPr lang="en-GB" dirty="0"/>
              <a:t> and </a:t>
            </a:r>
            <a:r>
              <a:rPr lang="en-GB" b="1" dirty="0"/>
              <a:t>C</a:t>
            </a:r>
            <a:r>
              <a:rPr lang="en-GB" dirty="0"/>
              <a:t> discusses </a:t>
            </a:r>
            <a:r>
              <a:rPr lang="en-GB" b="1" dirty="0"/>
              <a:t>A</a:t>
            </a:r>
            <a:r>
              <a:rPr lang="en-GB" dirty="0"/>
              <a:t>’s conversation / scenario, giving suggestions, approaches and ideas to consider. </a:t>
            </a:r>
            <a:r>
              <a:rPr lang="en-GB" b="1" dirty="0"/>
              <a:t>A</a:t>
            </a:r>
            <a:r>
              <a:rPr lang="en-GB" dirty="0"/>
              <a:t> is only allowed to listen at this time.</a:t>
            </a:r>
            <a:r>
              <a:rPr lang="en-GB" b="1" dirty="0"/>
              <a:t> A </a:t>
            </a:r>
            <a:r>
              <a:rPr lang="en-GB" dirty="0"/>
              <a:t>may take notes.</a:t>
            </a:r>
          </a:p>
          <a:p>
            <a:pPr marL="0" indent="0">
              <a:buNone/>
            </a:pPr>
            <a:r>
              <a:rPr lang="en-GB" dirty="0"/>
              <a:t> </a:t>
            </a:r>
          </a:p>
          <a:p>
            <a:r>
              <a:rPr lang="en-GB" b="1" dirty="0"/>
              <a:t>A</a:t>
            </a:r>
            <a:r>
              <a:rPr lang="en-GB" dirty="0"/>
              <a:t>: 5 minutes</a:t>
            </a:r>
            <a:br>
              <a:rPr lang="en-GB" dirty="0"/>
            </a:br>
            <a:r>
              <a:rPr lang="en-GB" b="1" dirty="0"/>
              <a:t>A</a:t>
            </a:r>
            <a:r>
              <a:rPr lang="en-GB" dirty="0"/>
              <a:t> relays what they have heard, what they like, what they require further clarity around (if anything). </a:t>
            </a:r>
          </a:p>
          <a:p>
            <a:pPr marL="0" indent="0">
              <a:buFont typeface="System Font"/>
              <a:buNone/>
            </a:pPr>
            <a:r>
              <a:rPr lang="en-GB" dirty="0">
                <a:solidFill>
                  <a:schemeClr val="bg1"/>
                </a:solidFill>
              </a:rPr>
              <a:t>Repeat twice, so everyone has a turn.</a:t>
            </a:r>
          </a:p>
        </p:txBody>
      </p:sp>
    </p:spTree>
    <p:extLst>
      <p:ext uri="{BB962C8B-B14F-4D97-AF65-F5344CB8AC3E}">
        <p14:creationId xmlns:p14="http://schemas.microsoft.com/office/powerpoint/2010/main" val="189575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US" dirty="0"/>
              <a:t>Reflect on your peer coaching conversation.</a:t>
            </a:r>
          </a:p>
          <a:p>
            <a:pPr lvl="0"/>
            <a:r>
              <a:rPr lang="en-US" dirty="0"/>
              <a:t>Create an action plan to build your confidence and your commitment regarding what you will take back into the workplace, for example: to have the conversation after this workshop.</a:t>
            </a: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ACTION PLANNING</a:t>
            </a:r>
          </a:p>
        </p:txBody>
      </p:sp>
    </p:spTree>
    <p:extLst>
      <p:ext uri="{BB962C8B-B14F-4D97-AF65-F5344CB8AC3E}">
        <p14:creationId xmlns:p14="http://schemas.microsoft.com/office/powerpoint/2010/main" val="330117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en-US" dirty="0">
                <a:solidFill>
                  <a:srgbClr val="FF0000"/>
                </a:solidFill>
              </a:rPr>
              <a:t>Placeholder for further support on this topic for participants to explore.</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FURTHER SUPPORT</a:t>
            </a:r>
          </a:p>
        </p:txBody>
      </p:sp>
    </p:spTree>
    <p:extLst>
      <p:ext uri="{BB962C8B-B14F-4D97-AF65-F5344CB8AC3E}">
        <p14:creationId xmlns:p14="http://schemas.microsoft.com/office/powerpoint/2010/main" val="247221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2B4FF2-DC8B-D649-8259-90B7FCF4DB4F}"/>
              </a:ext>
            </a:extLst>
          </p:cNvPr>
          <p:cNvSpPr/>
          <p:nvPr/>
        </p:nvSpPr>
        <p:spPr>
          <a:xfrm>
            <a:off x="2781072" y="429877"/>
            <a:ext cx="7946631" cy="2548994"/>
          </a:xfrm>
          <a:prstGeom prst="rect">
            <a:avLst/>
          </a:prstGeom>
        </p:spPr>
        <p:txBody>
          <a:bodyPr wrap="none" lIns="0" tIns="0" rIns="0" bIns="0">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GROWING </a:t>
            </a:r>
          </a:p>
          <a:p>
            <a:pPr>
              <a:lnSpc>
                <a:spcPts val="7000"/>
              </a:lnSpc>
            </a:pPr>
            <a:r>
              <a:rPr lang="en-US" sz="6600" spc="40" dirty="0">
                <a:solidFill>
                  <a:schemeClr val="bg1"/>
                </a:solidFill>
                <a:latin typeface="Suisse Int'l Mono" panose="020B0509000000000000" pitchFamily="49" charset="77"/>
                <a:cs typeface="Arial" panose="020B0604020202020204" pitchFamily="34" charset="0"/>
              </a:rPr>
              <a:t>    TOGETHER</a:t>
            </a:r>
          </a:p>
        </p:txBody>
      </p:sp>
      <p:sp>
        <p:nvSpPr>
          <p:cNvPr id="7" name="TextBox 6">
            <a:extLst>
              <a:ext uri="{FF2B5EF4-FFF2-40B4-BE49-F238E27FC236}">
                <a16:creationId xmlns:a16="http://schemas.microsoft.com/office/drawing/2014/main" id="{8D53AEE6-DFEE-294F-B9F6-3853C5F2F257}"/>
              </a:ext>
            </a:extLst>
          </p:cNvPr>
          <p:cNvSpPr txBox="1"/>
          <p:nvPr/>
        </p:nvSpPr>
        <p:spPr>
          <a:xfrm>
            <a:off x="2781072" y="3082565"/>
            <a:ext cx="9247530" cy="2707408"/>
          </a:xfrm>
          <a:prstGeom prst="rect">
            <a:avLst/>
          </a:prstGeom>
          <a:noFill/>
          <a:ln>
            <a:noFill/>
          </a:ln>
        </p:spPr>
        <p:txBody>
          <a:bodyPr wrap="square" lIns="0" tIns="0" rIns="0" bIns="0" rtlCol="0">
            <a:spAutoFit/>
          </a:bodyPr>
          <a:lstStyle/>
          <a:p>
            <a:pPr lvl="0">
              <a:lnSpc>
                <a:spcPts val="7000"/>
              </a:lnSpc>
            </a:pPr>
            <a:r>
              <a:rPr lang="en-US" sz="6600" dirty="0">
                <a:ln>
                  <a:solidFill>
                    <a:srgbClr val="FD8D8E"/>
                  </a:solidFill>
                </a:ln>
                <a:noFill/>
                <a:latin typeface="Suisse Int'l Mono" panose="020B0509000000000000" pitchFamily="49" charset="77"/>
                <a:cs typeface="Arial" panose="020B0604020202020204" pitchFamily="34" charset="0"/>
              </a:rPr>
              <a:t>NEXT </a:t>
            </a:r>
          </a:p>
          <a:p>
            <a:pPr lvl="0">
              <a:lnSpc>
                <a:spcPts val="7000"/>
              </a:lnSpc>
            </a:pPr>
            <a:r>
              <a:rPr lang="en-US" sz="6600" dirty="0">
                <a:ln>
                  <a:solidFill>
                    <a:srgbClr val="FD8D8E"/>
                  </a:solidFill>
                </a:ln>
                <a:noFill/>
                <a:latin typeface="Suisse Int'l Mono" panose="020B0509000000000000" pitchFamily="49" charset="77"/>
                <a:cs typeface="Arial" panose="020B0604020202020204" pitchFamily="34" charset="0"/>
              </a:rPr>
              <a:t>LEVEL </a:t>
            </a:r>
          </a:p>
          <a:p>
            <a:pPr lvl="0">
              <a:lnSpc>
                <a:spcPts val="7000"/>
              </a:lnSpc>
            </a:pPr>
            <a:r>
              <a:rPr lang="en-US" sz="6600" dirty="0">
                <a:ln>
                  <a:solidFill>
                    <a:srgbClr val="FD8D8E"/>
                  </a:solidFill>
                </a:ln>
                <a:noFill/>
                <a:latin typeface="Suisse Int'l Mono" panose="020B0509000000000000" pitchFamily="49" charset="77"/>
                <a:cs typeface="Arial" panose="020B0604020202020204" pitchFamily="34" charset="0"/>
              </a:rPr>
              <a:t>   COACHING</a:t>
            </a:r>
            <a:endParaRPr lang="en-US" dirty="0">
              <a:ln>
                <a:solidFill>
                  <a:srgbClr val="FD8D8E"/>
                </a:solidFill>
              </a:ln>
              <a:noFill/>
            </a:endParaRPr>
          </a:p>
        </p:txBody>
      </p:sp>
      <p:sp>
        <p:nvSpPr>
          <p:cNvPr id="8" name="TextBox 7">
            <a:extLst>
              <a:ext uri="{FF2B5EF4-FFF2-40B4-BE49-F238E27FC236}">
                <a16:creationId xmlns:a16="http://schemas.microsoft.com/office/drawing/2014/main" id="{BD442767-BBF6-DC47-A114-6DDF67361112}"/>
              </a:ext>
            </a:extLst>
          </p:cNvPr>
          <p:cNvSpPr txBox="1"/>
          <p:nvPr/>
        </p:nvSpPr>
        <p:spPr>
          <a:xfrm>
            <a:off x="776304" y="354465"/>
            <a:ext cx="2234153" cy="1015663"/>
          </a:xfrm>
          <a:prstGeom prst="rect">
            <a:avLst/>
          </a:prstGeom>
          <a:noFill/>
        </p:spPr>
        <p:txBody>
          <a:bodyPr wrap="square" lIns="0" tIns="0" rIns="0" bIns="0" rtlCol="0">
            <a:spAutoFit/>
          </a:bodyPr>
          <a:lstStyle/>
          <a:p>
            <a:r>
              <a:rPr lang="en-US" sz="6600" spc="40" dirty="0">
                <a:solidFill>
                  <a:srgbClr val="FD8D8E"/>
                </a:solidFill>
                <a:latin typeface="Suisse Int'l Mono" panose="020B0509000000000000" pitchFamily="49" charset="77"/>
                <a:cs typeface="Arial" panose="020B0604020202020204" pitchFamily="34" charset="0"/>
              </a:rPr>
              <a:t>04</a:t>
            </a:r>
          </a:p>
        </p:txBody>
      </p:sp>
      <p:sp>
        <p:nvSpPr>
          <p:cNvPr id="9" name="TextBox 8">
            <a:extLst>
              <a:ext uri="{FF2B5EF4-FFF2-40B4-BE49-F238E27FC236}">
                <a16:creationId xmlns:a16="http://schemas.microsoft.com/office/drawing/2014/main" id="{6E77DE6F-98B2-A34A-A838-F6112535DF6F}"/>
              </a:ext>
            </a:extLst>
          </p:cNvPr>
          <p:cNvSpPr txBox="1"/>
          <p:nvPr/>
        </p:nvSpPr>
        <p:spPr>
          <a:xfrm rot="16200000">
            <a:off x="74270" y="711985"/>
            <a:ext cx="1018947" cy="215444"/>
          </a:xfrm>
          <a:prstGeom prst="rect">
            <a:avLst/>
          </a:prstGeom>
          <a:noFill/>
        </p:spPr>
        <p:txBody>
          <a:bodyPr wrap="square" lIns="0" tIns="0" rIns="0" bIns="0" rtlCol="0">
            <a:spAutoFit/>
          </a:bodyPr>
          <a:lstStyle/>
          <a:p>
            <a:pPr algn="ctr"/>
            <a:r>
              <a:rPr lang="en-US" sz="1400" dirty="0">
                <a:solidFill>
                  <a:schemeClr val="bg1"/>
                </a:solidFill>
                <a:latin typeface="Suisse Int'l Mono" panose="020B0509000000000000" pitchFamily="49" charset="77"/>
              </a:rPr>
              <a:t>MODULE</a:t>
            </a:r>
          </a:p>
        </p:txBody>
      </p:sp>
      <p:sp>
        <p:nvSpPr>
          <p:cNvPr id="10" name="TextBox 9">
            <a:extLst>
              <a:ext uri="{FF2B5EF4-FFF2-40B4-BE49-F238E27FC236}">
                <a16:creationId xmlns:a16="http://schemas.microsoft.com/office/drawing/2014/main" id="{1E24B808-2ECB-E043-AFD3-EA2BD92D17F3}"/>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FD8D8E"/>
                </a:solidFill>
                <a:latin typeface="Suisse Int'l Mono" panose="020B0509000000000000" pitchFamily="49" charset="77"/>
              </a:rPr>
              <a:t>INFLUENCE</a:t>
            </a:r>
          </a:p>
          <a:p>
            <a:r>
              <a:rPr lang="en-US" sz="2400" dirty="0">
                <a:solidFill>
                  <a:srgbClr val="FD8D8E"/>
                </a:solidFill>
                <a:latin typeface="Suisse Int'l Mono" panose="020B0509000000000000" pitchFamily="49" charset="77"/>
              </a:rPr>
              <a:t>MUSIC</a:t>
            </a:r>
          </a:p>
        </p:txBody>
      </p:sp>
    </p:spTree>
    <p:extLst>
      <p:ext uri="{BB962C8B-B14F-4D97-AF65-F5344CB8AC3E}">
        <p14:creationId xmlns:p14="http://schemas.microsoft.com/office/powerpoint/2010/main" val="2756331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US" dirty="0"/>
              <a:t>Share one commitment or piece of stimuli that has resonated with you.</a:t>
            </a: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FINAL THOUGHTS</a:t>
            </a:r>
          </a:p>
        </p:txBody>
      </p:sp>
    </p:spTree>
    <p:extLst>
      <p:ext uri="{BB962C8B-B14F-4D97-AF65-F5344CB8AC3E}">
        <p14:creationId xmlns:p14="http://schemas.microsoft.com/office/powerpoint/2010/main" val="210433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en-US" dirty="0"/>
              <a:t>What did you love?</a:t>
            </a:r>
          </a:p>
          <a:p>
            <a:r>
              <a:rPr lang="en-US" dirty="0"/>
              <a:t>What did you learn?</a:t>
            </a:r>
          </a:p>
          <a:p>
            <a:r>
              <a:rPr lang="en-US" dirty="0"/>
              <a:t>What would you improve?</a:t>
            </a:r>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FEEDBACK</a:t>
            </a:r>
          </a:p>
        </p:txBody>
      </p:sp>
    </p:spTree>
    <p:extLst>
      <p:ext uri="{BB962C8B-B14F-4D97-AF65-F5344CB8AC3E}">
        <p14:creationId xmlns:p14="http://schemas.microsoft.com/office/powerpoint/2010/main" val="382389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5C2CA4-AE9B-EF42-80B0-DC59A06EC3A8}"/>
              </a:ext>
            </a:extLst>
          </p:cNvPr>
          <p:cNvSpPr/>
          <p:nvPr/>
        </p:nvSpPr>
        <p:spPr>
          <a:xfrm>
            <a:off x="2781072" y="2472987"/>
            <a:ext cx="7946631" cy="2548994"/>
          </a:xfrm>
          <a:prstGeom prst="rect">
            <a:avLst/>
          </a:prstGeom>
        </p:spPr>
        <p:txBody>
          <a:bodyPr wrap="none" lIns="0" tIns="0" rIns="0" bIns="0" anchor="t">
            <a:noAutofit/>
          </a:bodyPr>
          <a:lstStyle/>
          <a:p>
            <a:pPr>
              <a:lnSpc>
                <a:spcPts val="7000"/>
              </a:lnSpc>
            </a:pPr>
            <a:r>
              <a:rPr lang="en-US" sz="6600" spc="40" dirty="0">
                <a:solidFill>
                  <a:srgbClr val="FD8D8E"/>
                </a:solidFill>
                <a:latin typeface="Suisse Int'l Mono" panose="020B0509000000000000" pitchFamily="49" charset="77"/>
                <a:cs typeface="Arial" panose="020B0604020202020204" pitchFamily="34" charset="0"/>
              </a:rPr>
              <a:t>THANKS</a:t>
            </a:r>
          </a:p>
          <a:p>
            <a:pPr>
              <a:lnSpc>
                <a:spcPts val="7000"/>
              </a:lnSpc>
            </a:pPr>
            <a:r>
              <a:rPr lang="en-US" sz="6600" dirty="0">
                <a:ln>
                  <a:solidFill>
                    <a:srgbClr val="FD8D8E"/>
                  </a:solidFill>
                </a:ln>
                <a:noFill/>
                <a:latin typeface="Suisse Int'l Mono" panose="020B0509000000000000" pitchFamily="49" charset="77"/>
                <a:cs typeface="Arial" panose="020B0604020202020204" pitchFamily="34" charset="0"/>
              </a:rPr>
              <a:t>&amp;  GOODBYE</a:t>
            </a:r>
          </a:p>
          <a:p>
            <a:pPr>
              <a:lnSpc>
                <a:spcPts val="7000"/>
              </a:lnSpc>
            </a:pPr>
            <a:endParaRPr lang="en-US" sz="6600" spc="40" dirty="0">
              <a:solidFill>
                <a:srgbClr val="FD8D8E"/>
              </a:solidFill>
              <a:latin typeface="Suisse Int'l Mono" panose="020B0509000000000000" pitchFamily="49" charset="77"/>
              <a:cs typeface="Arial" panose="020B0604020202020204" pitchFamily="34" charset="0"/>
            </a:endParaRPr>
          </a:p>
        </p:txBody>
      </p:sp>
      <p:sp>
        <p:nvSpPr>
          <p:cNvPr id="4" name="TextBox 3">
            <a:extLst>
              <a:ext uri="{FF2B5EF4-FFF2-40B4-BE49-F238E27FC236}">
                <a16:creationId xmlns:a16="http://schemas.microsoft.com/office/drawing/2014/main" id="{EB81D5D7-7DEE-B841-AC77-10A1BDDA0DC8}"/>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FD8D8E"/>
                </a:solidFill>
                <a:latin typeface="Suisse Int'l Mono" panose="020B0509000000000000" pitchFamily="49" charset="77"/>
              </a:rPr>
              <a:t>INFLUENCE</a:t>
            </a:r>
          </a:p>
          <a:p>
            <a:r>
              <a:rPr lang="en-US" sz="2400" dirty="0">
                <a:solidFill>
                  <a:srgbClr val="FD8D8E"/>
                </a:solidFill>
                <a:latin typeface="Suisse Int'l Mono" panose="020B0509000000000000" pitchFamily="49" charset="77"/>
              </a:rPr>
              <a:t>MUSIC</a:t>
            </a:r>
          </a:p>
        </p:txBody>
      </p:sp>
      <p:sp>
        <p:nvSpPr>
          <p:cNvPr id="5" name="Rectangle 4">
            <a:extLst>
              <a:ext uri="{FF2B5EF4-FFF2-40B4-BE49-F238E27FC236}">
                <a16:creationId xmlns:a16="http://schemas.microsoft.com/office/drawing/2014/main" id="{433D0D6B-58F3-1840-B2D3-A825E5F5149A}"/>
              </a:ext>
            </a:extLst>
          </p:cNvPr>
          <p:cNvSpPr/>
          <p:nvPr/>
        </p:nvSpPr>
        <p:spPr>
          <a:xfrm>
            <a:off x="278296" y="6228522"/>
            <a:ext cx="1789043" cy="304800"/>
          </a:xfrm>
          <a:prstGeom prst="rect">
            <a:avLst/>
          </a:prstGeom>
          <a:solidFill>
            <a:srgbClr val="1C1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C0AF"/>
              </a:solidFill>
            </a:endParaRPr>
          </a:p>
        </p:txBody>
      </p:sp>
      <p:pic>
        <p:nvPicPr>
          <p:cNvPr id="6" name="Picture 5">
            <a:extLst>
              <a:ext uri="{FF2B5EF4-FFF2-40B4-BE49-F238E27FC236}">
                <a16:creationId xmlns:a16="http://schemas.microsoft.com/office/drawing/2014/main" id="{CD207C13-CD75-AC40-95B7-C9CCF912B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CDBF09B1-6160-2A41-8347-341D41A4772C}"/>
              </a:ext>
            </a:extLst>
          </p:cNvPr>
          <p:cNvSpPr txBox="1"/>
          <p:nvPr/>
        </p:nvSpPr>
        <p:spPr>
          <a:xfrm>
            <a:off x="2781072" y="499252"/>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Tree>
    <p:extLst>
      <p:ext uri="{BB962C8B-B14F-4D97-AF65-F5344CB8AC3E}">
        <p14:creationId xmlns:p14="http://schemas.microsoft.com/office/powerpoint/2010/main" val="84442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9A8D-F428-A644-A669-F5778036C9C6}"/>
              </a:ext>
            </a:extLst>
          </p:cNvPr>
          <p:cNvSpPr>
            <a:spLocks noGrp="1"/>
          </p:cNvSpPr>
          <p:nvPr>
            <p:ph sz="quarter" idx="10"/>
          </p:nvPr>
        </p:nvSpPr>
        <p:spPr>
          <a:xfrm>
            <a:off x="2755932" y="367104"/>
            <a:ext cx="8247348" cy="4314963"/>
          </a:xfrm>
        </p:spPr>
        <p:txBody>
          <a:bodyPr lIns="0" tIns="0" rIns="0" bIns="0"/>
          <a:lstStyle/>
          <a:p>
            <a:pPr>
              <a:spcBef>
                <a:spcPts val="0"/>
              </a:spcBef>
            </a:pPr>
            <a:r>
              <a:rPr lang="en-GB" sz="1400" dirty="0"/>
              <a:t>Welcome to the </a:t>
            </a:r>
            <a:r>
              <a:rPr lang="en-GB" sz="1400" b="1" dirty="0" err="1"/>
              <a:t>Think.Do.Sprints</a:t>
            </a:r>
            <a:r>
              <a:rPr lang="en-GB" sz="1400" dirty="0"/>
              <a:t>. This is your time and space to reflect upon and experiment with new ways of working. The outcome is for you to feel confident in adopting new practices that positively influence your day-to-day at Sony Music. </a:t>
            </a:r>
            <a:endParaRPr lang="en-GB" sz="1400" dirty="0" smtClean="0"/>
          </a:p>
          <a:p>
            <a:pPr>
              <a:spcBef>
                <a:spcPts val="0"/>
              </a:spcBef>
            </a:pPr>
            <a:endParaRPr lang="en-GB" sz="1400" dirty="0" smtClean="0"/>
          </a:p>
          <a:p>
            <a:pPr>
              <a:spcBef>
                <a:spcPts val="0"/>
              </a:spcBef>
            </a:pPr>
            <a:r>
              <a:rPr lang="en-GB" sz="1400" dirty="0" smtClean="0"/>
              <a:t>To </a:t>
            </a:r>
            <a:r>
              <a:rPr lang="en-GB" sz="1400" dirty="0"/>
              <a:t>help you get the best out of this session consider a conversation that has not happened yet, but could positively influence your success if you choose to have it. </a:t>
            </a:r>
          </a:p>
          <a:p>
            <a:pPr>
              <a:spcBef>
                <a:spcPts val="0"/>
              </a:spcBef>
            </a:pPr>
            <a:endParaRPr lang="en-GB" sz="1400" dirty="0" smtClean="0"/>
          </a:p>
          <a:p>
            <a:pPr>
              <a:spcBef>
                <a:spcPts val="0"/>
              </a:spcBef>
            </a:pPr>
            <a:r>
              <a:rPr lang="en-GB" sz="1400" dirty="0" smtClean="0"/>
              <a:t>Below </a:t>
            </a:r>
            <a:r>
              <a:rPr lang="en-GB" sz="1400" dirty="0"/>
              <a:t>are two scenarios that might spark your thinking. Be prepared to talk about one of these two scenarios or your own conversation with others in this workshop</a:t>
            </a:r>
            <a:r>
              <a:rPr lang="en-GB" sz="1400" dirty="0" smtClean="0"/>
              <a:t>.</a:t>
            </a:r>
          </a:p>
          <a:p>
            <a:pPr>
              <a:spcBef>
                <a:spcPts val="0"/>
              </a:spcBef>
            </a:pPr>
            <a:endParaRPr lang="en-GB" sz="1400" dirty="0" smtClean="0"/>
          </a:p>
          <a:p>
            <a:pPr marL="684000" lvl="1" indent="0">
              <a:spcBef>
                <a:spcPts val="0"/>
              </a:spcBef>
              <a:buNone/>
            </a:pPr>
            <a:r>
              <a:rPr lang="en-US" sz="1400" dirty="0">
                <a:solidFill>
                  <a:srgbClr val="1C1B4E"/>
                </a:solidFill>
              </a:rPr>
              <a:t>• A team member is struggling to perform effectively in her role. We have discussed new skills she might need and organized training, which she has now completed, but I sense she’s struggling to apply the training in practice. How can I help her?</a:t>
            </a:r>
          </a:p>
          <a:p>
            <a:pPr marL="684000" lvl="1" indent="0">
              <a:spcBef>
                <a:spcPts val="0"/>
              </a:spcBef>
              <a:buNone/>
            </a:pPr>
            <a:r>
              <a:rPr lang="en-US" sz="1400" dirty="0">
                <a:solidFill>
                  <a:srgbClr val="1C1B4E"/>
                </a:solidFill>
              </a:rPr>
              <a:t>• A person I manage is good at their role but I feel they need something more to challenge them. Their network is small and limited to the department they work in, and they have mentioned a sideways move to gain more experience in other parts of the business during previous career chats. How do I help this person achieve their goal?</a:t>
            </a:r>
          </a:p>
          <a:p>
            <a:pPr>
              <a:spcBef>
                <a:spcPts val="0"/>
              </a:spcBef>
            </a:pPr>
            <a:endParaRPr lang="en-GB" sz="1400" dirty="0"/>
          </a:p>
        </p:txBody>
      </p:sp>
      <p:sp>
        <p:nvSpPr>
          <p:cNvPr id="4" name="Content Placeholder 3">
            <a:extLst>
              <a:ext uri="{FF2B5EF4-FFF2-40B4-BE49-F238E27FC236}">
                <a16:creationId xmlns:a16="http://schemas.microsoft.com/office/drawing/2014/main" id="{31A4D59C-A7A4-E841-B9D6-3D54EDEB8265}"/>
              </a:ext>
            </a:extLst>
          </p:cNvPr>
          <p:cNvSpPr>
            <a:spLocks noGrp="1"/>
          </p:cNvSpPr>
          <p:nvPr>
            <p:ph sz="quarter" idx="11"/>
          </p:nvPr>
        </p:nvSpPr>
        <p:spPr/>
        <p:txBody>
          <a:bodyPr/>
          <a:lstStyle/>
          <a:p>
            <a:r>
              <a:rPr lang="en-US" dirty="0"/>
              <a:t>PRE-WORK</a:t>
            </a:r>
          </a:p>
        </p:txBody>
      </p:sp>
    </p:spTree>
    <p:extLst>
      <p:ext uri="{BB962C8B-B14F-4D97-AF65-F5344CB8AC3E}">
        <p14:creationId xmlns:p14="http://schemas.microsoft.com/office/powerpoint/2010/main" val="13314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a:spcBef>
                <a:spcPts val="0"/>
              </a:spcBef>
              <a:defRPr/>
            </a:pPr>
            <a:r>
              <a:rPr lang="en-US" sz="2400" dirty="0">
                <a:latin typeface="Arial" panose="020B0604020202020204" pitchFamily="34" charset="0"/>
                <a:cs typeface="Arial" panose="020B0604020202020204" pitchFamily="34" charset="0"/>
              </a:rPr>
              <a:t>Develop your coaching confidence to help yourself and others tackle new situations and challenges.</a:t>
            </a:r>
          </a:p>
          <a:p>
            <a:pPr>
              <a:spcBef>
                <a:spcPts val="0"/>
              </a:spcBef>
              <a:defRPr/>
            </a:pPr>
            <a:endParaRPr lang="en-GB" sz="2400" dirty="0">
              <a:latin typeface="Arial" panose="020B0604020202020204" pitchFamily="34" charset="0"/>
              <a:ea typeface="Vista Sans OT Book" charset="0"/>
              <a:cs typeface="Arial" panose="020B0604020202020204" pitchFamily="34" charset="0"/>
            </a:endParaRPr>
          </a:p>
          <a:p>
            <a:r>
              <a:rPr lang="en-US" sz="2400" dirty="0">
                <a:latin typeface="Arial" panose="020B0604020202020204" pitchFamily="34" charset="0"/>
                <a:cs typeface="Arial" panose="020B0604020202020204" pitchFamily="34" charset="0"/>
              </a:rPr>
              <a:t>Coaching is a powerful tool for growing skills and talent by identifying coaching opportunities, practicing deeper questioning, flexing your approach and helping to set great goals.</a:t>
            </a:r>
            <a:endParaRPr lang="en-GB" sz="240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EA04C0D3-FA0A-3D4C-BF30-8C1126EDA2FC}"/>
              </a:ext>
            </a:extLst>
          </p:cNvPr>
          <p:cNvSpPr>
            <a:spLocks noGrp="1"/>
          </p:cNvSpPr>
          <p:nvPr>
            <p:ph sz="quarter" idx="11"/>
          </p:nvPr>
        </p:nvSpPr>
        <p:spPr/>
        <p:txBody>
          <a:bodyPr/>
          <a:lstStyle/>
          <a:p>
            <a:r>
              <a:rPr lang="en-US" dirty="0"/>
              <a:t>SESSION PURPOSE</a:t>
            </a:r>
          </a:p>
          <a:p>
            <a:r>
              <a:rPr lang="en-US" dirty="0"/>
              <a:t>SOUNDBITE</a:t>
            </a:r>
          </a:p>
          <a:p>
            <a:endParaRPr lang="en-US" dirty="0"/>
          </a:p>
          <a:p>
            <a:endParaRPr lang="en-US" dirty="0"/>
          </a:p>
          <a:p>
            <a:endParaRPr lang="en-US" dirty="0"/>
          </a:p>
          <a:p>
            <a:r>
              <a:rPr lang="en-US" dirty="0"/>
              <a:t>OVERVIEW</a:t>
            </a:r>
          </a:p>
          <a:p>
            <a:endParaRPr lang="en-US" dirty="0"/>
          </a:p>
        </p:txBody>
      </p:sp>
    </p:spTree>
    <p:extLst>
      <p:ext uri="{BB962C8B-B14F-4D97-AF65-F5344CB8AC3E}">
        <p14:creationId xmlns:p14="http://schemas.microsoft.com/office/powerpoint/2010/main" val="31122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marL="396000" indent="-396000">
              <a:lnSpc>
                <a:spcPts val="2600"/>
              </a:lnSpc>
              <a:spcBef>
                <a:spcPts val="700"/>
              </a:spcBef>
              <a:buNone/>
              <a:defRPr/>
            </a:pPr>
            <a:r>
              <a:rPr lang="en-US" sz="2400" b="1" dirty="0"/>
              <a:t>By the end of this session you will</a:t>
            </a:r>
            <a:r>
              <a:rPr lang="en-US" sz="2400" b="1" dirty="0" smtClean="0"/>
              <a:t>:</a:t>
            </a:r>
          </a:p>
          <a:p>
            <a:pPr marL="396000" indent="-396000">
              <a:lnSpc>
                <a:spcPts val="2600"/>
              </a:lnSpc>
              <a:spcBef>
                <a:spcPts val="700"/>
              </a:spcBef>
              <a:buNone/>
              <a:defRPr/>
            </a:pPr>
            <a:endParaRPr lang="en-US" sz="2400" b="1" dirty="0"/>
          </a:p>
          <a:p>
            <a:pPr marL="396000" indent="-396000">
              <a:lnSpc>
                <a:spcPts val="2600"/>
              </a:lnSpc>
              <a:spcBef>
                <a:spcPts val="700"/>
              </a:spcBef>
              <a:defRPr/>
            </a:pPr>
            <a:r>
              <a:rPr lang="en-US" sz="2400" dirty="0"/>
              <a:t>Examine contributions to coaching cultures.</a:t>
            </a:r>
          </a:p>
          <a:p>
            <a:pPr marL="396000" lvl="0" indent="-396000">
              <a:lnSpc>
                <a:spcPts val="2600"/>
              </a:lnSpc>
              <a:spcBef>
                <a:spcPts val="700"/>
              </a:spcBef>
              <a:defRPr/>
            </a:pPr>
            <a:r>
              <a:rPr lang="en-US" sz="2400" dirty="0"/>
              <a:t>Create a set of personal coaching questions to apply in the workplace.</a:t>
            </a:r>
          </a:p>
          <a:p>
            <a:pPr marL="396000" lvl="0" indent="-396000">
              <a:lnSpc>
                <a:spcPts val="2600"/>
              </a:lnSpc>
              <a:spcBef>
                <a:spcPts val="700"/>
              </a:spcBef>
              <a:defRPr/>
            </a:pPr>
            <a:r>
              <a:rPr lang="en-US" sz="2400" dirty="0">
                <a:cs typeface="Arial"/>
              </a:rPr>
              <a:t>Know when to be flexible in your approach – fast and slow coaching opportunities for self and with others.</a:t>
            </a:r>
          </a:p>
          <a:p>
            <a:pPr marL="396000" indent="-396000">
              <a:lnSpc>
                <a:spcPts val="2600"/>
              </a:lnSpc>
              <a:spcBef>
                <a:spcPts val="700"/>
              </a:spcBef>
              <a:defRPr/>
            </a:pPr>
            <a:r>
              <a:rPr lang="en-US" sz="2400" dirty="0">
                <a:cs typeface="Arial"/>
              </a:rPr>
              <a:t>See how an organization with a coaching culture is more collaborative and agile. </a:t>
            </a:r>
          </a:p>
          <a:p>
            <a:pPr marL="396000" lvl="0" indent="-396000">
              <a:lnSpc>
                <a:spcPts val="2600"/>
              </a:lnSpc>
              <a:spcBef>
                <a:spcPts val="700"/>
              </a:spcBef>
              <a:buNone/>
              <a:defRPr/>
            </a:pPr>
            <a:r>
              <a:rPr lang="en-US" sz="2400" dirty="0">
                <a:cs typeface="Arial"/>
              </a:rPr>
              <a:t> </a:t>
            </a:r>
          </a:p>
          <a:p>
            <a:pPr marL="396000" indent="-396000">
              <a:lnSpc>
                <a:spcPts val="2600"/>
              </a:lnSpc>
              <a:spcBef>
                <a:spcPts val="700"/>
              </a:spcBef>
              <a:defRPr/>
            </a:pPr>
            <a:endParaRPr lang="en-GB"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7FC0C0A-5440-3844-BA5A-AF557285A272}"/>
              </a:ext>
            </a:extLst>
          </p:cNvPr>
          <p:cNvSpPr>
            <a:spLocks noGrp="1"/>
          </p:cNvSpPr>
          <p:nvPr>
            <p:ph sz="quarter" idx="11"/>
          </p:nvPr>
        </p:nvSpPr>
        <p:spPr/>
        <p:txBody>
          <a:bodyPr/>
          <a:lstStyle/>
          <a:p>
            <a:r>
              <a:rPr lang="en-US" dirty="0"/>
              <a:t>SESSION OUTCOMES</a:t>
            </a:r>
          </a:p>
          <a:p>
            <a:endParaRPr lang="en-US" dirty="0"/>
          </a:p>
        </p:txBody>
      </p:sp>
    </p:spTree>
    <p:extLst>
      <p:ext uri="{BB962C8B-B14F-4D97-AF65-F5344CB8AC3E}">
        <p14:creationId xmlns:p14="http://schemas.microsoft.com/office/powerpoint/2010/main" val="348204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 calcmode="lin" valueType="num">
                                      <p:cBhvr additive="base">
                                        <p:cTn id="1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lvl="0"/>
            <a:r>
              <a:rPr lang="en-GB" dirty="0"/>
              <a:t>The importance of goal-setting.</a:t>
            </a:r>
          </a:p>
          <a:p>
            <a:pPr lvl="0"/>
            <a:r>
              <a:rPr lang="en-GB" dirty="0"/>
              <a:t>Taking goals to the next level.</a:t>
            </a:r>
          </a:p>
          <a:p>
            <a:pPr lvl="0"/>
            <a:r>
              <a:rPr lang="en-GB" dirty="0"/>
              <a:t>Shifting perspective in discomfort zones and at sticking points.</a:t>
            </a:r>
          </a:p>
          <a:p>
            <a:pPr lvl="0"/>
            <a:r>
              <a:rPr lang="en-GB" dirty="0"/>
              <a:t>Spotting coaching opportunities in the workplace.</a:t>
            </a:r>
          </a:p>
          <a:p>
            <a:pPr lvl="0"/>
            <a:r>
              <a:rPr lang="en-GB" dirty="0"/>
              <a:t>Time to practice. </a:t>
            </a:r>
          </a:p>
          <a:p>
            <a:pPr lvl="0"/>
            <a:r>
              <a:rPr lang="en-GB" dirty="0"/>
              <a:t>Action planning. </a:t>
            </a:r>
          </a:p>
          <a:p>
            <a:pPr marL="0" indent="0">
              <a:buNone/>
            </a:pPr>
            <a:endParaRPr lang="en-GB" dirty="0"/>
          </a:p>
          <a:p>
            <a:endParaRPr lang="en-GB" dirty="0"/>
          </a:p>
        </p:txBody>
      </p:sp>
      <p:sp>
        <p:nvSpPr>
          <p:cNvPr id="2" name="Content Placeholder 1">
            <a:extLst>
              <a:ext uri="{FF2B5EF4-FFF2-40B4-BE49-F238E27FC236}">
                <a16:creationId xmlns:a16="http://schemas.microsoft.com/office/drawing/2014/main" id="{1AC9E736-BCED-6344-993B-D36518A02EB7}"/>
              </a:ext>
            </a:extLst>
          </p:cNvPr>
          <p:cNvSpPr>
            <a:spLocks noGrp="1"/>
          </p:cNvSpPr>
          <p:nvPr>
            <p:ph sz="quarter" idx="11"/>
          </p:nvPr>
        </p:nvSpPr>
        <p:spPr/>
        <p:txBody>
          <a:bodyPr/>
          <a:lstStyle/>
          <a:p>
            <a:r>
              <a:rPr lang="en-GB" dirty="0"/>
              <a:t>PLAN FOR THE NEXT </a:t>
            </a:r>
            <a:br>
              <a:rPr lang="en-GB" dirty="0"/>
            </a:br>
            <a:r>
              <a:rPr lang="en-GB" dirty="0"/>
              <a:t>3 HOURS…</a:t>
            </a:r>
            <a:endParaRPr lang="en-US" dirty="0"/>
          </a:p>
          <a:p>
            <a:endParaRPr lang="en-US" dirty="0"/>
          </a:p>
        </p:txBody>
      </p:sp>
    </p:spTree>
    <p:extLst>
      <p:ext uri="{BB962C8B-B14F-4D97-AF65-F5344CB8AC3E}">
        <p14:creationId xmlns:p14="http://schemas.microsoft.com/office/powerpoint/2010/main" val="57896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r>
              <a:rPr lang="en-GB" dirty="0"/>
              <a:t>What’s your name?</a:t>
            </a:r>
          </a:p>
          <a:p>
            <a:r>
              <a:rPr lang="en-GB" dirty="0"/>
              <a:t>What’s your role?</a:t>
            </a:r>
          </a:p>
          <a:p>
            <a:r>
              <a:rPr lang="en-US" dirty="0"/>
              <a:t>O</a:t>
            </a:r>
            <a:r>
              <a:rPr lang="en-GB" dirty="0"/>
              <a:t>ne passion (e.g. a hobby, an activity you enjoy).</a:t>
            </a:r>
          </a:p>
        </p:txBody>
      </p:sp>
      <p:sp>
        <p:nvSpPr>
          <p:cNvPr id="2" name="Content Placeholder 1">
            <a:extLst>
              <a:ext uri="{FF2B5EF4-FFF2-40B4-BE49-F238E27FC236}">
                <a16:creationId xmlns:a16="http://schemas.microsoft.com/office/drawing/2014/main" id="{E05AF6B8-F7C3-E640-B428-AB1B192FBB21}"/>
              </a:ext>
            </a:extLst>
          </p:cNvPr>
          <p:cNvSpPr>
            <a:spLocks noGrp="1"/>
          </p:cNvSpPr>
          <p:nvPr>
            <p:ph sz="quarter" idx="11"/>
          </p:nvPr>
        </p:nvSpPr>
        <p:spPr/>
        <p:txBody>
          <a:bodyPr/>
          <a:lstStyle/>
          <a:p>
            <a:r>
              <a:rPr lang="en-GB" dirty="0"/>
              <a:t>WHO AM I?</a:t>
            </a:r>
            <a:endParaRPr lang="en-US" dirty="0"/>
          </a:p>
          <a:p>
            <a:endParaRPr lang="en-US" dirty="0"/>
          </a:p>
        </p:txBody>
      </p:sp>
    </p:spTree>
    <p:extLst>
      <p:ext uri="{BB962C8B-B14F-4D97-AF65-F5344CB8AC3E}">
        <p14:creationId xmlns:p14="http://schemas.microsoft.com/office/powerpoint/2010/main" val="12093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2BC9B8F-33EB-AF46-8535-E754862F17D8}"/>
              </a:ext>
            </a:extLst>
          </p:cNvPr>
          <p:cNvSpPr txBox="1"/>
          <p:nvPr/>
        </p:nvSpPr>
        <p:spPr>
          <a:xfrm>
            <a:off x="1164211" y="429877"/>
            <a:ext cx="7060676" cy="3062377"/>
          </a:xfrm>
          <a:prstGeom prst="rect">
            <a:avLst/>
          </a:prstGeom>
          <a:noFill/>
        </p:spPr>
        <p:txBody>
          <a:bodyPr wrap="square" lIns="0" tIns="0" rIns="0" bIns="0" rtlCol="0">
            <a:spAutoFit/>
          </a:bodyPr>
          <a:lstStyle/>
          <a:p>
            <a:pPr lvl="0">
              <a:lnSpc>
                <a:spcPts val="7000"/>
              </a:lnSpc>
            </a:pPr>
            <a:r>
              <a:rPr lang="en-US" sz="6600" spc="40" dirty="0">
                <a:solidFill>
                  <a:schemeClr val="bg1"/>
                </a:solidFill>
                <a:latin typeface="Suisse Int'l Mono" panose="020B0509000000000000" pitchFamily="49" charset="77"/>
                <a:cs typeface="Arial" panose="020B0604020202020204" pitchFamily="34" charset="0"/>
              </a:rPr>
              <a:t>THE ACCELERATOR </a:t>
            </a:r>
            <a:r>
              <a:rPr lang="en-US" sz="6600" spc="40" dirty="0" smtClean="0">
                <a:solidFill>
                  <a:schemeClr val="bg1"/>
                </a:solidFill>
                <a:latin typeface="Suisse Int'l Mono" panose="020B0509000000000000" pitchFamily="49" charset="77"/>
                <a:cs typeface="Arial" panose="020B0604020202020204" pitchFamily="34" charset="0"/>
              </a:rPr>
              <a:t>MANIFESTO</a:t>
            </a:r>
            <a:endParaRPr lang="en-US" sz="6600" spc="40" dirty="0">
              <a:solidFill>
                <a:schemeClr val="bg1"/>
              </a:solidFill>
              <a:latin typeface="Suisse Int'l Mono" panose="020B0509000000000000" pitchFamily="49" charset="77"/>
              <a:cs typeface="Arial" panose="020B0604020202020204" pitchFamily="34" charset="0"/>
            </a:endParaRPr>
          </a:p>
          <a:p>
            <a:endParaRPr lang="en-US" dirty="0">
              <a:solidFill>
                <a:schemeClr val="bg1"/>
              </a:solidFill>
            </a:endParaRPr>
          </a:p>
        </p:txBody>
      </p:sp>
      <p:pic>
        <p:nvPicPr>
          <p:cNvPr id="7" name="Picture 6">
            <a:extLst>
              <a:ext uri="{FF2B5EF4-FFF2-40B4-BE49-F238E27FC236}">
                <a16:creationId xmlns:a16="http://schemas.microsoft.com/office/drawing/2014/main" id="{79DF8C98-2AE3-D841-BF1A-87F2E78C5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2470">
            <a:off x="9346529" y="3249405"/>
            <a:ext cx="1195776" cy="2713174"/>
          </a:xfrm>
          <a:prstGeom prst="rect">
            <a:avLst/>
          </a:prstGeom>
        </p:spPr>
      </p:pic>
      <p:pic>
        <p:nvPicPr>
          <p:cNvPr id="8" name="Picture 7">
            <a:extLst>
              <a:ext uri="{FF2B5EF4-FFF2-40B4-BE49-F238E27FC236}">
                <a16:creationId xmlns:a16="http://schemas.microsoft.com/office/drawing/2014/main" id="{91F3411A-BA93-374E-B30B-F50895E02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461" y="656550"/>
            <a:ext cx="2350052" cy="1873581"/>
          </a:xfrm>
          <a:prstGeom prst="rect">
            <a:avLst/>
          </a:prstGeom>
        </p:spPr>
      </p:pic>
      <p:pic>
        <p:nvPicPr>
          <p:cNvPr id="9" name="Picture 8">
            <a:extLst>
              <a:ext uri="{FF2B5EF4-FFF2-40B4-BE49-F238E27FC236}">
                <a16:creationId xmlns:a16="http://schemas.microsoft.com/office/drawing/2014/main" id="{E031E224-8710-0645-B43D-299CBE803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985" y="3362894"/>
            <a:ext cx="2462445" cy="2486198"/>
          </a:xfrm>
          <a:prstGeom prst="rect">
            <a:avLst/>
          </a:prstGeom>
        </p:spPr>
      </p:pic>
      <p:pic>
        <p:nvPicPr>
          <p:cNvPr id="10" name="Picture 9">
            <a:extLst>
              <a:ext uri="{FF2B5EF4-FFF2-40B4-BE49-F238E27FC236}">
                <a16:creationId xmlns:a16="http://schemas.microsoft.com/office/drawing/2014/main" id="{51534EEF-C08A-A747-935C-88B8F49D9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26180">
            <a:off x="1148357" y="3813358"/>
            <a:ext cx="3317556" cy="1408937"/>
          </a:xfrm>
          <a:prstGeom prst="rect">
            <a:avLst/>
          </a:prstGeom>
        </p:spPr>
      </p:pic>
    </p:spTree>
    <p:extLst>
      <p:ext uri="{BB962C8B-B14F-4D97-AF65-F5344CB8AC3E}">
        <p14:creationId xmlns:p14="http://schemas.microsoft.com/office/powerpoint/2010/main" val="168339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CAB639-EB24-C64A-8261-F0AB4D910F61}"/>
              </a:ext>
            </a:extLst>
          </p:cNvPr>
          <p:cNvSpPr>
            <a:spLocks noGrp="1"/>
          </p:cNvSpPr>
          <p:nvPr>
            <p:ph sz="quarter" idx="10"/>
          </p:nvPr>
        </p:nvSpPr>
        <p:spPr>
          <a:xfrm>
            <a:off x="2755932" y="401301"/>
            <a:ext cx="8993155" cy="5542299"/>
          </a:xfrm>
        </p:spPr>
        <p:txBody>
          <a:bodyPr/>
          <a:lstStyle/>
          <a:p>
            <a:r>
              <a:rPr lang="en-GB" dirty="0">
                <a:ln w="9525">
                  <a:solidFill>
                    <a:srgbClr val="1C1B4E"/>
                  </a:solidFill>
                </a:ln>
                <a:noFill/>
              </a:rPr>
              <a:t>CREATING A  </a:t>
            </a:r>
          </a:p>
          <a:p>
            <a:r>
              <a:rPr lang="en-GB" dirty="0">
                <a:ln w="9525">
                  <a:solidFill>
                    <a:srgbClr val="1C1B4E"/>
                  </a:solidFill>
                </a:ln>
                <a:noFill/>
              </a:rPr>
              <a:t>HIGH-PERFORMANCE</a:t>
            </a:r>
          </a:p>
          <a:p>
            <a:r>
              <a:rPr lang="en-GB" dirty="0"/>
              <a:t>COACHING CULTURE </a:t>
            </a:r>
            <a:r>
              <a:rPr lang="en-GB" dirty="0">
                <a:ln w="9525">
                  <a:solidFill>
                    <a:srgbClr val="1C1B4E"/>
                  </a:solidFill>
                </a:ln>
                <a:noFill/>
              </a:rPr>
              <a:t>IS THE KEY TO</a:t>
            </a:r>
          </a:p>
          <a:p>
            <a:r>
              <a:rPr lang="en-GB" dirty="0"/>
              <a:t>SUCCESS</a:t>
            </a:r>
          </a:p>
          <a:p>
            <a:endParaRPr lang="en-GB" dirty="0"/>
          </a:p>
        </p:txBody>
      </p:sp>
      <p:sp>
        <p:nvSpPr>
          <p:cNvPr id="3" name="Content Placeholder 2">
            <a:extLst>
              <a:ext uri="{FF2B5EF4-FFF2-40B4-BE49-F238E27FC236}">
                <a16:creationId xmlns:a16="http://schemas.microsoft.com/office/drawing/2014/main" id="{C96DF30F-C3FC-FC4F-8F74-82AD45C17CFF}"/>
              </a:ext>
            </a:extLst>
          </p:cNvPr>
          <p:cNvSpPr>
            <a:spLocks noGrp="1"/>
          </p:cNvSpPr>
          <p:nvPr>
            <p:ph sz="quarter" idx="11"/>
          </p:nvPr>
        </p:nvSpPr>
        <p:spPr>
          <a:xfrm>
            <a:off x="442913" y="441325"/>
            <a:ext cx="2130605" cy="433388"/>
          </a:xfrm>
        </p:spPr>
        <p:txBody>
          <a:bodyPr/>
          <a:lstStyle/>
          <a:p>
            <a:r>
              <a:rPr lang="en-US" dirty="0"/>
              <a:t>THE IMPORTANCE OF</a:t>
            </a:r>
            <a:br>
              <a:rPr lang="en-US" dirty="0"/>
            </a:br>
            <a:r>
              <a:rPr lang="en-US" dirty="0"/>
              <a:t>GOAL-SETTING</a:t>
            </a:r>
          </a:p>
        </p:txBody>
      </p:sp>
    </p:spTree>
    <p:extLst>
      <p:ext uri="{BB962C8B-B14F-4D97-AF65-F5344CB8AC3E}">
        <p14:creationId xmlns:p14="http://schemas.microsoft.com/office/powerpoint/2010/main" val="303260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11">
            <a:extLst>
              <a:ext uri="{FF2B5EF4-FFF2-40B4-BE49-F238E27FC236}">
                <a16:creationId xmlns:a16="http://schemas.microsoft.com/office/drawing/2014/main" id="{A85CAE35-9910-3848-9F95-F93C2E4E4645}"/>
              </a:ext>
            </a:extLst>
          </p:cNvPr>
          <p:cNvSpPr txBox="1">
            <a:spLocks/>
          </p:cNvSpPr>
          <p:nvPr/>
        </p:nvSpPr>
        <p:spPr>
          <a:xfrm>
            <a:off x="442913" y="441325"/>
            <a:ext cx="2130605" cy="433388"/>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THE IMPORTANCE OF COACHING </a:t>
            </a:r>
            <a:br>
              <a:rPr lang="en-GB"/>
            </a:br>
            <a:r>
              <a:rPr lang="en-GB"/>
              <a:t>GOAL-SETTING</a:t>
            </a:r>
          </a:p>
          <a:p>
            <a:endParaRPr lang="en-GB"/>
          </a:p>
        </p:txBody>
      </p:sp>
      <p:sp>
        <p:nvSpPr>
          <p:cNvPr id="52" name="Text Placeholder 2">
            <a:extLst>
              <a:ext uri="{FF2B5EF4-FFF2-40B4-BE49-F238E27FC236}">
                <a16:creationId xmlns:a16="http://schemas.microsoft.com/office/drawing/2014/main" id="{3C58C08A-6E73-2D49-AA4B-0369F5E794A9}"/>
              </a:ext>
            </a:extLst>
          </p:cNvPr>
          <p:cNvSpPr txBox="1">
            <a:spLocks/>
          </p:cNvSpPr>
          <p:nvPr/>
        </p:nvSpPr>
        <p:spPr>
          <a:xfrm>
            <a:off x="2065828" y="1282507"/>
            <a:ext cx="3410956" cy="4372405"/>
          </a:xfrm>
          <a:prstGeom prst="rect">
            <a:avLst/>
          </a:prstGeom>
          <a:solidFill>
            <a:srgbClr val="1C1B4E"/>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spc="300" dirty="0">
              <a:solidFill>
                <a:schemeClr val="bg1"/>
              </a:solidFill>
              <a:latin typeface="Arial" panose="020B0604020202020204" pitchFamily="34" charset="0"/>
              <a:cs typeface="Arial" panose="020B0604020202020204" pitchFamily="34" charset="0"/>
            </a:endParaRPr>
          </a:p>
          <a:p>
            <a:pPr marL="0" indent="0" algn="ctr">
              <a:buNone/>
            </a:pPr>
            <a:r>
              <a:rPr lang="en-US" sz="3200" spc="300" dirty="0">
                <a:solidFill>
                  <a:schemeClr val="bg1"/>
                </a:solidFill>
                <a:latin typeface="Arial" panose="020B0604020202020204" pitchFamily="34" charset="0"/>
                <a:cs typeface="Arial" panose="020B0604020202020204" pitchFamily="34" charset="0"/>
              </a:rPr>
              <a:t>KEEP</a:t>
            </a:r>
          </a:p>
          <a:p>
            <a:pPr marL="0" indent="0" algn="ctr">
              <a:buNone/>
            </a:pPr>
            <a:r>
              <a:rPr lang="en-US" sz="3200" spc="300" dirty="0">
                <a:solidFill>
                  <a:schemeClr val="bg1"/>
                </a:solidFill>
                <a:latin typeface="Arial" panose="020B0604020202020204" pitchFamily="34" charset="0"/>
                <a:cs typeface="Arial" panose="020B0604020202020204" pitchFamily="34" charset="0"/>
              </a:rPr>
              <a:t>CALM</a:t>
            </a:r>
          </a:p>
          <a:p>
            <a:pPr marL="0" indent="0" algn="ctr">
              <a:buNone/>
            </a:pPr>
            <a:r>
              <a:rPr lang="en-US" sz="1800" spc="300" dirty="0">
                <a:solidFill>
                  <a:schemeClr val="bg1"/>
                </a:solidFill>
                <a:latin typeface="Arial" panose="020B0604020202020204" pitchFamily="34" charset="0"/>
                <a:cs typeface="Arial" panose="020B0604020202020204" pitchFamily="34" charset="0"/>
              </a:rPr>
              <a:t>AND</a:t>
            </a:r>
            <a:endParaRPr lang="en-US" sz="3200" spc="300" dirty="0">
              <a:solidFill>
                <a:schemeClr val="bg1"/>
              </a:solidFill>
              <a:latin typeface="Arial" panose="020B0604020202020204" pitchFamily="34" charset="0"/>
              <a:cs typeface="Arial" panose="020B0604020202020204" pitchFamily="34" charset="0"/>
            </a:endParaRPr>
          </a:p>
          <a:p>
            <a:pPr marL="0" indent="0" algn="ctr">
              <a:buNone/>
            </a:pPr>
            <a:r>
              <a:rPr lang="en-US" sz="3200" spc="300" dirty="0">
                <a:solidFill>
                  <a:schemeClr val="bg1"/>
                </a:solidFill>
                <a:latin typeface="Arial" panose="020B0604020202020204" pitchFamily="34" charset="0"/>
                <a:cs typeface="Arial" panose="020B0604020202020204" pitchFamily="34" charset="0"/>
              </a:rPr>
              <a:t>SET YOUR</a:t>
            </a:r>
          </a:p>
          <a:p>
            <a:pPr marL="0" indent="0" algn="ctr">
              <a:buNone/>
            </a:pPr>
            <a:r>
              <a:rPr lang="en-US" sz="3200" spc="300" dirty="0">
                <a:solidFill>
                  <a:schemeClr val="bg1"/>
                </a:solidFill>
                <a:latin typeface="Arial" panose="020B0604020202020204" pitchFamily="34" charset="0"/>
                <a:cs typeface="Arial" panose="020B0604020202020204" pitchFamily="34" charset="0"/>
              </a:rPr>
              <a:t>GOALS</a:t>
            </a:r>
          </a:p>
        </p:txBody>
      </p:sp>
      <p:grpSp>
        <p:nvGrpSpPr>
          <p:cNvPr id="53" name="Group 52">
            <a:extLst>
              <a:ext uri="{FF2B5EF4-FFF2-40B4-BE49-F238E27FC236}">
                <a16:creationId xmlns:a16="http://schemas.microsoft.com/office/drawing/2014/main" id="{DFDA4031-6D07-9B4B-8508-778E2B111DE6}"/>
              </a:ext>
            </a:extLst>
          </p:cNvPr>
          <p:cNvGrpSpPr/>
          <p:nvPr/>
        </p:nvGrpSpPr>
        <p:grpSpPr>
          <a:xfrm>
            <a:off x="7380142" y="342924"/>
            <a:ext cx="2813523" cy="1360059"/>
            <a:chOff x="7380142" y="193987"/>
            <a:chExt cx="2813523" cy="1508996"/>
          </a:xfrm>
        </p:grpSpPr>
        <p:sp>
          <p:nvSpPr>
            <p:cNvPr id="54" name="Regular Pentagon 32">
              <a:extLst>
                <a:ext uri="{FF2B5EF4-FFF2-40B4-BE49-F238E27FC236}">
                  <a16:creationId xmlns:a16="http://schemas.microsoft.com/office/drawing/2014/main" id="{7CE59C62-A413-9E4A-B221-CB8B22239280}"/>
                </a:ext>
              </a:extLst>
            </p:cNvPr>
            <p:cNvSpPr/>
            <p:nvPr/>
          </p:nvSpPr>
          <p:spPr>
            <a:xfrm>
              <a:off x="7380142" y="193987"/>
              <a:ext cx="2813523" cy="1508996"/>
            </a:xfrm>
            <a:custGeom>
              <a:avLst/>
              <a:gdLst>
                <a:gd name="connsiteX0" fmla="*/ 3 w 2813529"/>
                <a:gd name="connsiteY0" fmla="*/ 481910 h 1261661"/>
                <a:gd name="connsiteX1" fmla="*/ 1406765 w 2813529"/>
                <a:gd name="connsiteY1" fmla="*/ 0 h 1261661"/>
                <a:gd name="connsiteX2" fmla="*/ 2813526 w 2813529"/>
                <a:gd name="connsiteY2" fmla="*/ 481910 h 1261661"/>
                <a:gd name="connsiteX3" fmla="*/ 2276191 w 2813529"/>
                <a:gd name="connsiteY3" fmla="*/ 1261658 h 1261661"/>
                <a:gd name="connsiteX4" fmla="*/ 537338 w 2813529"/>
                <a:gd name="connsiteY4" fmla="*/ 1261658 h 1261661"/>
                <a:gd name="connsiteX5" fmla="*/ 3 w 2813529"/>
                <a:gd name="connsiteY5" fmla="*/ 481910 h 1261661"/>
                <a:gd name="connsiteX0" fmla="*/ 0 w 2813523"/>
                <a:gd name="connsiteY0" fmla="*/ 729248 h 1508996"/>
                <a:gd name="connsiteX1" fmla="*/ 1414257 w 2813523"/>
                <a:gd name="connsiteY1" fmla="*/ 0 h 1508996"/>
                <a:gd name="connsiteX2" fmla="*/ 2813523 w 2813523"/>
                <a:gd name="connsiteY2" fmla="*/ 729248 h 1508996"/>
                <a:gd name="connsiteX3" fmla="*/ 2276188 w 2813523"/>
                <a:gd name="connsiteY3" fmla="*/ 1508996 h 1508996"/>
                <a:gd name="connsiteX4" fmla="*/ 537335 w 2813523"/>
                <a:gd name="connsiteY4" fmla="*/ 1508996 h 1508996"/>
                <a:gd name="connsiteX5" fmla="*/ 0 w 2813523"/>
                <a:gd name="connsiteY5" fmla="*/ 729248 h 150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523" h="1508996">
                  <a:moveTo>
                    <a:pt x="0" y="729248"/>
                  </a:moveTo>
                  <a:lnTo>
                    <a:pt x="1414257" y="0"/>
                  </a:lnTo>
                  <a:lnTo>
                    <a:pt x="2813523" y="729248"/>
                  </a:lnTo>
                  <a:lnTo>
                    <a:pt x="2276188" y="1508996"/>
                  </a:lnTo>
                  <a:lnTo>
                    <a:pt x="537335" y="1508996"/>
                  </a:lnTo>
                  <a:lnTo>
                    <a:pt x="0" y="729248"/>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5" name="Text Placeholder 2">
              <a:extLst>
                <a:ext uri="{FF2B5EF4-FFF2-40B4-BE49-F238E27FC236}">
                  <a16:creationId xmlns:a16="http://schemas.microsoft.com/office/drawing/2014/main" id="{F73A0063-A3A3-AD44-94A2-1B20E77E91EB}"/>
                </a:ext>
              </a:extLst>
            </p:cNvPr>
            <p:cNvSpPr txBox="1">
              <a:spLocks/>
            </p:cNvSpPr>
            <p:nvPr/>
          </p:nvSpPr>
          <p:spPr>
            <a:xfrm>
              <a:off x="7410889" y="827792"/>
              <a:ext cx="2752027" cy="509402"/>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spc="100" dirty="0">
                  <a:solidFill>
                    <a:schemeClr val="bg1"/>
                  </a:solidFill>
                </a:rPr>
                <a:t>COMPANY MISSION</a:t>
              </a:r>
            </a:p>
          </p:txBody>
        </p:sp>
      </p:grpSp>
      <p:sp>
        <p:nvSpPr>
          <p:cNvPr id="56" name="Text Placeholder 2">
            <a:extLst>
              <a:ext uri="{FF2B5EF4-FFF2-40B4-BE49-F238E27FC236}">
                <a16:creationId xmlns:a16="http://schemas.microsoft.com/office/drawing/2014/main" id="{71EBCEB7-2461-0D43-B549-E843D6ACA711}"/>
              </a:ext>
            </a:extLst>
          </p:cNvPr>
          <p:cNvSpPr txBox="1">
            <a:spLocks/>
          </p:cNvSpPr>
          <p:nvPr/>
        </p:nvSpPr>
        <p:spPr>
          <a:xfrm>
            <a:off x="7853499" y="1824215"/>
            <a:ext cx="1866810" cy="881591"/>
          </a:xfrm>
          <a:prstGeom prst="rect">
            <a:avLst/>
          </a:prstGeom>
          <a:solidFill>
            <a:srgbClr val="1C1B4E">
              <a:alpha val="25000"/>
            </a:srgb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Company Goals</a:t>
            </a:r>
          </a:p>
        </p:txBody>
      </p:sp>
      <p:sp>
        <p:nvSpPr>
          <p:cNvPr id="57" name="Text Placeholder 2">
            <a:extLst>
              <a:ext uri="{FF2B5EF4-FFF2-40B4-BE49-F238E27FC236}">
                <a16:creationId xmlns:a16="http://schemas.microsoft.com/office/drawing/2014/main" id="{D6AF4036-D39C-EE4A-BEB7-66D39ACD07E5}"/>
              </a:ext>
            </a:extLst>
          </p:cNvPr>
          <p:cNvSpPr txBox="1">
            <a:spLocks/>
          </p:cNvSpPr>
          <p:nvPr/>
        </p:nvSpPr>
        <p:spPr>
          <a:xfrm>
            <a:off x="7853499" y="2827035"/>
            <a:ext cx="1866810" cy="881591"/>
          </a:xfrm>
          <a:prstGeom prst="rect">
            <a:avLst/>
          </a:prstGeom>
          <a:solidFill>
            <a:srgbClr val="1C1B4E">
              <a:alpha val="50000"/>
            </a:srgb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Division Goals</a:t>
            </a:r>
          </a:p>
        </p:txBody>
      </p:sp>
      <p:sp>
        <p:nvSpPr>
          <p:cNvPr id="58" name="Text Placeholder 2">
            <a:extLst>
              <a:ext uri="{FF2B5EF4-FFF2-40B4-BE49-F238E27FC236}">
                <a16:creationId xmlns:a16="http://schemas.microsoft.com/office/drawing/2014/main" id="{59ED3438-4FAE-5E48-A8BB-9CD0A085C5FB}"/>
              </a:ext>
            </a:extLst>
          </p:cNvPr>
          <p:cNvSpPr txBox="1">
            <a:spLocks/>
          </p:cNvSpPr>
          <p:nvPr/>
        </p:nvSpPr>
        <p:spPr>
          <a:xfrm>
            <a:off x="7853499" y="3829855"/>
            <a:ext cx="1866810" cy="881591"/>
          </a:xfrm>
          <a:prstGeom prst="rect">
            <a:avLst/>
          </a:prstGeom>
          <a:solidFill>
            <a:srgbClr val="1C1B4E">
              <a:alpha val="75000"/>
            </a:srgb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Team Objectives</a:t>
            </a:r>
          </a:p>
        </p:txBody>
      </p:sp>
      <p:sp>
        <p:nvSpPr>
          <p:cNvPr id="59" name="Text Placeholder 2">
            <a:extLst>
              <a:ext uri="{FF2B5EF4-FFF2-40B4-BE49-F238E27FC236}">
                <a16:creationId xmlns:a16="http://schemas.microsoft.com/office/drawing/2014/main" id="{1418681A-3679-374F-8F94-A1B6B94380FF}"/>
              </a:ext>
            </a:extLst>
          </p:cNvPr>
          <p:cNvSpPr txBox="1">
            <a:spLocks/>
          </p:cNvSpPr>
          <p:nvPr/>
        </p:nvSpPr>
        <p:spPr>
          <a:xfrm>
            <a:off x="7853499" y="4832674"/>
            <a:ext cx="1866810" cy="881591"/>
          </a:xfrm>
          <a:prstGeom prst="rect">
            <a:avLst/>
          </a:prstGeom>
          <a:solidFill>
            <a:srgbClr val="1C1B4E"/>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Individual Objectives</a:t>
            </a:r>
          </a:p>
        </p:txBody>
      </p:sp>
      <p:grpSp>
        <p:nvGrpSpPr>
          <p:cNvPr id="60" name="Group 59">
            <a:extLst>
              <a:ext uri="{FF2B5EF4-FFF2-40B4-BE49-F238E27FC236}">
                <a16:creationId xmlns:a16="http://schemas.microsoft.com/office/drawing/2014/main" id="{4228E941-785E-6846-A2DB-DDFD33AF9E82}"/>
              </a:ext>
            </a:extLst>
          </p:cNvPr>
          <p:cNvGrpSpPr/>
          <p:nvPr/>
        </p:nvGrpSpPr>
        <p:grpSpPr>
          <a:xfrm>
            <a:off x="9802193" y="2621751"/>
            <a:ext cx="1430421" cy="2289009"/>
            <a:chOff x="9641723" y="2441869"/>
            <a:chExt cx="1430421" cy="2289009"/>
          </a:xfrm>
        </p:grpSpPr>
        <p:sp>
          <p:nvSpPr>
            <p:cNvPr id="61" name="Diamond 60">
              <a:extLst>
                <a:ext uri="{FF2B5EF4-FFF2-40B4-BE49-F238E27FC236}">
                  <a16:creationId xmlns:a16="http://schemas.microsoft.com/office/drawing/2014/main" id="{F8095986-F7E5-A04A-9978-C980BB61CA26}"/>
                </a:ext>
              </a:extLst>
            </p:cNvPr>
            <p:cNvSpPr/>
            <p:nvPr/>
          </p:nvSpPr>
          <p:spPr>
            <a:xfrm rot="5400000">
              <a:off x="9212429" y="2871163"/>
              <a:ext cx="2289009" cy="1430421"/>
            </a:xfrm>
            <a:prstGeom prst="diamon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2" name="Text Placeholder 2">
              <a:extLst>
                <a:ext uri="{FF2B5EF4-FFF2-40B4-BE49-F238E27FC236}">
                  <a16:creationId xmlns:a16="http://schemas.microsoft.com/office/drawing/2014/main" id="{F5C03408-AEFE-0440-AC87-03DE00A1F728}"/>
                </a:ext>
              </a:extLst>
            </p:cNvPr>
            <p:cNvSpPr txBox="1">
              <a:spLocks/>
            </p:cNvSpPr>
            <p:nvPr/>
          </p:nvSpPr>
          <p:spPr>
            <a:xfrm rot="5400000">
              <a:off x="9238700" y="3335463"/>
              <a:ext cx="2251455" cy="509402"/>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spc="100" dirty="0">
                  <a:solidFill>
                    <a:schemeClr val="bg1"/>
                  </a:solidFill>
                </a:rPr>
                <a:t>BEHAVIORS</a:t>
              </a:r>
            </a:p>
          </p:txBody>
        </p:sp>
      </p:grpSp>
      <p:grpSp>
        <p:nvGrpSpPr>
          <p:cNvPr id="63" name="Group 62">
            <a:extLst>
              <a:ext uri="{FF2B5EF4-FFF2-40B4-BE49-F238E27FC236}">
                <a16:creationId xmlns:a16="http://schemas.microsoft.com/office/drawing/2014/main" id="{91D4BBBF-F08E-7443-9CC6-0DD11AD15A8B}"/>
              </a:ext>
            </a:extLst>
          </p:cNvPr>
          <p:cNvGrpSpPr/>
          <p:nvPr/>
        </p:nvGrpSpPr>
        <p:grpSpPr>
          <a:xfrm>
            <a:off x="6341194" y="2620237"/>
            <a:ext cx="1430421" cy="2289009"/>
            <a:chOff x="6482598" y="2441869"/>
            <a:chExt cx="1430421" cy="2289009"/>
          </a:xfrm>
        </p:grpSpPr>
        <p:sp>
          <p:nvSpPr>
            <p:cNvPr id="64" name="Diamond 63">
              <a:extLst>
                <a:ext uri="{FF2B5EF4-FFF2-40B4-BE49-F238E27FC236}">
                  <a16:creationId xmlns:a16="http://schemas.microsoft.com/office/drawing/2014/main" id="{D8001A49-E2B5-F14D-8BA6-54DB6BAB0554}"/>
                </a:ext>
              </a:extLst>
            </p:cNvPr>
            <p:cNvSpPr/>
            <p:nvPr/>
          </p:nvSpPr>
          <p:spPr>
            <a:xfrm rot="16200000">
              <a:off x="6053304" y="2871163"/>
              <a:ext cx="2289009" cy="1430421"/>
            </a:xfrm>
            <a:prstGeom prst="diamon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5" name="Text Placeholder 2">
              <a:extLst>
                <a:ext uri="{FF2B5EF4-FFF2-40B4-BE49-F238E27FC236}">
                  <a16:creationId xmlns:a16="http://schemas.microsoft.com/office/drawing/2014/main" id="{D0C69849-349E-0742-9DE8-CEB6CBF4C126}"/>
                </a:ext>
              </a:extLst>
            </p:cNvPr>
            <p:cNvSpPr txBox="1">
              <a:spLocks/>
            </p:cNvSpPr>
            <p:nvPr/>
          </p:nvSpPr>
          <p:spPr>
            <a:xfrm rot="16200000">
              <a:off x="6072081" y="3350450"/>
              <a:ext cx="2251453" cy="509402"/>
            </a:xfrm>
            <a:prstGeom prst="rect">
              <a:avLst/>
            </a:prstGeom>
          </p:spPr>
          <p:txBody>
            <a:bodyPr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spc="100" dirty="0">
                  <a:solidFill>
                    <a:schemeClr val="bg1"/>
                  </a:solidFill>
                </a:rPr>
                <a:t>ALIGNMENT</a:t>
              </a:r>
            </a:p>
          </p:txBody>
        </p:sp>
      </p:grpSp>
      <p:sp>
        <p:nvSpPr>
          <p:cNvPr id="66" name="bk object 17">
            <a:extLst>
              <a:ext uri="{FF2B5EF4-FFF2-40B4-BE49-F238E27FC236}">
                <a16:creationId xmlns:a16="http://schemas.microsoft.com/office/drawing/2014/main" id="{CA205D02-4149-A447-AF2D-AEE06F097FD0}"/>
              </a:ext>
            </a:extLst>
          </p:cNvPr>
          <p:cNvSpPr/>
          <p:nvPr/>
        </p:nvSpPr>
        <p:spPr>
          <a:xfrm>
            <a:off x="3455914" y="1702983"/>
            <a:ext cx="580751" cy="532276"/>
          </a:xfrm>
          <a:custGeom>
            <a:avLst/>
            <a:gdLst/>
            <a:ahLst/>
            <a:cxnLst/>
            <a:rect l="l" t="t" r="r" b="b"/>
            <a:pathLst>
              <a:path w="775969" h="711200">
                <a:moveTo>
                  <a:pt x="728218" y="542493"/>
                </a:moveTo>
                <a:lnTo>
                  <a:pt x="47282" y="542493"/>
                </a:lnTo>
                <a:lnTo>
                  <a:pt x="28894" y="546214"/>
                </a:lnTo>
                <a:lnTo>
                  <a:pt x="13863" y="556356"/>
                </a:lnTo>
                <a:lnTo>
                  <a:pt x="3721" y="571387"/>
                </a:lnTo>
                <a:lnTo>
                  <a:pt x="0" y="589775"/>
                </a:lnTo>
                <a:lnTo>
                  <a:pt x="2299" y="604299"/>
                </a:lnTo>
                <a:lnTo>
                  <a:pt x="8705" y="616967"/>
                </a:lnTo>
                <a:lnTo>
                  <a:pt x="18484" y="627085"/>
                </a:lnTo>
                <a:lnTo>
                  <a:pt x="30899" y="633958"/>
                </a:lnTo>
                <a:lnTo>
                  <a:pt x="30899" y="705523"/>
                </a:lnTo>
                <a:lnTo>
                  <a:pt x="36588" y="711199"/>
                </a:lnTo>
                <a:lnTo>
                  <a:pt x="738911" y="711199"/>
                </a:lnTo>
                <a:lnTo>
                  <a:pt x="744601" y="705523"/>
                </a:lnTo>
                <a:lnTo>
                  <a:pt x="744601" y="685799"/>
                </a:lnTo>
                <a:lnTo>
                  <a:pt x="56299" y="685799"/>
                </a:lnTo>
                <a:lnTo>
                  <a:pt x="56299" y="637057"/>
                </a:lnTo>
                <a:lnTo>
                  <a:pt x="744601" y="637057"/>
                </a:lnTo>
                <a:lnTo>
                  <a:pt x="744601" y="633958"/>
                </a:lnTo>
                <a:lnTo>
                  <a:pt x="757015" y="627085"/>
                </a:lnTo>
                <a:lnTo>
                  <a:pt x="766794" y="616967"/>
                </a:lnTo>
                <a:lnTo>
                  <a:pt x="769479" y="611657"/>
                </a:lnTo>
                <a:lnTo>
                  <a:pt x="47282" y="611657"/>
                </a:lnTo>
                <a:lnTo>
                  <a:pt x="38773" y="609934"/>
                </a:lnTo>
                <a:lnTo>
                  <a:pt x="31816" y="605240"/>
                </a:lnTo>
                <a:lnTo>
                  <a:pt x="27122" y="598284"/>
                </a:lnTo>
                <a:lnTo>
                  <a:pt x="25400" y="589775"/>
                </a:lnTo>
                <a:lnTo>
                  <a:pt x="27122" y="581266"/>
                </a:lnTo>
                <a:lnTo>
                  <a:pt x="31816" y="574309"/>
                </a:lnTo>
                <a:lnTo>
                  <a:pt x="38773" y="569615"/>
                </a:lnTo>
                <a:lnTo>
                  <a:pt x="47282" y="567893"/>
                </a:lnTo>
                <a:lnTo>
                  <a:pt x="769420" y="567893"/>
                </a:lnTo>
                <a:lnTo>
                  <a:pt x="761636" y="556356"/>
                </a:lnTo>
                <a:lnTo>
                  <a:pt x="746605" y="546214"/>
                </a:lnTo>
                <a:lnTo>
                  <a:pt x="728218" y="542493"/>
                </a:lnTo>
                <a:close/>
              </a:path>
              <a:path w="775969" h="711200">
                <a:moveTo>
                  <a:pt x="744601" y="637057"/>
                </a:moveTo>
                <a:lnTo>
                  <a:pt x="719201" y="637057"/>
                </a:lnTo>
                <a:lnTo>
                  <a:pt x="719201" y="685799"/>
                </a:lnTo>
                <a:lnTo>
                  <a:pt x="744601" y="685799"/>
                </a:lnTo>
                <a:lnTo>
                  <a:pt x="744601" y="637057"/>
                </a:lnTo>
                <a:close/>
              </a:path>
              <a:path w="775969" h="711200">
                <a:moveTo>
                  <a:pt x="769420" y="567893"/>
                </a:moveTo>
                <a:lnTo>
                  <a:pt x="728218" y="567893"/>
                </a:lnTo>
                <a:lnTo>
                  <a:pt x="736727" y="569615"/>
                </a:lnTo>
                <a:lnTo>
                  <a:pt x="743683" y="574309"/>
                </a:lnTo>
                <a:lnTo>
                  <a:pt x="748377" y="581266"/>
                </a:lnTo>
                <a:lnTo>
                  <a:pt x="750100" y="589775"/>
                </a:lnTo>
                <a:lnTo>
                  <a:pt x="748377" y="598284"/>
                </a:lnTo>
                <a:lnTo>
                  <a:pt x="743683" y="605240"/>
                </a:lnTo>
                <a:lnTo>
                  <a:pt x="736727" y="609934"/>
                </a:lnTo>
                <a:lnTo>
                  <a:pt x="728218" y="611657"/>
                </a:lnTo>
                <a:lnTo>
                  <a:pt x="769479" y="611657"/>
                </a:lnTo>
                <a:lnTo>
                  <a:pt x="773201" y="604299"/>
                </a:lnTo>
                <a:lnTo>
                  <a:pt x="775500" y="589775"/>
                </a:lnTo>
                <a:lnTo>
                  <a:pt x="771778" y="571387"/>
                </a:lnTo>
                <a:lnTo>
                  <a:pt x="769420" y="567893"/>
                </a:lnTo>
                <a:close/>
              </a:path>
              <a:path w="775969" h="711200">
                <a:moveTo>
                  <a:pt x="122809" y="98391"/>
                </a:moveTo>
                <a:lnTo>
                  <a:pt x="73512" y="111878"/>
                </a:lnTo>
                <a:lnTo>
                  <a:pt x="34061" y="146507"/>
                </a:lnTo>
                <a:lnTo>
                  <a:pt x="10896" y="209667"/>
                </a:lnTo>
                <a:lnTo>
                  <a:pt x="9615" y="246108"/>
                </a:lnTo>
                <a:lnTo>
                  <a:pt x="15354" y="284657"/>
                </a:lnTo>
                <a:lnTo>
                  <a:pt x="28695" y="325158"/>
                </a:lnTo>
                <a:lnTo>
                  <a:pt x="48167" y="361640"/>
                </a:lnTo>
                <a:lnTo>
                  <a:pt x="72665" y="392476"/>
                </a:lnTo>
                <a:lnTo>
                  <a:pt x="101079" y="416039"/>
                </a:lnTo>
                <a:lnTo>
                  <a:pt x="101079" y="462000"/>
                </a:lnTo>
                <a:lnTo>
                  <a:pt x="64503" y="542493"/>
                </a:lnTo>
                <a:lnTo>
                  <a:pt x="711009" y="542493"/>
                </a:lnTo>
                <a:lnTo>
                  <a:pt x="709802" y="539838"/>
                </a:lnTo>
                <a:lnTo>
                  <a:pt x="93611" y="539838"/>
                </a:lnTo>
                <a:lnTo>
                  <a:pt x="122847" y="475475"/>
                </a:lnTo>
                <a:lnTo>
                  <a:pt x="680545" y="475475"/>
                </a:lnTo>
                <a:lnTo>
                  <a:pt x="674420" y="462000"/>
                </a:lnTo>
                <a:lnTo>
                  <a:pt x="674420" y="450075"/>
                </a:lnTo>
                <a:lnTo>
                  <a:pt x="126479" y="450075"/>
                </a:lnTo>
                <a:lnTo>
                  <a:pt x="126479" y="404342"/>
                </a:lnTo>
                <a:lnTo>
                  <a:pt x="124040" y="400138"/>
                </a:lnTo>
                <a:lnTo>
                  <a:pt x="70962" y="349848"/>
                </a:lnTo>
                <a:lnTo>
                  <a:pt x="52571" y="316216"/>
                </a:lnTo>
                <a:lnTo>
                  <a:pt x="40068" y="278815"/>
                </a:lnTo>
                <a:lnTo>
                  <a:pt x="35023" y="245469"/>
                </a:lnTo>
                <a:lnTo>
                  <a:pt x="35925" y="214169"/>
                </a:lnTo>
                <a:lnTo>
                  <a:pt x="42679" y="185636"/>
                </a:lnTo>
                <a:lnTo>
                  <a:pt x="55194" y="160591"/>
                </a:lnTo>
                <a:lnTo>
                  <a:pt x="89354" y="132624"/>
                </a:lnTo>
                <a:lnTo>
                  <a:pt x="133500" y="123113"/>
                </a:lnTo>
                <a:lnTo>
                  <a:pt x="640932" y="123113"/>
                </a:lnTo>
                <a:lnTo>
                  <a:pt x="641954" y="123059"/>
                </a:lnTo>
                <a:lnTo>
                  <a:pt x="714734" y="123059"/>
                </a:lnTo>
                <a:lnTo>
                  <a:pt x="705259" y="114744"/>
                </a:lnTo>
                <a:lnTo>
                  <a:pt x="531300" y="114731"/>
                </a:lnTo>
                <a:lnTo>
                  <a:pt x="244170" y="114731"/>
                </a:lnTo>
                <a:lnTo>
                  <a:pt x="216684" y="106834"/>
                </a:lnTo>
                <a:lnTo>
                  <a:pt x="173381" y="99049"/>
                </a:lnTo>
                <a:lnTo>
                  <a:pt x="122809" y="98391"/>
                </a:lnTo>
                <a:close/>
              </a:path>
              <a:path w="775969" h="711200">
                <a:moveTo>
                  <a:pt x="286067" y="475475"/>
                </a:moveTo>
                <a:lnTo>
                  <a:pt x="260680" y="475475"/>
                </a:lnTo>
                <a:lnTo>
                  <a:pt x="260680" y="539838"/>
                </a:lnTo>
                <a:lnTo>
                  <a:pt x="286067" y="539838"/>
                </a:lnTo>
                <a:lnTo>
                  <a:pt x="286067" y="475475"/>
                </a:lnTo>
                <a:close/>
              </a:path>
              <a:path w="775969" h="711200">
                <a:moveTo>
                  <a:pt x="400443" y="475475"/>
                </a:moveTo>
                <a:lnTo>
                  <a:pt x="375043" y="475475"/>
                </a:lnTo>
                <a:lnTo>
                  <a:pt x="375043" y="539838"/>
                </a:lnTo>
                <a:lnTo>
                  <a:pt x="400443" y="539838"/>
                </a:lnTo>
                <a:lnTo>
                  <a:pt x="400443" y="475475"/>
                </a:lnTo>
                <a:close/>
              </a:path>
              <a:path w="775969" h="711200">
                <a:moveTo>
                  <a:pt x="514832" y="475475"/>
                </a:moveTo>
                <a:lnTo>
                  <a:pt x="489419" y="475475"/>
                </a:lnTo>
                <a:lnTo>
                  <a:pt x="489419" y="539838"/>
                </a:lnTo>
                <a:lnTo>
                  <a:pt x="514832" y="539838"/>
                </a:lnTo>
                <a:lnTo>
                  <a:pt x="514832" y="475475"/>
                </a:lnTo>
                <a:close/>
              </a:path>
              <a:path w="775969" h="711200">
                <a:moveTo>
                  <a:pt x="680545" y="475475"/>
                </a:moveTo>
                <a:lnTo>
                  <a:pt x="652640" y="475475"/>
                </a:lnTo>
                <a:lnTo>
                  <a:pt x="681901" y="539838"/>
                </a:lnTo>
                <a:lnTo>
                  <a:pt x="709802" y="539838"/>
                </a:lnTo>
                <a:lnTo>
                  <a:pt x="680545" y="475475"/>
                </a:lnTo>
                <a:close/>
              </a:path>
              <a:path w="775969" h="711200">
                <a:moveTo>
                  <a:pt x="640932" y="123113"/>
                </a:moveTo>
                <a:lnTo>
                  <a:pt x="133500" y="123113"/>
                </a:lnTo>
                <a:lnTo>
                  <a:pt x="178882" y="125490"/>
                </a:lnTo>
                <a:lnTo>
                  <a:pt x="216750" y="133184"/>
                </a:lnTo>
                <a:lnTo>
                  <a:pt x="205609" y="146319"/>
                </a:lnTo>
                <a:lnTo>
                  <a:pt x="197218" y="161520"/>
                </a:lnTo>
                <a:lnTo>
                  <a:pt x="191633" y="178735"/>
                </a:lnTo>
                <a:lnTo>
                  <a:pt x="188887" y="197942"/>
                </a:lnTo>
                <a:lnTo>
                  <a:pt x="190840" y="257629"/>
                </a:lnTo>
                <a:lnTo>
                  <a:pt x="201872" y="316288"/>
                </a:lnTo>
                <a:lnTo>
                  <a:pt x="218194" y="370316"/>
                </a:lnTo>
                <a:lnTo>
                  <a:pt x="236020" y="416112"/>
                </a:lnTo>
                <a:lnTo>
                  <a:pt x="251561" y="450075"/>
                </a:lnTo>
                <a:lnTo>
                  <a:pt x="280009" y="450075"/>
                </a:lnTo>
                <a:lnTo>
                  <a:pt x="266238" y="421350"/>
                </a:lnTo>
                <a:lnTo>
                  <a:pt x="247877" y="377006"/>
                </a:lnTo>
                <a:lnTo>
                  <a:pt x="229826" y="321976"/>
                </a:lnTo>
                <a:lnTo>
                  <a:pt x="216980" y="261193"/>
                </a:lnTo>
                <a:lnTo>
                  <a:pt x="214236" y="199593"/>
                </a:lnTo>
                <a:lnTo>
                  <a:pt x="216806" y="182577"/>
                </a:lnTo>
                <a:lnTo>
                  <a:pt x="241499" y="145364"/>
                </a:lnTo>
                <a:lnTo>
                  <a:pt x="250204" y="139979"/>
                </a:lnTo>
                <a:lnTo>
                  <a:pt x="283359" y="128969"/>
                </a:lnTo>
                <a:lnTo>
                  <a:pt x="318841" y="126166"/>
                </a:lnTo>
                <a:lnTo>
                  <a:pt x="456109" y="126166"/>
                </a:lnTo>
                <a:lnTo>
                  <a:pt x="456660" y="126131"/>
                </a:lnTo>
                <a:lnTo>
                  <a:pt x="593266" y="126131"/>
                </a:lnTo>
                <a:lnTo>
                  <a:pt x="596585" y="125454"/>
                </a:lnTo>
                <a:lnTo>
                  <a:pt x="640932" y="123113"/>
                </a:lnTo>
                <a:close/>
              </a:path>
              <a:path w="775969" h="711200">
                <a:moveTo>
                  <a:pt x="456109" y="126166"/>
                </a:moveTo>
                <a:lnTo>
                  <a:pt x="318841" y="126166"/>
                </a:lnTo>
                <a:lnTo>
                  <a:pt x="351259" y="128219"/>
                </a:lnTo>
                <a:lnTo>
                  <a:pt x="374961" y="131876"/>
                </a:lnTo>
                <a:lnTo>
                  <a:pt x="375043" y="450075"/>
                </a:lnTo>
                <a:lnTo>
                  <a:pt x="400443" y="450075"/>
                </a:lnTo>
                <a:lnTo>
                  <a:pt x="400443" y="131876"/>
                </a:lnTo>
                <a:lnTo>
                  <a:pt x="424231" y="128189"/>
                </a:lnTo>
                <a:lnTo>
                  <a:pt x="456109" y="126166"/>
                </a:lnTo>
                <a:close/>
              </a:path>
              <a:path w="775969" h="711200">
                <a:moveTo>
                  <a:pt x="593266" y="126131"/>
                </a:moveTo>
                <a:lnTo>
                  <a:pt x="456660" y="126131"/>
                </a:lnTo>
                <a:lnTo>
                  <a:pt x="492214" y="128969"/>
                </a:lnTo>
                <a:lnTo>
                  <a:pt x="525170" y="139903"/>
                </a:lnTo>
                <a:lnTo>
                  <a:pt x="553336" y="167952"/>
                </a:lnTo>
                <a:lnTo>
                  <a:pt x="561263" y="199593"/>
                </a:lnTo>
                <a:lnTo>
                  <a:pt x="558519" y="261193"/>
                </a:lnTo>
                <a:lnTo>
                  <a:pt x="545673" y="321976"/>
                </a:lnTo>
                <a:lnTo>
                  <a:pt x="527622" y="377006"/>
                </a:lnTo>
                <a:lnTo>
                  <a:pt x="509262" y="421350"/>
                </a:lnTo>
                <a:lnTo>
                  <a:pt x="495490" y="450075"/>
                </a:lnTo>
                <a:lnTo>
                  <a:pt x="523951" y="450075"/>
                </a:lnTo>
                <a:lnTo>
                  <a:pt x="557309" y="370316"/>
                </a:lnTo>
                <a:lnTo>
                  <a:pt x="573645" y="316216"/>
                </a:lnTo>
                <a:lnTo>
                  <a:pt x="584666" y="257629"/>
                </a:lnTo>
                <a:lnTo>
                  <a:pt x="586625" y="197942"/>
                </a:lnTo>
                <a:lnTo>
                  <a:pt x="583871" y="178729"/>
                </a:lnTo>
                <a:lnTo>
                  <a:pt x="578281" y="161513"/>
                </a:lnTo>
                <a:lnTo>
                  <a:pt x="569891" y="146319"/>
                </a:lnTo>
                <a:lnTo>
                  <a:pt x="558736" y="133172"/>
                </a:lnTo>
                <a:lnTo>
                  <a:pt x="593266" y="126131"/>
                </a:lnTo>
                <a:close/>
              </a:path>
              <a:path w="775969" h="711200">
                <a:moveTo>
                  <a:pt x="714734" y="123059"/>
                </a:moveTo>
                <a:lnTo>
                  <a:pt x="641954" y="123059"/>
                </a:lnTo>
                <a:lnTo>
                  <a:pt x="686107" y="132575"/>
                </a:lnTo>
                <a:lnTo>
                  <a:pt x="720305" y="160591"/>
                </a:lnTo>
                <a:lnTo>
                  <a:pt x="732827" y="185636"/>
                </a:lnTo>
                <a:lnTo>
                  <a:pt x="739584" y="214169"/>
                </a:lnTo>
                <a:lnTo>
                  <a:pt x="740483" y="245469"/>
                </a:lnTo>
                <a:lnTo>
                  <a:pt x="735431" y="278815"/>
                </a:lnTo>
                <a:lnTo>
                  <a:pt x="722928" y="316216"/>
                </a:lnTo>
                <a:lnTo>
                  <a:pt x="704537" y="349848"/>
                </a:lnTo>
                <a:lnTo>
                  <a:pt x="655421" y="397878"/>
                </a:lnTo>
                <a:lnTo>
                  <a:pt x="651471" y="400138"/>
                </a:lnTo>
                <a:lnTo>
                  <a:pt x="649020" y="404342"/>
                </a:lnTo>
                <a:lnTo>
                  <a:pt x="649020" y="450075"/>
                </a:lnTo>
                <a:lnTo>
                  <a:pt x="674420" y="450075"/>
                </a:lnTo>
                <a:lnTo>
                  <a:pt x="674420" y="416039"/>
                </a:lnTo>
                <a:lnTo>
                  <a:pt x="702842" y="392476"/>
                </a:lnTo>
                <a:lnTo>
                  <a:pt x="727343" y="361640"/>
                </a:lnTo>
                <a:lnTo>
                  <a:pt x="746817" y="325158"/>
                </a:lnTo>
                <a:lnTo>
                  <a:pt x="760158" y="284657"/>
                </a:lnTo>
                <a:lnTo>
                  <a:pt x="765890" y="246108"/>
                </a:lnTo>
                <a:lnTo>
                  <a:pt x="764606" y="209667"/>
                </a:lnTo>
                <a:lnTo>
                  <a:pt x="756422" y="176183"/>
                </a:lnTo>
                <a:lnTo>
                  <a:pt x="741451" y="146507"/>
                </a:lnTo>
                <a:lnTo>
                  <a:pt x="714734" y="123059"/>
                </a:lnTo>
                <a:close/>
              </a:path>
              <a:path w="775969" h="711200">
                <a:moveTo>
                  <a:pt x="652707" y="98401"/>
                </a:moveTo>
                <a:lnTo>
                  <a:pt x="602137" y="99061"/>
                </a:lnTo>
                <a:lnTo>
                  <a:pt x="558832" y="106847"/>
                </a:lnTo>
                <a:lnTo>
                  <a:pt x="531342" y="114744"/>
                </a:lnTo>
                <a:lnTo>
                  <a:pt x="705259" y="114744"/>
                </a:lnTo>
                <a:lnTo>
                  <a:pt x="701972" y="111872"/>
                </a:lnTo>
                <a:lnTo>
                  <a:pt x="652707" y="98401"/>
                </a:lnTo>
                <a:close/>
              </a:path>
              <a:path w="775969" h="711200">
                <a:moveTo>
                  <a:pt x="315812" y="100823"/>
                </a:moveTo>
                <a:lnTo>
                  <a:pt x="279422" y="104030"/>
                </a:lnTo>
                <a:lnTo>
                  <a:pt x="244170" y="114731"/>
                </a:lnTo>
                <a:lnTo>
                  <a:pt x="531300" y="114731"/>
                </a:lnTo>
                <a:lnTo>
                  <a:pt x="502669" y="106032"/>
                </a:lnTo>
                <a:lnTo>
                  <a:pt x="375043" y="106032"/>
                </a:lnTo>
                <a:lnTo>
                  <a:pt x="349065" y="102394"/>
                </a:lnTo>
                <a:lnTo>
                  <a:pt x="315812" y="100823"/>
                </a:lnTo>
                <a:close/>
              </a:path>
              <a:path w="775969" h="711200">
                <a:moveTo>
                  <a:pt x="400443" y="52273"/>
                </a:moveTo>
                <a:lnTo>
                  <a:pt x="375043" y="52273"/>
                </a:lnTo>
                <a:lnTo>
                  <a:pt x="375043" y="106032"/>
                </a:lnTo>
                <a:lnTo>
                  <a:pt x="400443" y="106032"/>
                </a:lnTo>
                <a:lnTo>
                  <a:pt x="400443" y="52273"/>
                </a:lnTo>
                <a:close/>
              </a:path>
              <a:path w="775969" h="711200">
                <a:moveTo>
                  <a:pt x="459682" y="100820"/>
                </a:moveTo>
                <a:lnTo>
                  <a:pt x="426378" y="102396"/>
                </a:lnTo>
                <a:lnTo>
                  <a:pt x="400443" y="106032"/>
                </a:lnTo>
                <a:lnTo>
                  <a:pt x="502669" y="106032"/>
                </a:lnTo>
                <a:lnTo>
                  <a:pt x="496080" y="104030"/>
                </a:lnTo>
                <a:lnTo>
                  <a:pt x="459682" y="100820"/>
                </a:lnTo>
                <a:close/>
              </a:path>
              <a:path w="775969" h="711200">
                <a:moveTo>
                  <a:pt x="429475" y="26873"/>
                </a:moveTo>
                <a:lnTo>
                  <a:pt x="346036" y="26873"/>
                </a:lnTo>
                <a:lnTo>
                  <a:pt x="340347" y="32562"/>
                </a:lnTo>
                <a:lnTo>
                  <a:pt x="340347" y="46583"/>
                </a:lnTo>
                <a:lnTo>
                  <a:pt x="346036" y="52273"/>
                </a:lnTo>
                <a:lnTo>
                  <a:pt x="429475" y="52273"/>
                </a:lnTo>
                <a:lnTo>
                  <a:pt x="435152" y="46583"/>
                </a:lnTo>
                <a:lnTo>
                  <a:pt x="435152" y="32562"/>
                </a:lnTo>
                <a:lnTo>
                  <a:pt x="429475" y="26873"/>
                </a:lnTo>
                <a:close/>
              </a:path>
              <a:path w="775969" h="711200">
                <a:moveTo>
                  <a:pt x="394766" y="0"/>
                </a:moveTo>
                <a:lnTo>
                  <a:pt x="380733" y="0"/>
                </a:lnTo>
                <a:lnTo>
                  <a:pt x="375043" y="5689"/>
                </a:lnTo>
                <a:lnTo>
                  <a:pt x="375043" y="26873"/>
                </a:lnTo>
                <a:lnTo>
                  <a:pt x="400443" y="26873"/>
                </a:lnTo>
                <a:lnTo>
                  <a:pt x="400443" y="5689"/>
                </a:lnTo>
                <a:lnTo>
                  <a:pt x="394766" y="0"/>
                </a:lnTo>
                <a:close/>
              </a:path>
            </a:pathLst>
          </a:custGeom>
          <a:solidFill>
            <a:schemeClr val="bg1"/>
          </a:solidFill>
        </p:spPr>
        <p:txBody>
          <a:bodyPr wrap="square" lIns="0" tIns="0" rIns="0" bIns="0" rtlCol="0"/>
          <a:lstStyle/>
          <a:p>
            <a:endParaRPr/>
          </a:p>
        </p:txBody>
      </p:sp>
    </p:spTree>
    <p:extLst>
      <p:ext uri="{BB962C8B-B14F-4D97-AF65-F5344CB8AC3E}">
        <p14:creationId xmlns:p14="http://schemas.microsoft.com/office/powerpoint/2010/main" val="1228728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5208</TotalTime>
  <Words>782</Words>
  <Application>Microsoft Office PowerPoint</Application>
  <PresentationFormat>Widescreen</PresentationFormat>
  <Paragraphs>133</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 Symbols</vt:lpstr>
      <vt:lpstr>Arial</vt:lpstr>
      <vt:lpstr>Calibri</vt:lpstr>
      <vt:lpstr>Suisse Int'l Mono</vt:lpstr>
      <vt:lpstr>System Font</vt:lpstr>
      <vt:lpstr>Vista Sans OT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Liz, Sony Music</dc:creator>
  <cp:lastModifiedBy>Kotlicka, Teresa, Sony Music</cp:lastModifiedBy>
  <cp:revision>547</cp:revision>
  <cp:lastPrinted>2019-04-10T12:27:29Z</cp:lastPrinted>
  <dcterms:created xsi:type="dcterms:W3CDTF">1601-01-01T00:00:00Z</dcterms:created>
  <dcterms:modified xsi:type="dcterms:W3CDTF">2019-05-17T11:44:14Z</dcterms:modified>
</cp:coreProperties>
</file>